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77" r:id="rId3"/>
    <p:sldId id="258" r:id="rId4"/>
    <p:sldId id="259" r:id="rId5"/>
    <p:sldId id="260" r:id="rId6"/>
    <p:sldId id="261" r:id="rId7"/>
    <p:sldId id="262" r:id="rId8"/>
    <p:sldId id="267" r:id="rId9"/>
    <p:sldId id="268" r:id="rId10"/>
    <p:sldId id="274" r:id="rId11"/>
    <p:sldId id="275" r:id="rId12"/>
    <p:sldId id="263" r:id="rId13"/>
    <p:sldId id="273" r:id="rId14"/>
    <p:sldId id="264" r:id="rId15"/>
    <p:sldId id="272" r:id="rId16"/>
    <p:sldId id="265" r:id="rId17"/>
    <p:sldId id="266" r:id="rId18"/>
    <p:sldId id="256" r:id="rId19"/>
    <p:sldId id="271" r:id="rId20"/>
    <p:sldId id="269" r:id="rId21"/>
    <p:sldId id="279"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06.05.2020</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9zPQNfo88Gc" TargetMode="External"/><Relationship Id="rId2" Type="http://schemas.openxmlformats.org/officeDocument/2006/relationships/hyperlink" Target="https://www.youtube.com/watch?v=hY7IiGf_Gy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7128mPg4pYw"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elmiranik1971@mail.ru" TargetMode="External"/><Relationship Id="rId2" Type="http://schemas.openxmlformats.org/officeDocument/2006/relationships/hyperlink" Target="mailto:galizej@yandex.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971600" y="34352"/>
            <a:ext cx="7356783" cy="3761004"/>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ru-RU" dirty="0" smtClean="0">
                <a:solidFill>
                  <a:srgbClr val="FF0000"/>
                </a:solidFill>
              </a:rPr>
              <a:t>Тема. Вбрасывание мяча из-за боковой линии.  Физическая нагрузка. Контроль  за соблюдением режимов физической нагрузки.</a:t>
            </a:r>
            <a:br>
              <a:rPr lang="ru-RU" dirty="0" smtClean="0">
                <a:solidFill>
                  <a:srgbClr val="FF0000"/>
                </a:solidFill>
              </a:rPr>
            </a:br>
            <a:r>
              <a:rPr lang="ru-RU" dirty="0" smtClean="0">
                <a:solidFill>
                  <a:srgbClr val="FF0000"/>
                </a:solidFill>
              </a:rPr>
              <a:t>Тема. Ведение </a:t>
            </a:r>
            <a:r>
              <a:rPr lang="ru-RU" dirty="0" smtClean="0">
                <a:solidFill>
                  <a:srgbClr val="FF0000"/>
                </a:solidFill>
              </a:rPr>
              <a:t>мяча в различных направлениях и с различной скоростью с пассивным сопротивлением защитника.</a:t>
            </a:r>
            <a:endParaRPr lang="ru-RU" dirty="0">
              <a:solidFill>
                <a:srgbClr val="FF0000"/>
              </a:solidFill>
            </a:endParaRPr>
          </a:p>
        </p:txBody>
      </p:sp>
    </p:spTree>
    <p:extLst>
      <p:ext uri="{BB962C8B-B14F-4D97-AF65-F5344CB8AC3E}">
        <p14:creationId xmlns:p14="http://schemas.microsoft.com/office/powerpoint/2010/main" val="209676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125" y="188640"/>
            <a:ext cx="8784976" cy="3354765"/>
          </a:xfrm>
          <a:prstGeom prst="rect">
            <a:avLst/>
          </a:prstGeom>
        </p:spPr>
        <p:txBody>
          <a:bodyPr wrap="square">
            <a:spAutoFit/>
          </a:bodyPr>
          <a:lstStyle/>
          <a:p>
            <a:pPr algn="ctr"/>
            <a:r>
              <a:rPr lang="ru-RU" sz="3200" b="1" dirty="0" smtClean="0">
                <a:solidFill>
                  <a:schemeClr val="tx2">
                    <a:lumMod val="75000"/>
                  </a:schemeClr>
                </a:solidFill>
                <a:latin typeface="Palatino Linotype" pitchFamily="18" charset="0"/>
              </a:rPr>
              <a:t>Разминка.</a:t>
            </a:r>
          </a:p>
          <a:p>
            <a:pPr indent="457200"/>
            <a:r>
              <a:rPr lang="ru-RU" dirty="0" smtClean="0">
                <a:latin typeface="Times New Roman" pitchFamily="18" charset="0"/>
                <a:cs typeface="Times New Roman" pitchFamily="18" charset="0"/>
              </a:rPr>
              <a:t>Общеразогревающая </a:t>
            </a:r>
            <a:r>
              <a:rPr lang="ru-RU" dirty="0">
                <a:latin typeface="Times New Roman" pitchFamily="18" charset="0"/>
                <a:cs typeface="Times New Roman" pitchFamily="18" charset="0"/>
              </a:rPr>
              <a:t>часть </a:t>
            </a:r>
            <a:r>
              <a:rPr lang="ru-RU" dirty="0" smtClean="0">
                <a:latin typeface="Times New Roman" pitchFamily="18" charset="0"/>
                <a:cs typeface="Times New Roman" pitchFamily="18" charset="0"/>
              </a:rPr>
              <a:t>состоит: из </a:t>
            </a:r>
            <a:r>
              <a:rPr lang="ru-RU" dirty="0">
                <a:latin typeface="Times New Roman" pitchFamily="18" charset="0"/>
                <a:cs typeface="Times New Roman" pitchFamily="18" charset="0"/>
              </a:rPr>
              <a:t>ходьбы (2-3 мин.), медленного </a:t>
            </a:r>
            <a:r>
              <a:rPr lang="ru-RU" dirty="0" smtClean="0">
                <a:latin typeface="Times New Roman" pitchFamily="18" charset="0"/>
                <a:cs typeface="Times New Roman" pitchFamily="18" charset="0"/>
              </a:rPr>
              <a:t>бега, </a:t>
            </a:r>
            <a:r>
              <a:rPr lang="ru-RU" dirty="0">
                <a:latin typeface="Times New Roman" pitchFamily="18" charset="0"/>
                <a:cs typeface="Times New Roman" pitchFamily="18" charset="0"/>
              </a:rPr>
              <a:t>общеразвивающих гимнастических упражнений на все группы </a:t>
            </a:r>
            <a:r>
              <a:rPr lang="ru-RU" dirty="0" smtClean="0">
                <a:latin typeface="Times New Roman" pitchFamily="18" charset="0"/>
                <a:cs typeface="Times New Roman" pitchFamily="18" charset="0"/>
              </a:rPr>
              <a:t>мышц.</a:t>
            </a:r>
          </a:p>
          <a:p>
            <a:pPr indent="457200"/>
            <a:r>
              <a:rPr lang="ru-RU" dirty="0" smtClean="0">
                <a:latin typeface="Times New Roman" pitchFamily="18" charset="0"/>
                <a:cs typeface="Times New Roman" pitchFamily="18" charset="0"/>
              </a:rPr>
              <a:t>Упражнения </a:t>
            </a:r>
            <a:r>
              <a:rPr lang="ru-RU" dirty="0">
                <a:latin typeface="Times New Roman" pitchFamily="18" charset="0"/>
                <a:cs typeface="Times New Roman" pitchFamily="18" charset="0"/>
              </a:rPr>
              <a:t>рекомендуется начинать с мелких групп мышц рук и плечевого пояса, затем переходить на более крупные мышцы туловища и заканчивать упражнениями для ног. После упражнений силового характера и растягивания следует выполнять упражнения на </a:t>
            </a:r>
            <a:r>
              <a:rPr lang="ru-RU" dirty="0" smtClean="0">
                <a:latin typeface="Times New Roman" pitchFamily="18" charset="0"/>
                <a:cs typeface="Times New Roman" pitchFamily="18" charset="0"/>
              </a:rPr>
              <a:t>расслабление.</a:t>
            </a:r>
          </a:p>
          <a:p>
            <a:pPr indent="457200"/>
            <a:r>
              <a:rPr lang="ru-RU" dirty="0" smtClean="0">
                <a:latin typeface="Times New Roman" pitchFamily="18" charset="0"/>
                <a:cs typeface="Times New Roman" pitchFamily="18" charset="0"/>
              </a:rPr>
              <a:t>Специальная </a:t>
            </a:r>
            <a:r>
              <a:rPr lang="ru-RU" dirty="0">
                <a:latin typeface="Times New Roman" pitchFamily="18" charset="0"/>
                <a:cs typeface="Times New Roman" pitchFamily="18" charset="0"/>
              </a:rPr>
              <a:t>часть разминки преследует цель подготовить к основной части занятий те или иные мышечные группы и костно-связочный аппарат и </a:t>
            </a:r>
            <a:r>
              <a:rPr lang="ru-RU" dirty="0" smtClean="0">
                <a:latin typeface="Times New Roman" pitchFamily="18" charset="0"/>
                <a:cs typeface="Times New Roman" pitchFamily="18" charset="0"/>
              </a:rPr>
              <a:t>обеспечить психологическую </a:t>
            </a:r>
            <a:r>
              <a:rPr lang="ru-RU" dirty="0">
                <a:latin typeface="Times New Roman" pitchFamily="18" charset="0"/>
                <a:cs typeface="Times New Roman" pitchFamily="18" charset="0"/>
              </a:rPr>
              <a:t>настройку организма на предстоящее в основной части занятия выполнение упражнений. </a:t>
            </a:r>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этом учитывается темп и ритм предстоящей работы.</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469" y="3717032"/>
            <a:ext cx="4593501" cy="275610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216" y="3717032"/>
            <a:ext cx="4128992" cy="2756102"/>
          </a:xfrm>
          <a:prstGeom prst="rect">
            <a:avLst/>
          </a:prstGeom>
        </p:spPr>
      </p:pic>
    </p:spTree>
    <p:extLst>
      <p:ext uri="{BB962C8B-B14F-4D97-AF65-F5344CB8AC3E}">
        <p14:creationId xmlns:p14="http://schemas.microsoft.com/office/powerpoint/2010/main" val="176198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4247317"/>
          </a:xfrm>
          <a:prstGeom prst="rect">
            <a:avLst/>
          </a:prstGeom>
        </p:spPr>
        <p:txBody>
          <a:bodyPr wrap="square">
            <a:spAutoFit/>
          </a:bodyPr>
          <a:lstStyle/>
          <a:p>
            <a:pPr indent="457200"/>
            <a:r>
              <a:rPr lang="ru-RU" dirty="0">
                <a:latin typeface="Times New Roman" pitchFamily="18" charset="0"/>
                <a:cs typeface="Times New Roman" pitchFamily="18" charset="0"/>
              </a:rPr>
              <a:t>В практике проведения самостоятельных тренировок наибольшее распространение приобрели занятия спортивными играми, атлетической гимнастикой, оздоровительным бегом, лыжными прогулками. В последнее время популярностью стали пользоваться ритмическая гимнастика (аэробика) и шейпинг. </a:t>
            </a:r>
            <a:endParaRPr lang="ru-RU"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Спортивные игры оказывают </a:t>
            </a:r>
            <a:r>
              <a:rPr lang="ru-RU" dirty="0">
                <a:latin typeface="Times New Roman" pitchFamily="18" charset="0"/>
                <a:cs typeface="Times New Roman" pitchFamily="18" charset="0"/>
              </a:rPr>
              <a:t>разностороннее воздействие на занимающихся, улучшая функциональное состояние, физическую подготовку и </a:t>
            </a:r>
            <a:r>
              <a:rPr lang="ru-RU" dirty="0" smtClean="0">
                <a:latin typeface="Times New Roman" pitchFamily="18" charset="0"/>
                <a:cs typeface="Times New Roman" pitchFamily="18" charset="0"/>
              </a:rPr>
              <a:t>координацию движений</a:t>
            </a:r>
            <a:r>
              <a:rPr lang="ru-RU" dirty="0">
                <a:latin typeface="Times New Roman" pitchFamily="18" charset="0"/>
                <a:cs typeface="Times New Roman" pitchFamily="18" charset="0"/>
              </a:rPr>
              <a:t>. </a:t>
            </a:r>
          </a:p>
          <a:p>
            <a:pPr indent="457200"/>
            <a:r>
              <a:rPr lang="ru-RU" dirty="0">
                <a:latin typeface="Times New Roman" pitchFamily="18" charset="0"/>
                <a:cs typeface="Times New Roman" pitchFamily="18" charset="0"/>
              </a:rPr>
              <a:t>Для того чтобы тренировки оказались более эффективными, необходимо соблюдать следующие правила: </a:t>
            </a:r>
            <a:endParaRPr lang="ru-RU" dirty="0" smtClean="0">
              <a:latin typeface="Times New Roman" pitchFamily="18" charset="0"/>
              <a:cs typeface="Times New Roman" pitchFamily="18" charset="0"/>
            </a:endParaRPr>
          </a:p>
          <a:p>
            <a:pPr marL="285750" indent="-285750">
              <a:buFont typeface="Wingdings" pitchFamily="2" charset="2"/>
              <a:buChar char="Ø"/>
            </a:pPr>
            <a:r>
              <a:rPr lang="ru-RU" dirty="0" smtClean="0">
                <a:latin typeface="Times New Roman" pitchFamily="18" charset="0"/>
                <a:cs typeface="Times New Roman" pitchFamily="18" charset="0"/>
              </a:rPr>
              <a:t>увеличивать </a:t>
            </a:r>
            <a:r>
              <a:rPr lang="ru-RU" dirty="0">
                <a:latin typeface="Times New Roman" pitchFamily="18" charset="0"/>
                <a:cs typeface="Times New Roman" pitchFamily="18" charset="0"/>
              </a:rPr>
              <a:t>продолжительность и нагрузки на занятиях </a:t>
            </a:r>
            <a:r>
              <a:rPr lang="ru-RU" dirty="0" smtClean="0">
                <a:latin typeface="Times New Roman" pitchFamily="18" charset="0"/>
                <a:cs typeface="Times New Roman" pitchFamily="18" charset="0"/>
              </a:rPr>
              <a:t>постепенно</a:t>
            </a:r>
            <a:r>
              <a:rPr lang="ru-RU" dirty="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285750" indent="-285750">
              <a:buFont typeface="Wingdings" pitchFamily="2" charset="2"/>
              <a:buChar char="Ø"/>
            </a:pPr>
            <a:r>
              <a:rPr lang="ru-RU" dirty="0" smtClean="0">
                <a:latin typeface="Times New Roman" pitchFamily="18" charset="0"/>
                <a:cs typeface="Times New Roman" pitchFamily="18" charset="0"/>
              </a:rPr>
              <a:t>соблюдать </a:t>
            </a:r>
            <a:r>
              <a:rPr lang="ru-RU" dirty="0">
                <a:latin typeface="Times New Roman" pitchFamily="18" charset="0"/>
                <a:cs typeface="Times New Roman" pitchFamily="18" charset="0"/>
              </a:rPr>
              <a:t>все правила, связанные с техникой безопасности, обращая внимание на соответствие обуви, инвентаря, ровность покрытия площадки и др. требования</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457200"/>
            <a:r>
              <a:rPr lang="ru-RU" b="1" dirty="0" smtClean="0">
                <a:latin typeface="Times New Roman" pitchFamily="18" charset="0"/>
                <a:cs typeface="Times New Roman" pitchFamily="18" charset="0"/>
              </a:rPr>
              <a:t>При этом </a:t>
            </a:r>
            <a:r>
              <a:rPr lang="ru-RU" b="1" dirty="0">
                <a:latin typeface="Times New Roman" pitchFamily="18" charset="0"/>
                <a:cs typeface="Times New Roman" pitchFamily="18" charset="0"/>
              </a:rPr>
              <a:t>следует помнить, что самостоятельные занятия физической культурой нельзя проводить без врачебного контроля, и, что ещё более важно, самоконтроля</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4338655"/>
            <a:ext cx="5569244" cy="2335735"/>
          </a:xfrm>
          <a:prstGeom prst="rect">
            <a:avLst/>
          </a:prstGeom>
        </p:spPr>
      </p:pic>
    </p:spTree>
    <p:extLst>
      <p:ext uri="{BB962C8B-B14F-4D97-AF65-F5344CB8AC3E}">
        <p14:creationId xmlns:p14="http://schemas.microsoft.com/office/powerpoint/2010/main" val="373646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2123658"/>
          </a:xfrm>
          <a:prstGeom prst="rect">
            <a:avLst/>
          </a:prstGeom>
        </p:spPr>
        <p:txBody>
          <a:bodyPr wrap="square">
            <a:spAutoFit/>
          </a:bodyPr>
          <a:lstStyle/>
          <a:p>
            <a:pPr algn="ctr"/>
            <a:r>
              <a:rPr lang="ru-RU" sz="3200" b="1" dirty="0" smtClean="0">
                <a:solidFill>
                  <a:schemeClr val="tx2">
                    <a:lumMod val="75000"/>
                  </a:schemeClr>
                </a:solidFill>
                <a:latin typeface="Palatino Linotype" pitchFamily="18" charset="0"/>
              </a:rPr>
              <a:t>Самоконтроль.</a:t>
            </a:r>
          </a:p>
          <a:p>
            <a:pPr indent="457200"/>
            <a:r>
              <a:rPr lang="ru-RU" dirty="0" smtClean="0"/>
              <a:t> </a:t>
            </a:r>
            <a:r>
              <a:rPr lang="ru-RU" sz="2000" dirty="0" smtClean="0">
                <a:latin typeface="Times New Roman" pitchFamily="18" charset="0"/>
                <a:cs typeface="Times New Roman" pitchFamily="18" charset="0"/>
              </a:rPr>
              <a:t>При </a:t>
            </a:r>
            <a:r>
              <a:rPr lang="ru-RU" sz="2000" dirty="0">
                <a:latin typeface="Times New Roman" pitchFamily="18" charset="0"/>
                <a:cs typeface="Times New Roman" pitchFamily="18" charset="0"/>
              </a:rPr>
              <a:t>регулярных занятиях физическими упражнениями и спортом очень важно систематически следить за своим самочувствием и общим состоянием здоровья.  </a:t>
            </a:r>
            <a:endParaRPr lang="ru-RU" sz="2000" dirty="0" smtClean="0">
              <a:latin typeface="Times New Roman" pitchFamily="18" charset="0"/>
              <a:cs typeface="Times New Roman" pitchFamily="18" charset="0"/>
            </a:endParaRPr>
          </a:p>
          <a:p>
            <a:pPr indent="457200"/>
            <a:r>
              <a:rPr lang="ru-RU" sz="2000" dirty="0" smtClean="0">
                <a:latin typeface="Times New Roman" pitchFamily="18" charset="0"/>
                <a:cs typeface="Times New Roman" pitchFamily="18" charset="0"/>
              </a:rPr>
              <a:t>Наиболее </a:t>
            </a:r>
            <a:r>
              <a:rPr lang="ru-RU" sz="2000" dirty="0">
                <a:latin typeface="Times New Roman" pitchFamily="18" charset="0"/>
                <a:cs typeface="Times New Roman" pitchFamily="18" charset="0"/>
              </a:rPr>
              <a:t>удобная форма самоконтроля - это ведение специального </a:t>
            </a:r>
            <a:r>
              <a:rPr lang="ru-RU" sz="2000" dirty="0" smtClean="0">
                <a:latin typeface="Times New Roman" pitchFamily="18" charset="0"/>
                <a:cs typeface="Times New Roman" pitchFamily="18" charset="0"/>
              </a:rPr>
              <a:t>дневника. </a:t>
            </a:r>
            <a:endParaRPr lang="ru-RU" sz="20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02" y="2868758"/>
            <a:ext cx="5111751" cy="341108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397" y="2880326"/>
            <a:ext cx="3399515" cy="3399515"/>
          </a:xfrm>
          <a:prstGeom prst="rect">
            <a:avLst/>
          </a:prstGeom>
        </p:spPr>
      </p:pic>
    </p:spTree>
    <p:extLst>
      <p:ext uri="{BB962C8B-B14F-4D97-AF65-F5344CB8AC3E}">
        <p14:creationId xmlns:p14="http://schemas.microsoft.com/office/powerpoint/2010/main" val="135902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7803"/>
            <a:ext cx="8784976" cy="1754326"/>
          </a:xfrm>
          <a:prstGeom prst="rect">
            <a:avLst/>
          </a:prstGeom>
        </p:spPr>
        <p:txBody>
          <a:bodyPr wrap="square">
            <a:spAutoFit/>
          </a:bodyPr>
          <a:lstStyle/>
          <a:p>
            <a:pPr indent="457200"/>
            <a:r>
              <a:rPr lang="ru-RU" dirty="0" smtClean="0">
                <a:latin typeface="Times New Roman" pitchFamily="18" charset="0"/>
                <a:cs typeface="Times New Roman" pitchFamily="18" charset="0"/>
              </a:rPr>
              <a:t>К субъективным показателям можно отнести: </a:t>
            </a:r>
          </a:p>
          <a:p>
            <a:pPr marL="285750" indent="-285750">
              <a:buFont typeface="Wingdings" pitchFamily="2" charset="2"/>
              <a:buChar char="ü"/>
            </a:pPr>
            <a:r>
              <a:rPr lang="ru-RU" dirty="0" smtClean="0">
                <a:latin typeface="Times New Roman" pitchFamily="18" charset="0"/>
                <a:cs typeface="Times New Roman" pitchFamily="18" charset="0"/>
              </a:rPr>
              <a:t>самочувствие…</a:t>
            </a:r>
          </a:p>
          <a:p>
            <a:pPr indent="457200"/>
            <a:r>
              <a:rPr lang="ru-RU" dirty="0" smtClean="0">
                <a:latin typeface="Times New Roman" pitchFamily="18" charset="0"/>
                <a:cs typeface="Times New Roman" pitchFamily="18" charset="0"/>
              </a:rPr>
              <a:t>Самочувствие </a:t>
            </a:r>
            <a:r>
              <a:rPr lang="ru-RU" dirty="0">
                <a:latin typeface="Times New Roman" pitchFamily="18" charset="0"/>
                <a:cs typeface="Times New Roman" pitchFamily="18" charset="0"/>
              </a:rPr>
              <a:t>после занятий физическими упражнениями должно быть бодрым, настроение хорошим, занимающийся не должен чувствовать головной боли, </a:t>
            </a:r>
            <a:r>
              <a:rPr lang="ru-RU" dirty="0" smtClean="0">
                <a:latin typeface="Times New Roman" pitchFamily="18" charset="0"/>
                <a:cs typeface="Times New Roman" pitchFamily="18" charset="0"/>
              </a:rPr>
              <a:t>ощущения </a:t>
            </a:r>
            <a:r>
              <a:rPr lang="ru-RU" dirty="0">
                <a:latin typeface="Times New Roman" pitchFamily="18" charset="0"/>
                <a:cs typeface="Times New Roman" pitchFamily="18" charset="0"/>
              </a:rPr>
              <a:t>переутомления. При наличии сильного дискомфорта следует прекратить занятия и обратиться за консультацией к специалистам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рямоугольник 2"/>
          <p:cNvSpPr/>
          <p:nvPr/>
        </p:nvSpPr>
        <p:spPr>
          <a:xfrm>
            <a:off x="179512" y="116632"/>
            <a:ext cx="8784976" cy="523220"/>
          </a:xfrm>
          <a:prstGeom prst="rect">
            <a:avLst/>
          </a:prstGeom>
        </p:spPr>
        <p:txBody>
          <a:bodyPr wrap="square">
            <a:spAutoFit/>
          </a:bodyPr>
          <a:lstStyle/>
          <a:p>
            <a:pPr algn="ctr"/>
            <a:r>
              <a:rPr lang="ru-RU" sz="2800" b="1" dirty="0">
                <a:solidFill>
                  <a:schemeClr val="tx2">
                    <a:lumMod val="75000"/>
                  </a:schemeClr>
                </a:solidFill>
                <a:latin typeface="Palatino Linotype" pitchFamily="18" charset="0"/>
              </a:rPr>
              <a:t>Показатели самоконтроля </a:t>
            </a:r>
            <a:r>
              <a:rPr lang="ru-RU" sz="2800" b="1" dirty="0" smtClean="0">
                <a:solidFill>
                  <a:schemeClr val="tx2">
                    <a:lumMod val="75000"/>
                  </a:schemeClr>
                </a:solidFill>
                <a:latin typeface="Palatino Linotype" pitchFamily="18" charset="0"/>
              </a:rPr>
              <a:t>: Субъективные</a:t>
            </a:r>
            <a:endParaRPr lang="ru-RU" sz="2800" b="1" dirty="0">
              <a:solidFill>
                <a:schemeClr val="tx2">
                  <a:lumMod val="75000"/>
                </a:schemeClr>
              </a:solidFill>
              <a:latin typeface="Palatino Linotype"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396328"/>
            <a:ext cx="4078775" cy="305878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288" y="3693934"/>
            <a:ext cx="4731035" cy="2947644"/>
          </a:xfrm>
          <a:prstGeom prst="rect">
            <a:avLst/>
          </a:prstGeom>
        </p:spPr>
      </p:pic>
    </p:spTree>
    <p:extLst>
      <p:ext uri="{BB962C8B-B14F-4D97-AF65-F5344CB8AC3E}">
        <p14:creationId xmlns:p14="http://schemas.microsoft.com/office/powerpoint/2010/main" val="750616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8784976" cy="523220"/>
          </a:xfrm>
          <a:prstGeom prst="rect">
            <a:avLst/>
          </a:prstGeom>
        </p:spPr>
        <p:txBody>
          <a:bodyPr wrap="square">
            <a:spAutoFit/>
          </a:bodyPr>
          <a:lstStyle/>
          <a:p>
            <a:pPr algn="ctr"/>
            <a:r>
              <a:rPr lang="ru-RU" sz="2800" b="1" dirty="0">
                <a:solidFill>
                  <a:schemeClr val="tx2">
                    <a:lumMod val="75000"/>
                  </a:schemeClr>
                </a:solidFill>
                <a:latin typeface="Palatino Linotype" pitchFamily="18" charset="0"/>
              </a:rPr>
              <a:t>Показатели самоконтроля </a:t>
            </a:r>
            <a:r>
              <a:rPr lang="ru-RU" sz="2800" b="1" dirty="0" smtClean="0">
                <a:solidFill>
                  <a:schemeClr val="tx2">
                    <a:lumMod val="75000"/>
                  </a:schemeClr>
                </a:solidFill>
                <a:latin typeface="Palatino Linotype" pitchFamily="18" charset="0"/>
              </a:rPr>
              <a:t>: Субъективные</a:t>
            </a:r>
            <a:endParaRPr lang="ru-RU" sz="2800" b="1" dirty="0">
              <a:solidFill>
                <a:schemeClr val="tx2">
                  <a:lumMod val="75000"/>
                </a:schemeClr>
              </a:solidFill>
              <a:latin typeface="Palatino Linotype" pitchFamily="18" charset="0"/>
            </a:endParaRPr>
          </a:p>
        </p:txBody>
      </p:sp>
      <p:sp>
        <p:nvSpPr>
          <p:cNvPr id="6" name="Прямоугольник 5"/>
          <p:cNvSpPr/>
          <p:nvPr/>
        </p:nvSpPr>
        <p:spPr>
          <a:xfrm>
            <a:off x="179512" y="548680"/>
            <a:ext cx="8784976" cy="2308324"/>
          </a:xfrm>
          <a:prstGeom prst="rect">
            <a:avLst/>
          </a:prstGeom>
        </p:spPr>
        <p:txBody>
          <a:bodyPr wrap="square">
            <a:spAutoFit/>
          </a:bodyPr>
          <a:lstStyle/>
          <a:p>
            <a:pPr indent="457200"/>
            <a:r>
              <a:rPr lang="ru-RU" dirty="0" smtClean="0">
                <a:latin typeface="Times New Roman" pitchFamily="18" charset="0"/>
                <a:cs typeface="Times New Roman" pitchFamily="18" charset="0"/>
              </a:rPr>
              <a:t>Кроме того к </a:t>
            </a:r>
            <a:r>
              <a:rPr lang="ru-RU" dirty="0">
                <a:latin typeface="Times New Roman" pitchFamily="18" charset="0"/>
                <a:cs typeface="Times New Roman" pitchFamily="18" charset="0"/>
              </a:rPr>
              <a:t>субъективным показателям можно отнести: </a:t>
            </a:r>
            <a:endParaRPr lang="ru-RU" dirty="0" smtClean="0">
              <a:latin typeface="Times New Roman" pitchFamily="18" charset="0"/>
              <a:cs typeface="Times New Roman" pitchFamily="18" charset="0"/>
            </a:endParaRPr>
          </a:p>
          <a:p>
            <a:pPr marL="285750" indent="457200">
              <a:buFont typeface="Wingdings" pitchFamily="2" charset="2"/>
              <a:buChar char="ü"/>
            </a:pPr>
            <a:r>
              <a:rPr lang="ru-RU" dirty="0" smtClean="0">
                <a:latin typeface="Times New Roman" pitchFamily="18" charset="0"/>
                <a:cs typeface="Times New Roman" pitchFamily="18" charset="0"/>
              </a:rPr>
              <a:t>сон,</a:t>
            </a:r>
            <a:endParaRPr lang="ru-RU" dirty="0">
              <a:latin typeface="Times New Roman" pitchFamily="18" charset="0"/>
              <a:cs typeface="Times New Roman" pitchFamily="18" charset="0"/>
            </a:endParaRPr>
          </a:p>
          <a:p>
            <a:pPr marL="285750" indent="457200">
              <a:buFont typeface="Wingdings" pitchFamily="2" charset="2"/>
              <a:buChar char="ü"/>
            </a:pPr>
            <a:r>
              <a:rPr lang="ru-RU" dirty="0" smtClean="0">
                <a:latin typeface="Times New Roman" pitchFamily="18" charset="0"/>
                <a:cs typeface="Times New Roman" pitchFamily="18" charset="0"/>
              </a:rPr>
              <a:t>аппетит… </a:t>
            </a:r>
          </a:p>
          <a:p>
            <a:pPr indent="457200"/>
            <a:r>
              <a:rPr lang="ru-RU" dirty="0">
                <a:latin typeface="Times New Roman" pitchFamily="18" charset="0"/>
                <a:cs typeface="Times New Roman" pitchFamily="18" charset="0"/>
              </a:rPr>
              <a:t>Как правило, при систематических занятиях физкультурой сон хороший, с быстрым засыпанием и бодрым самочувствием после сна.  </a:t>
            </a:r>
          </a:p>
          <a:p>
            <a:pPr indent="457200"/>
            <a:r>
              <a:rPr lang="ru-RU" dirty="0">
                <a:latin typeface="Times New Roman" pitchFamily="18" charset="0"/>
                <a:cs typeface="Times New Roman" pitchFamily="18" charset="0"/>
              </a:rPr>
              <a:t>Аппетит после умеренных физических нагрузок также должен быть хорошим. Есть сразу после занятий не рекомендуется, лучше подождать 30-60 минут. Для утоления жажды следует выпить стакан минеральной воды или чая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1715" y="2857004"/>
            <a:ext cx="3642773" cy="204177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857004"/>
            <a:ext cx="3024336" cy="201548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751" y="4605475"/>
            <a:ext cx="2529446" cy="2073063"/>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4605473"/>
            <a:ext cx="2678376" cy="2073063"/>
          </a:xfrm>
          <a:prstGeom prst="rect">
            <a:avLst/>
          </a:prstGeom>
        </p:spPr>
      </p:pic>
    </p:spTree>
    <p:extLst>
      <p:ext uri="{BB962C8B-B14F-4D97-AF65-F5344CB8AC3E}">
        <p14:creationId xmlns:p14="http://schemas.microsoft.com/office/powerpoint/2010/main" val="2897537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7803"/>
            <a:ext cx="8784976" cy="2554545"/>
          </a:xfrm>
          <a:prstGeom prst="rect">
            <a:avLst/>
          </a:prstGeom>
        </p:spPr>
        <p:txBody>
          <a:bodyPr wrap="square">
            <a:spAutoFit/>
          </a:bodyPr>
          <a:lstStyle/>
          <a:p>
            <a:pPr indent="457200"/>
            <a:r>
              <a:rPr lang="ru-RU" sz="2000" dirty="0" smtClean="0">
                <a:latin typeface="Times New Roman" pitchFamily="18" charset="0"/>
                <a:cs typeface="Times New Roman" pitchFamily="18" charset="0"/>
              </a:rPr>
              <a:t>Также к субъективным показателям относятся: </a:t>
            </a:r>
          </a:p>
          <a:p>
            <a:pPr marL="285750" indent="-285750">
              <a:buFont typeface="Wingdings" pitchFamily="2" charset="2"/>
              <a:buChar char="ü"/>
            </a:pPr>
            <a:r>
              <a:rPr lang="ru-RU" sz="2000" dirty="0" smtClean="0">
                <a:latin typeface="Times New Roman" pitchFamily="18" charset="0"/>
                <a:cs typeface="Times New Roman" pitchFamily="18" charset="0"/>
              </a:rPr>
              <a:t>умственная и физическая работоспособность, </a:t>
            </a:r>
          </a:p>
          <a:p>
            <a:pPr marL="285750" indent="-285750">
              <a:buFont typeface="Wingdings" pitchFamily="2" charset="2"/>
              <a:buChar char="ü"/>
            </a:pPr>
            <a:r>
              <a:rPr lang="ru-RU" sz="2000" dirty="0" smtClean="0">
                <a:latin typeface="Times New Roman" pitchFamily="18" charset="0"/>
                <a:cs typeface="Times New Roman" pitchFamily="18" charset="0"/>
              </a:rPr>
              <a:t>положительные и отрицательные эмоции. </a:t>
            </a:r>
          </a:p>
          <a:p>
            <a:pPr indent="457200"/>
            <a:r>
              <a:rPr lang="ru-RU" sz="2000" dirty="0" smtClean="0">
                <a:latin typeface="Times New Roman" pitchFamily="18" charset="0"/>
                <a:cs typeface="Times New Roman" pitchFamily="18" charset="0"/>
              </a:rPr>
              <a:t>Применяемые нагрузки должны соответствовать физической подготовленности и возрасту.</a:t>
            </a:r>
          </a:p>
          <a:p>
            <a:pPr indent="457200"/>
            <a:endParaRPr lang="ru-RU" sz="2000" dirty="0" smtClean="0">
              <a:latin typeface="Times New Roman" pitchFamily="18" charset="0"/>
              <a:cs typeface="Times New Roman" pitchFamily="18" charset="0"/>
            </a:endParaRPr>
          </a:p>
          <a:p>
            <a:pPr indent="457200"/>
            <a:r>
              <a:rPr lang="ru-RU" sz="2000" dirty="0" smtClean="0">
                <a:latin typeface="Times New Roman" pitchFamily="18" charset="0"/>
                <a:cs typeface="Times New Roman" pitchFamily="18" charset="0"/>
              </a:rPr>
              <a:t>При </a:t>
            </a:r>
            <a:r>
              <a:rPr lang="ru-RU" sz="2000" dirty="0">
                <a:latin typeface="Times New Roman" pitchFamily="18" charset="0"/>
                <a:cs typeface="Times New Roman" pitchFamily="18" charset="0"/>
              </a:rPr>
              <a:t>ухудшении самочувствия, сна, аппетита необходимо снизить нагрузки, а при повторных нарушениях - обратиться к врачу</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рямоугольник 2"/>
          <p:cNvSpPr/>
          <p:nvPr/>
        </p:nvSpPr>
        <p:spPr>
          <a:xfrm>
            <a:off x="179512" y="116632"/>
            <a:ext cx="8784976" cy="523220"/>
          </a:xfrm>
          <a:prstGeom prst="rect">
            <a:avLst/>
          </a:prstGeom>
        </p:spPr>
        <p:txBody>
          <a:bodyPr wrap="square">
            <a:spAutoFit/>
          </a:bodyPr>
          <a:lstStyle/>
          <a:p>
            <a:pPr algn="ctr"/>
            <a:r>
              <a:rPr lang="ru-RU" sz="2800" b="1" dirty="0">
                <a:solidFill>
                  <a:schemeClr val="tx2">
                    <a:lumMod val="75000"/>
                  </a:schemeClr>
                </a:solidFill>
                <a:latin typeface="Palatino Linotype" pitchFamily="18" charset="0"/>
              </a:rPr>
              <a:t>Показатели самоконтроля </a:t>
            </a:r>
            <a:r>
              <a:rPr lang="ru-RU" sz="2800" b="1" dirty="0" smtClean="0">
                <a:solidFill>
                  <a:schemeClr val="tx2">
                    <a:lumMod val="75000"/>
                  </a:schemeClr>
                </a:solidFill>
                <a:latin typeface="Palatino Linotype" pitchFamily="18" charset="0"/>
              </a:rPr>
              <a:t>: Субъективные</a:t>
            </a:r>
            <a:endParaRPr lang="ru-RU" sz="2800" b="1" dirty="0">
              <a:solidFill>
                <a:schemeClr val="tx2">
                  <a:lumMod val="75000"/>
                </a:schemeClr>
              </a:solidFill>
              <a:latin typeface="Palatino Linotype"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25" y="3645024"/>
            <a:ext cx="4680520" cy="238316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839" y="3645024"/>
            <a:ext cx="3591649" cy="2383165"/>
          </a:xfrm>
          <a:prstGeom prst="rect">
            <a:avLst/>
          </a:prstGeom>
        </p:spPr>
      </p:pic>
    </p:spTree>
    <p:extLst>
      <p:ext uri="{BB962C8B-B14F-4D97-AF65-F5344CB8AC3E}">
        <p14:creationId xmlns:p14="http://schemas.microsoft.com/office/powerpoint/2010/main" val="3638426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09" y="697631"/>
            <a:ext cx="8784979" cy="2554545"/>
          </a:xfrm>
          <a:prstGeom prst="rect">
            <a:avLst/>
          </a:prstGeom>
        </p:spPr>
        <p:txBody>
          <a:bodyPr wrap="square">
            <a:spAutoFit/>
          </a:bodyPr>
          <a:lstStyle/>
          <a:p>
            <a:pPr indent="457200"/>
            <a:r>
              <a:rPr lang="ru-RU" sz="2000" dirty="0" smtClean="0">
                <a:latin typeface="Times New Roman" pitchFamily="18" charset="0"/>
                <a:cs typeface="Times New Roman" pitchFamily="18" charset="0"/>
              </a:rPr>
              <a:t>К </a:t>
            </a:r>
            <a:r>
              <a:rPr lang="ru-RU" sz="2000" dirty="0">
                <a:latin typeface="Times New Roman" pitchFamily="18" charset="0"/>
                <a:cs typeface="Times New Roman" pitchFamily="18" charset="0"/>
              </a:rPr>
              <a:t>объективным показателям самоконтроля относятся : наблюдение за частотой сердечных сокращений (пульсом), артериальным давлением, дыханием, жизненной ёмкостью лёгких, весом, мышечной силой, спортивными результатами.</a:t>
            </a:r>
          </a:p>
          <a:p>
            <a:pPr indent="457200"/>
            <a:r>
              <a:rPr lang="ru-RU" sz="2000" dirty="0">
                <a:latin typeface="Times New Roman" pitchFamily="18" charset="0"/>
                <a:cs typeface="Times New Roman" pitchFamily="18" charset="0"/>
              </a:rPr>
              <a:t>     Общепризнанно, что достоверным показателем тренированности является </a:t>
            </a:r>
            <a:r>
              <a:rPr lang="ru-RU" sz="2000" dirty="0" smtClean="0">
                <a:latin typeface="Times New Roman" pitchFamily="18" charset="0"/>
                <a:cs typeface="Times New Roman" pitchFamily="18" charset="0"/>
              </a:rPr>
              <a:t>пульс. Оценку </a:t>
            </a:r>
            <a:r>
              <a:rPr lang="ru-RU" sz="2000" dirty="0">
                <a:latin typeface="Times New Roman" pitchFamily="18" charset="0"/>
                <a:cs typeface="Times New Roman" pitchFamily="18" charset="0"/>
              </a:rPr>
              <a:t>реакции пульса на физическую нагрузку можно провести методом сопоставления данных частоты сердечных сокращений в покое </a:t>
            </a:r>
            <a:r>
              <a:rPr lang="ru-RU" sz="2000" dirty="0" smtClean="0">
                <a:latin typeface="Times New Roman" pitchFamily="18" charset="0"/>
                <a:cs typeface="Times New Roman" pitchFamily="18" charset="0"/>
              </a:rPr>
              <a:t>и после нагрузки.</a:t>
            </a:r>
            <a:endParaRPr lang="ru-RU" sz="2000" dirty="0">
              <a:latin typeface="Times New Roman" pitchFamily="18" charset="0"/>
              <a:cs typeface="Times New Roman" pitchFamily="18" charset="0"/>
            </a:endParaRPr>
          </a:p>
        </p:txBody>
      </p:sp>
      <p:sp>
        <p:nvSpPr>
          <p:cNvPr id="3" name="TextBox 2"/>
          <p:cNvSpPr txBox="1"/>
          <p:nvPr/>
        </p:nvSpPr>
        <p:spPr>
          <a:xfrm>
            <a:off x="179511" y="112856"/>
            <a:ext cx="8784977"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Показатели самоконтроля: Объективные</a:t>
            </a:r>
            <a:endParaRPr lang="ru-RU" sz="3200" b="1" dirty="0">
              <a:solidFill>
                <a:schemeClr val="tx2">
                  <a:lumMod val="75000"/>
                </a:schemeClr>
              </a:solidFill>
              <a:latin typeface="Palatino Linotype"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091" y="3267349"/>
            <a:ext cx="4439816" cy="3302113"/>
          </a:xfrm>
          <a:prstGeom prst="rect">
            <a:avLst/>
          </a:prstGeom>
        </p:spPr>
      </p:pic>
    </p:spTree>
    <p:extLst>
      <p:ext uri="{BB962C8B-B14F-4D97-AF65-F5344CB8AC3E}">
        <p14:creationId xmlns:p14="http://schemas.microsoft.com/office/powerpoint/2010/main" val="95935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01094"/>
            <a:ext cx="8784976" cy="2585323"/>
          </a:xfrm>
          <a:prstGeom prst="rect">
            <a:avLst/>
          </a:prstGeom>
        </p:spPr>
        <p:txBody>
          <a:bodyPr wrap="square">
            <a:spAutoFit/>
          </a:bodyPr>
          <a:lstStyle/>
          <a:p>
            <a:pPr indent="457200"/>
            <a:r>
              <a:rPr lang="ru-RU" dirty="0">
                <a:latin typeface="Times New Roman" pitchFamily="18" charset="0"/>
                <a:cs typeface="Times New Roman" pitchFamily="18" charset="0"/>
              </a:rPr>
              <a:t>Дневник самоконтроля служит для учёта самостоятельных занятий физкультурой и спортом, а также регистрации антропометрических изменений и контрольных испытаний физической подготовленности, контроля выполнения недельного двигательного режима.</a:t>
            </a:r>
          </a:p>
          <a:p>
            <a:pPr indent="457200"/>
            <a:r>
              <a:rPr lang="ru-RU" dirty="0">
                <a:latin typeface="Times New Roman" pitchFamily="18" charset="0"/>
                <a:cs typeface="Times New Roman" pitchFamily="18" charset="0"/>
              </a:rPr>
              <a:t>     Регулярное ведение дневника даёт возможность определить эффективность занятий, средства и методы, </a:t>
            </a:r>
            <a:r>
              <a:rPr lang="ru-RU" dirty="0" smtClean="0">
                <a:latin typeface="Times New Roman" pitchFamily="18" charset="0"/>
                <a:cs typeface="Times New Roman" pitchFamily="18" charset="0"/>
              </a:rPr>
              <a:t>оптимально спланировать величину </a:t>
            </a:r>
            <a:r>
              <a:rPr lang="ru-RU" dirty="0">
                <a:latin typeface="Times New Roman" pitchFamily="18" charset="0"/>
                <a:cs typeface="Times New Roman" pitchFamily="18" charset="0"/>
              </a:rPr>
              <a:t>и </a:t>
            </a:r>
            <a:r>
              <a:rPr lang="ru-RU" dirty="0" smtClean="0">
                <a:latin typeface="Times New Roman" pitchFamily="18" charset="0"/>
                <a:cs typeface="Times New Roman" pitchFamily="18" charset="0"/>
              </a:rPr>
              <a:t>интенсивность физической </a:t>
            </a:r>
            <a:r>
              <a:rPr lang="ru-RU" dirty="0">
                <a:latin typeface="Times New Roman" pitchFamily="18" charset="0"/>
                <a:cs typeface="Times New Roman" pitchFamily="18" charset="0"/>
              </a:rPr>
              <a:t>нагрузки и отдыха в отдельном занятии.</a:t>
            </a:r>
          </a:p>
          <a:p>
            <a:pPr indent="457200"/>
            <a:r>
              <a:rPr lang="ru-RU" dirty="0">
                <a:latin typeface="Times New Roman" pitchFamily="18" charset="0"/>
                <a:cs typeface="Times New Roman" pitchFamily="18" charset="0"/>
              </a:rPr>
              <a:t>     В дневнике также следует отмечать случаи нарушение режима и то, как они отражаются на занятиях и общей работоспособности. </a:t>
            </a:r>
          </a:p>
        </p:txBody>
      </p:sp>
      <p:sp>
        <p:nvSpPr>
          <p:cNvPr id="3" name="TextBox 2"/>
          <p:cNvSpPr txBox="1"/>
          <p:nvPr/>
        </p:nvSpPr>
        <p:spPr>
          <a:xfrm>
            <a:off x="179512" y="126812"/>
            <a:ext cx="8856984"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Дневник самоконтроля.</a:t>
            </a:r>
            <a:endParaRPr lang="ru-RU" sz="3200" b="1" dirty="0">
              <a:solidFill>
                <a:schemeClr val="tx2">
                  <a:lumMod val="75000"/>
                </a:schemeClr>
              </a:solidFill>
              <a:latin typeface="Palatino Linotype"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3416424"/>
            <a:ext cx="4348094" cy="298569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414" y="3416423"/>
            <a:ext cx="4480286" cy="2985691"/>
          </a:xfrm>
          <a:prstGeom prst="rect">
            <a:avLst/>
          </a:prstGeom>
        </p:spPr>
      </p:pic>
    </p:spTree>
    <p:extLst>
      <p:ext uri="{BB962C8B-B14F-4D97-AF65-F5344CB8AC3E}">
        <p14:creationId xmlns:p14="http://schemas.microsoft.com/office/powerpoint/2010/main" val="291532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2462213"/>
          </a:xfrm>
          <a:prstGeom prst="rect">
            <a:avLst/>
          </a:prstGeom>
        </p:spPr>
        <p:txBody>
          <a:bodyPr wrap="square">
            <a:spAutoFit/>
          </a:bodyPr>
          <a:lstStyle/>
          <a:p>
            <a:pPr algn="ctr"/>
            <a:r>
              <a:rPr lang="ru-RU" sz="2800" b="1" dirty="0">
                <a:solidFill>
                  <a:schemeClr val="tx2">
                    <a:lumMod val="75000"/>
                  </a:schemeClr>
                </a:solidFill>
                <a:latin typeface="Palatino Linotype" pitchFamily="18" charset="0"/>
              </a:rPr>
              <a:t>Система организации врачебного </a:t>
            </a:r>
            <a:r>
              <a:rPr lang="ru-RU" sz="2800" b="1" dirty="0" smtClean="0">
                <a:solidFill>
                  <a:schemeClr val="tx2">
                    <a:lumMod val="75000"/>
                  </a:schemeClr>
                </a:solidFill>
                <a:latin typeface="Palatino Linotype" pitchFamily="18" charset="0"/>
              </a:rPr>
              <a:t>контроля.</a:t>
            </a:r>
          </a:p>
          <a:p>
            <a:pPr indent="457200"/>
            <a:endParaRPr lang="ru-RU" dirty="0" smtClean="0"/>
          </a:p>
          <a:p>
            <a:pPr indent="457200"/>
            <a:r>
              <a:rPr lang="ru-RU" dirty="0" smtClean="0">
                <a:latin typeface="Times New Roman" pitchFamily="18" charset="0"/>
                <a:cs typeface="Times New Roman" pitchFamily="18" charset="0"/>
              </a:rPr>
              <a:t>Врачебный </a:t>
            </a:r>
            <a:r>
              <a:rPr lang="ru-RU" dirty="0">
                <a:latin typeface="Times New Roman" pitchFamily="18" charset="0"/>
                <a:cs typeface="Times New Roman" pitchFamily="18" charset="0"/>
              </a:rPr>
              <a:t>контроль за физическим воспитанием обеспечивается всей сетью лечебно-профилактических учреждений системы здравоохранения под </a:t>
            </a:r>
            <a:r>
              <a:rPr lang="ru-RU" dirty="0" smtClean="0">
                <a:latin typeface="Times New Roman" pitchFamily="18" charset="0"/>
                <a:cs typeface="Times New Roman" pitchFamily="18" charset="0"/>
              </a:rPr>
              <a:t>методическим и организационным руководством врачебно-физкультурных диспансеров</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Вместе </a:t>
            </a:r>
            <a:r>
              <a:rPr lang="ru-RU" dirty="0">
                <a:latin typeface="Times New Roman" pitchFamily="18" charset="0"/>
                <a:cs typeface="Times New Roman" pitchFamily="18" charset="0"/>
              </a:rPr>
              <a:t>с организациями, осуществляющими физическое воспитание, врачебно-физкультурные диспансеры планируют все мероприятия по врачебному контролю по территориальному и производственному признаку</a:t>
            </a:r>
            <a:r>
              <a:rPr lang="ru-RU" dirty="0" smtClean="0">
                <a:latin typeface="Times New Roman" pitchFamily="18" charset="0"/>
                <a:cs typeface="Times New Roman" pitchFamily="18" charset="0"/>
              </a:rPr>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680" y="2852936"/>
            <a:ext cx="6158648" cy="3528392"/>
          </a:xfrm>
          <a:prstGeom prst="rect">
            <a:avLst/>
          </a:prstGeom>
        </p:spPr>
      </p:pic>
    </p:spTree>
    <p:extLst>
      <p:ext uri="{BB962C8B-B14F-4D97-AF65-F5344CB8AC3E}">
        <p14:creationId xmlns:p14="http://schemas.microsoft.com/office/powerpoint/2010/main" val="241753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2031325"/>
          </a:xfrm>
          <a:prstGeom prst="rect">
            <a:avLst/>
          </a:prstGeom>
        </p:spPr>
        <p:txBody>
          <a:bodyPr wrap="square">
            <a:spAutoFit/>
          </a:bodyPr>
          <a:lstStyle/>
          <a:p>
            <a:pPr indent="457200"/>
            <a:r>
              <a:rPr lang="ru-RU" dirty="0">
                <a:latin typeface="Times New Roman" pitchFamily="18" charset="0"/>
                <a:cs typeface="Times New Roman" pitchFamily="18" charset="0"/>
              </a:rPr>
              <a:t>Преподаватель физического воспитания, тренер, методист, инструктор принимают активное участие в организации всех форм врачебного </a:t>
            </a:r>
            <a:r>
              <a:rPr lang="ru-RU" dirty="0" smtClean="0">
                <a:latin typeface="Times New Roman" pitchFamily="18" charset="0"/>
                <a:cs typeface="Times New Roman" pitchFamily="18" charset="0"/>
              </a:rPr>
              <a:t>контроля. </a:t>
            </a:r>
          </a:p>
          <a:p>
            <a:pPr indent="457200"/>
            <a:r>
              <a:rPr lang="ru-RU" dirty="0" smtClean="0">
                <a:latin typeface="Times New Roman" pitchFamily="18" charset="0"/>
                <a:cs typeface="Times New Roman" pitchFamily="18" charset="0"/>
              </a:rPr>
              <a:t>Педагог </a:t>
            </a:r>
            <a:r>
              <a:rPr lang="ru-RU" dirty="0">
                <a:latin typeface="Times New Roman" pitchFamily="18" charset="0"/>
                <a:cs typeface="Times New Roman" pitchFamily="18" charset="0"/>
              </a:rPr>
              <a:t>совместно с руководителем лечебно-профилактического учреждения или выделенным для обследования врачом составляет план и график прохождения занимающимися врачебных обследований с учётом контингента (учащиеся, </a:t>
            </a:r>
            <a:r>
              <a:rPr lang="ru-RU" dirty="0" smtClean="0">
                <a:latin typeface="Times New Roman" pitchFamily="18" charset="0"/>
                <a:cs typeface="Times New Roman" pitchFamily="18" charset="0"/>
              </a:rPr>
              <a:t>члены спортивных </a:t>
            </a:r>
            <a:r>
              <a:rPr lang="ru-RU" dirty="0">
                <a:latin typeface="Times New Roman" pitchFamily="18" charset="0"/>
                <a:cs typeface="Times New Roman" pitchFamily="18" charset="0"/>
              </a:rPr>
              <a:t>секций, </a:t>
            </a:r>
            <a:r>
              <a:rPr lang="ru-RU" dirty="0" smtClean="0">
                <a:latin typeface="Times New Roman" pitchFamily="18" charset="0"/>
                <a:cs typeface="Times New Roman" pitchFamily="18" charset="0"/>
              </a:rPr>
              <a:t>участники </a:t>
            </a:r>
            <a:r>
              <a:rPr lang="ru-RU" dirty="0">
                <a:latin typeface="Times New Roman" pitchFamily="18" charset="0"/>
                <a:cs typeface="Times New Roman" pitchFamily="18" charset="0"/>
              </a:rPr>
              <a:t>соревнований, члены сборных команд по различным видам спорта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586" y="2173333"/>
            <a:ext cx="3502936" cy="233578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65" y="2173333"/>
            <a:ext cx="3261806" cy="217521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09120"/>
            <a:ext cx="3261806" cy="2181333"/>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2586" y="4533014"/>
            <a:ext cx="3502935" cy="2157438"/>
          </a:xfrm>
          <a:prstGeom prst="rect">
            <a:avLst/>
          </a:prstGeom>
        </p:spPr>
      </p:pic>
    </p:spTree>
    <p:extLst>
      <p:ext uri="{BB962C8B-B14F-4D97-AF65-F5344CB8AC3E}">
        <p14:creationId xmlns:p14="http://schemas.microsoft.com/office/powerpoint/2010/main" val="33448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068960"/>
            <a:ext cx="8229600" cy="1143000"/>
          </a:xfrm>
        </p:spPr>
        <p:txBody>
          <a:bodyPr>
            <a:normAutofit fontScale="90000"/>
          </a:bodyPr>
          <a:lstStyle/>
          <a:p>
            <a:r>
              <a:rPr lang="ru-RU" dirty="0"/>
              <a:t>Ведение мяча в различных направлениях и с различной скоростью с пассивным сопротивлением защитника. </a:t>
            </a:r>
            <a:r>
              <a:rPr lang="en-US" dirty="0" smtClean="0">
                <a:hlinkClick r:id="rId2"/>
              </a:rPr>
              <a:t>https</a:t>
            </a:r>
            <a:r>
              <a:rPr lang="en-US" dirty="0">
                <a:hlinkClick r:id="rId2"/>
              </a:rPr>
              <a:t>://</a:t>
            </a:r>
            <a:r>
              <a:rPr lang="en-US" dirty="0" smtClean="0">
                <a:hlinkClick r:id="rId2"/>
              </a:rPr>
              <a:t>www.youtube.com/watch?v=hY7IiGf_Gy8</a:t>
            </a:r>
            <a:r>
              <a:rPr lang="ru-RU" dirty="0" smtClean="0"/>
              <a:t/>
            </a:r>
            <a:br>
              <a:rPr lang="ru-RU" dirty="0" smtClean="0"/>
            </a:br>
            <a:r>
              <a:rPr lang="ru-RU" dirty="0"/>
              <a:t/>
            </a:r>
            <a:br>
              <a:rPr lang="ru-RU" dirty="0"/>
            </a:br>
            <a:r>
              <a:rPr lang="en-US" dirty="0">
                <a:hlinkClick r:id="rId3"/>
              </a:rPr>
              <a:t>https://www.youtube.com/watch?v=9zPQNfo88Gc</a:t>
            </a:r>
            <a:endParaRPr lang="ru-RU" dirty="0"/>
          </a:p>
        </p:txBody>
      </p:sp>
    </p:spTree>
    <p:extLst>
      <p:ext uri="{BB962C8B-B14F-4D97-AF65-F5344CB8AC3E}">
        <p14:creationId xmlns:p14="http://schemas.microsoft.com/office/powerpoint/2010/main" val="256075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2739211"/>
          </a:xfrm>
          <a:prstGeom prst="rect">
            <a:avLst/>
          </a:prstGeom>
        </p:spPr>
        <p:txBody>
          <a:bodyPr wrap="square">
            <a:spAutoFit/>
          </a:bodyPr>
          <a:lstStyle/>
          <a:p>
            <a:pPr algn="ctr"/>
            <a:r>
              <a:rPr lang="ru-RU" sz="3200" b="1" dirty="0" smtClean="0">
                <a:solidFill>
                  <a:schemeClr val="tx2">
                    <a:lumMod val="75000"/>
                  </a:schemeClr>
                </a:solidFill>
                <a:latin typeface="Palatino Linotype" pitchFamily="18" charset="0"/>
              </a:rPr>
              <a:t>Заключение</a:t>
            </a:r>
            <a:r>
              <a:rPr lang="ru-RU" sz="3200" b="1" dirty="0">
                <a:solidFill>
                  <a:schemeClr val="tx2">
                    <a:lumMod val="75000"/>
                  </a:schemeClr>
                </a:solidFill>
                <a:latin typeface="Palatino Linotype" pitchFamily="18" charset="0"/>
              </a:rPr>
              <a:t>.</a:t>
            </a:r>
          </a:p>
          <a:p>
            <a:pPr indent="457200"/>
            <a:r>
              <a:rPr lang="ru-RU" sz="2000" dirty="0" smtClean="0">
                <a:latin typeface="Times New Roman" pitchFamily="18" charset="0"/>
                <a:cs typeface="Times New Roman" pitchFamily="18" charset="0"/>
              </a:rPr>
              <a:t>Правила </a:t>
            </a:r>
            <a:r>
              <a:rPr lang="ru-RU" sz="2000" dirty="0">
                <a:latin typeface="Times New Roman" pitchFamily="18" charset="0"/>
                <a:cs typeface="Times New Roman" pitchFamily="18" charset="0"/>
              </a:rPr>
              <a:t>организации и гигиены самостоятельных занятий физической культурой включают в себя прежде всего </a:t>
            </a:r>
            <a:r>
              <a:rPr lang="ru-RU" sz="2000" dirty="0" smtClean="0">
                <a:latin typeface="Times New Roman" pitchFamily="18" charset="0"/>
                <a:cs typeface="Times New Roman" pitchFamily="18" charset="0"/>
              </a:rPr>
              <a:t>здоровый </a:t>
            </a:r>
            <a:r>
              <a:rPr lang="ru-RU" sz="2000" dirty="0">
                <a:latin typeface="Times New Roman" pitchFamily="18" charset="0"/>
                <a:cs typeface="Times New Roman" pitchFamily="18" charset="0"/>
              </a:rPr>
              <a:t>образ жизни, </a:t>
            </a:r>
            <a:r>
              <a:rPr lang="ru-RU" sz="2000" dirty="0" smtClean="0">
                <a:latin typeface="Times New Roman" pitchFamily="18" charset="0"/>
                <a:cs typeface="Times New Roman" pitchFamily="18" charset="0"/>
              </a:rPr>
              <a:t>рациональный </a:t>
            </a:r>
            <a:r>
              <a:rPr lang="ru-RU" sz="2000" dirty="0">
                <a:latin typeface="Times New Roman" pitchFamily="18" charset="0"/>
                <a:cs typeface="Times New Roman" pitchFamily="18" charset="0"/>
              </a:rPr>
              <a:t>режим дня, соблюдение личной гигиены, меры профилактики спортивного травматизма и </a:t>
            </a:r>
            <a:r>
              <a:rPr lang="ru-RU" sz="2000" dirty="0" smtClean="0">
                <a:latin typeface="Times New Roman" pitchFamily="18" charset="0"/>
                <a:cs typeface="Times New Roman" pitchFamily="18" charset="0"/>
              </a:rPr>
              <a:t>закаливания. </a:t>
            </a:r>
          </a:p>
          <a:p>
            <a:pPr indent="457200"/>
            <a:r>
              <a:rPr lang="ru-RU" sz="2000" dirty="0" smtClean="0">
                <a:latin typeface="Times New Roman" pitchFamily="18" charset="0"/>
                <a:cs typeface="Times New Roman" pitchFamily="18" charset="0"/>
              </a:rPr>
              <a:t>Кроме </a:t>
            </a:r>
            <a:r>
              <a:rPr lang="ru-RU" sz="2000" dirty="0">
                <a:latin typeface="Times New Roman" pitchFamily="18" charset="0"/>
                <a:cs typeface="Times New Roman" pitchFamily="18" charset="0"/>
              </a:rPr>
              <a:t>того, необходимо поддерживать хорошее санитарное состояние мест занятий, спортивной одежды и обуви, а также знать основной характер воздействия применяемых упражнений на организм человека.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462" y="2855843"/>
            <a:ext cx="6751075" cy="3797480"/>
          </a:xfrm>
          <a:prstGeom prst="rect">
            <a:avLst/>
          </a:prstGeom>
        </p:spPr>
      </p:pic>
    </p:spTree>
    <p:extLst>
      <p:ext uri="{BB962C8B-B14F-4D97-AF65-F5344CB8AC3E}">
        <p14:creationId xmlns:p14="http://schemas.microsoft.com/office/powerpoint/2010/main" val="317281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628800"/>
            <a:ext cx="7812360" cy="523220"/>
          </a:xfrm>
          <a:prstGeom prst="rect">
            <a:avLst/>
          </a:prstGeom>
          <a:noFill/>
        </p:spPr>
        <p:txBody>
          <a:bodyPr wrap="square" rtlCol="0">
            <a:spAutoFit/>
          </a:bodyPr>
          <a:lstStyle/>
          <a:p>
            <a:r>
              <a:rPr lang="en-US" sz="2800" dirty="0">
                <a:hlinkClick r:id="rId2"/>
              </a:rPr>
              <a:t>https://www.youtube.com/watch?v=7128mPg4pYw</a:t>
            </a:r>
            <a:endParaRPr lang="ru-RU" sz="2800" dirty="0"/>
          </a:p>
        </p:txBody>
      </p:sp>
      <p:sp>
        <p:nvSpPr>
          <p:cNvPr id="3" name="TextBox 2"/>
          <p:cNvSpPr txBox="1"/>
          <p:nvPr/>
        </p:nvSpPr>
        <p:spPr>
          <a:xfrm>
            <a:off x="737320" y="476672"/>
            <a:ext cx="7416824" cy="1815882"/>
          </a:xfrm>
          <a:prstGeom prst="rect">
            <a:avLst/>
          </a:prstGeom>
          <a:noFill/>
        </p:spPr>
        <p:txBody>
          <a:bodyPr wrap="square" rtlCol="0">
            <a:spAutoFit/>
          </a:bodyPr>
          <a:lstStyle/>
          <a:p>
            <a:r>
              <a:rPr lang="ru-RU" sz="2800" dirty="0">
                <a:solidFill>
                  <a:srgbClr val="FF0000"/>
                </a:solidFill>
              </a:rPr>
              <a:t>Ведение мяча в различных направлениях и с различной скоростью с пассивным сопротивлением защитника.</a:t>
            </a:r>
          </a:p>
          <a:p>
            <a:endParaRPr lang="ru-RU" sz="2800" dirty="0"/>
          </a:p>
        </p:txBody>
      </p:sp>
    </p:spTree>
    <p:extLst>
      <p:ext uri="{BB962C8B-B14F-4D97-AF65-F5344CB8AC3E}">
        <p14:creationId xmlns:p14="http://schemas.microsoft.com/office/powerpoint/2010/main" val="428081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1027847"/>
            <a:ext cx="6447501" cy="392373"/>
          </a:xfrm>
        </p:spPr>
        <p:txBody>
          <a:bodyPr>
            <a:normAutofit/>
          </a:bodyPr>
          <a:lstStyle/>
          <a:p>
            <a:r>
              <a:rPr lang="ru-RU" sz="1800" dirty="0"/>
              <a:t>Домашнее задание: </a:t>
            </a:r>
            <a:r>
              <a:rPr lang="ru-RU" sz="1800" dirty="0" smtClean="0"/>
              <a:t>Изучить и закрепить материал.</a:t>
            </a:r>
            <a:endParaRPr lang="ru-RU" sz="1800" dirty="0"/>
          </a:p>
        </p:txBody>
      </p:sp>
      <p:sp>
        <p:nvSpPr>
          <p:cNvPr id="5" name="TextBox 4"/>
          <p:cNvSpPr txBox="1"/>
          <p:nvPr/>
        </p:nvSpPr>
        <p:spPr>
          <a:xfrm>
            <a:off x="5891519" y="4892755"/>
            <a:ext cx="4158462" cy="1131079"/>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Контакты: </a:t>
            </a:r>
            <a:r>
              <a:rPr lang="ru-RU" sz="1350" dirty="0" err="1">
                <a:latin typeface="Times New Roman" panose="02020603050405020304" pitchFamily="18" charset="0"/>
                <a:cs typeface="Times New Roman" panose="02020603050405020304" pitchFamily="18" charset="0"/>
              </a:rPr>
              <a:t>Гарафиев</a:t>
            </a:r>
            <a:r>
              <a:rPr lang="ru-RU" sz="1350" dirty="0">
                <a:latin typeface="Times New Roman" panose="02020603050405020304" pitchFamily="18" charset="0"/>
                <a:cs typeface="Times New Roman" panose="02020603050405020304" pitchFamily="18" charset="0"/>
              </a:rPr>
              <a:t> </a:t>
            </a:r>
            <a:r>
              <a:rPr lang="ru-RU" sz="1350" dirty="0" err="1">
                <a:latin typeface="Times New Roman" panose="02020603050405020304" pitchFamily="18" charset="0"/>
                <a:cs typeface="Times New Roman" panose="02020603050405020304" pitchFamily="18" charset="0"/>
              </a:rPr>
              <a:t>Ленар</a:t>
            </a:r>
            <a:r>
              <a:rPr lang="ru-RU" sz="1350" dirty="0">
                <a:latin typeface="Times New Roman" panose="02020603050405020304" pitchFamily="18" charset="0"/>
                <a:cs typeface="Times New Roman" panose="02020603050405020304" pitchFamily="18" charset="0"/>
              </a:rPr>
              <a:t> </a:t>
            </a:r>
            <a:r>
              <a:rPr lang="ru-RU" sz="1350" dirty="0" err="1">
                <a:latin typeface="Times New Roman" panose="02020603050405020304" pitchFamily="18" charset="0"/>
                <a:cs typeface="Times New Roman" panose="02020603050405020304" pitchFamily="18" charset="0"/>
              </a:rPr>
              <a:t>Зиатдинович</a:t>
            </a:r>
            <a:endParaRPr lang="ru-RU" sz="1350" dirty="0">
              <a:latin typeface="Times New Roman" panose="02020603050405020304" pitchFamily="18" charset="0"/>
              <a:cs typeface="Times New Roman" panose="02020603050405020304" pitchFamily="18" charset="0"/>
            </a:endParaRPr>
          </a:p>
          <a:p>
            <a:r>
              <a:rPr lang="ru-RU" sz="1350"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rPr>
              <a:t>Email</a:t>
            </a:r>
            <a:r>
              <a:rPr lang="tt-RU" sz="1350" dirty="0">
                <a:latin typeface="Times New Roman" panose="02020603050405020304" pitchFamily="18" charset="0"/>
                <a:cs typeface="Times New Roman" panose="02020603050405020304" pitchFamily="18" charset="0"/>
              </a:rPr>
              <a:t>-</a:t>
            </a:r>
            <a:r>
              <a:rPr lang="ru-RU" sz="1350"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hlinkClick r:id="rId2"/>
              </a:rPr>
              <a:t>galizej@yandex.ru</a:t>
            </a:r>
            <a:endParaRPr lang="ru-RU" sz="1350" dirty="0">
              <a:latin typeface="Times New Roman" panose="02020603050405020304" pitchFamily="18" charset="0"/>
              <a:cs typeface="Times New Roman" panose="02020603050405020304" pitchFamily="18" charset="0"/>
            </a:endParaRPr>
          </a:p>
          <a:p>
            <a:r>
              <a:rPr lang="ru-RU" sz="1350"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rPr>
              <a:t>WhatsApp</a:t>
            </a:r>
            <a:r>
              <a:rPr lang="ru-RU" sz="1350" dirty="0">
                <a:latin typeface="Times New Roman" panose="02020603050405020304" pitchFamily="18" charset="0"/>
                <a:cs typeface="Times New Roman" panose="02020603050405020304" pitchFamily="18" charset="0"/>
              </a:rPr>
              <a:t>-89871887266 </a:t>
            </a:r>
          </a:p>
          <a:p>
            <a:r>
              <a:rPr lang="ru-RU" sz="1350" dirty="0" err="1">
                <a:latin typeface="Times New Roman" panose="02020603050405020304" pitchFamily="18" charset="0"/>
                <a:cs typeface="Times New Roman" panose="02020603050405020304" pitchFamily="18" charset="0"/>
              </a:rPr>
              <a:t>Минимуллина</a:t>
            </a:r>
            <a:r>
              <a:rPr lang="ru-RU" sz="1350" dirty="0">
                <a:latin typeface="Times New Roman" panose="02020603050405020304" pitchFamily="18" charset="0"/>
                <a:cs typeface="Times New Roman" panose="02020603050405020304" pitchFamily="18" charset="0"/>
              </a:rPr>
              <a:t> Эльмира Николаевна</a:t>
            </a:r>
          </a:p>
          <a:p>
            <a:r>
              <a:rPr lang="ru-RU" sz="1350"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rPr>
              <a:t>Email</a:t>
            </a:r>
            <a:r>
              <a:rPr lang="tt-RU" sz="1350" dirty="0">
                <a:latin typeface="Times New Roman" panose="02020603050405020304" pitchFamily="18" charset="0"/>
                <a:cs typeface="Times New Roman" panose="02020603050405020304" pitchFamily="18" charset="0"/>
              </a:rPr>
              <a:t>-</a:t>
            </a:r>
            <a:r>
              <a:rPr lang="en-US" sz="1350"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hlinkClick r:id="rId3"/>
              </a:rPr>
              <a:t>elmiranik1971@mail.ru</a:t>
            </a:r>
            <a:r>
              <a:rPr lang="ru-RU" sz="13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26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73415"/>
            <a:ext cx="8784976" cy="1323439"/>
          </a:xfrm>
          <a:prstGeom prst="rect">
            <a:avLst/>
          </a:prstGeom>
        </p:spPr>
        <p:txBody>
          <a:bodyPr wrap="square">
            <a:spAutoFit/>
          </a:bodyPr>
          <a:lstStyle/>
          <a:p>
            <a:pPr indent="457200"/>
            <a:r>
              <a:rPr lang="ru-RU" sz="2000" dirty="0">
                <a:latin typeface="Times New Roman" pitchFamily="18" charset="0"/>
                <a:cs typeface="Times New Roman" pitchFamily="18" charset="0"/>
              </a:rPr>
              <a:t>ФИЗИЧЕСКАЯ НАГРУЗКА – это двигательная активность человека, которая сопровождается повышенным, относительно состояния покоя, уровнем функционирования организма.</a:t>
            </a:r>
          </a:p>
          <a:p>
            <a:pPr indent="457200"/>
            <a:r>
              <a:rPr lang="ru-RU" sz="2000" dirty="0" smtClean="0">
                <a:latin typeface="Times New Roman" pitchFamily="18" charset="0"/>
                <a:cs typeface="Times New Roman" pitchFamily="18" charset="0"/>
              </a:rPr>
              <a:t>Различают </a:t>
            </a:r>
            <a:r>
              <a:rPr lang="ru-RU" sz="2000" dirty="0">
                <a:latin typeface="Times New Roman" pitchFamily="18" charset="0"/>
                <a:cs typeface="Times New Roman" pitchFamily="18" charset="0"/>
              </a:rPr>
              <a:t>внешнюю и внутреннюю стороны </a:t>
            </a:r>
            <a:r>
              <a:rPr lang="ru-RU" sz="2000" dirty="0" smtClean="0">
                <a:latin typeface="Times New Roman" pitchFamily="18" charset="0"/>
                <a:cs typeface="Times New Roman" pitchFamily="18" charset="0"/>
              </a:rPr>
              <a:t>нагрузки.</a:t>
            </a:r>
            <a:endParaRPr lang="ru-RU" sz="2000" dirty="0">
              <a:latin typeface="Times New Roman" pitchFamily="18" charset="0"/>
              <a:cs typeface="Times New Roman" pitchFamily="18" charset="0"/>
            </a:endParaRPr>
          </a:p>
        </p:txBody>
      </p:sp>
      <p:sp>
        <p:nvSpPr>
          <p:cNvPr id="3" name="TextBox 2"/>
          <p:cNvSpPr txBox="1"/>
          <p:nvPr/>
        </p:nvSpPr>
        <p:spPr>
          <a:xfrm>
            <a:off x="179512" y="188640"/>
            <a:ext cx="8784976"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Физическая нагрузка.</a:t>
            </a:r>
            <a:endParaRPr lang="ru-RU" sz="3200" b="1" dirty="0">
              <a:solidFill>
                <a:schemeClr val="tx2">
                  <a:lumMod val="75000"/>
                </a:schemeClr>
              </a:solidFill>
              <a:latin typeface="Palatino Linotype"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096854"/>
            <a:ext cx="4825083" cy="4527238"/>
          </a:xfrm>
          <a:prstGeom prst="rect">
            <a:avLst/>
          </a:prstGeom>
        </p:spPr>
      </p:pic>
    </p:spTree>
    <p:extLst>
      <p:ext uri="{BB962C8B-B14F-4D97-AF65-F5344CB8AC3E}">
        <p14:creationId xmlns:p14="http://schemas.microsoft.com/office/powerpoint/2010/main" val="3281322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674" y="753801"/>
            <a:ext cx="8824814" cy="2246769"/>
          </a:xfrm>
          <a:prstGeom prst="rect">
            <a:avLst/>
          </a:prstGeom>
        </p:spPr>
        <p:txBody>
          <a:bodyPr wrap="square">
            <a:spAutoFit/>
          </a:bodyPr>
          <a:lstStyle/>
          <a:p>
            <a:pPr indent="457200"/>
            <a:r>
              <a:rPr lang="ru-RU" sz="2000" dirty="0" smtClean="0">
                <a:latin typeface="Times New Roman" pitchFamily="18" charset="0"/>
                <a:cs typeface="Times New Roman" pitchFamily="18" charset="0"/>
              </a:rPr>
              <a:t>К </a:t>
            </a:r>
            <a:r>
              <a:rPr lang="ru-RU" sz="2000" dirty="0">
                <a:latin typeface="Times New Roman" pitchFamily="18" charset="0"/>
                <a:cs typeface="Times New Roman" pitchFamily="18" charset="0"/>
              </a:rPr>
              <a:t>внешней стороне нагрузки относятся интенсивность, с которой выполняется физическое упражнение, её объём</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indent="457200"/>
            <a:r>
              <a:rPr lang="ru-RU" sz="2000" dirty="0">
                <a:latin typeface="Times New Roman" pitchFamily="18" charset="0"/>
                <a:cs typeface="Times New Roman" pitchFamily="18" charset="0"/>
              </a:rPr>
              <a:t>Интенсивность физической нагрузки характеризует силу воздействия конкретного упражнения на организм человека. Одним из показателей интенсивности нагрузки является плотность воздействия серии упражнений. Так, чем за меньшее время будет выполнена определённая серия упражнений, тем выше по плотности воздействия будет нагрузка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TextBox 2"/>
          <p:cNvSpPr txBox="1"/>
          <p:nvPr/>
        </p:nvSpPr>
        <p:spPr>
          <a:xfrm>
            <a:off x="139674" y="171603"/>
            <a:ext cx="8824814"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Внешняя сторона:</a:t>
            </a:r>
            <a:endParaRPr lang="ru-RU" sz="3200" b="1" dirty="0">
              <a:solidFill>
                <a:schemeClr val="tx2">
                  <a:lumMod val="75000"/>
                </a:schemeClr>
              </a:solidFill>
              <a:latin typeface="Palatino Linotype"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879" y="3033187"/>
            <a:ext cx="3786403" cy="3542434"/>
          </a:xfrm>
          <a:prstGeom prst="rect">
            <a:avLst/>
          </a:prstGeom>
        </p:spPr>
      </p:pic>
    </p:spTree>
    <p:extLst>
      <p:ext uri="{BB962C8B-B14F-4D97-AF65-F5344CB8AC3E}">
        <p14:creationId xmlns:p14="http://schemas.microsoft.com/office/powerpoint/2010/main" val="1159613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31751"/>
            <a:ext cx="8784976" cy="2246769"/>
          </a:xfrm>
          <a:prstGeom prst="rect">
            <a:avLst/>
          </a:prstGeom>
        </p:spPr>
        <p:txBody>
          <a:bodyPr wrap="square">
            <a:spAutoFit/>
          </a:bodyPr>
          <a:lstStyle/>
          <a:p>
            <a:pPr indent="457200"/>
            <a:r>
              <a:rPr lang="ru-RU" sz="2000" dirty="0" smtClean="0">
                <a:latin typeface="Times New Roman" pitchFamily="18" charset="0"/>
                <a:cs typeface="Times New Roman" pitchFamily="18" charset="0"/>
              </a:rPr>
              <a:t>Внутренняя </a:t>
            </a:r>
            <a:r>
              <a:rPr lang="ru-RU" sz="2000" dirty="0">
                <a:latin typeface="Times New Roman" pitchFamily="18" charset="0"/>
                <a:cs typeface="Times New Roman" pitchFamily="18" charset="0"/>
              </a:rPr>
              <a:t>сторона нагрузки определяется теми функциональными изменениями, которые происходят в организме вследствие влияния внешних сторон </a:t>
            </a:r>
            <a:r>
              <a:rPr lang="ru-RU" sz="2000" dirty="0" smtClean="0">
                <a:latin typeface="Times New Roman" pitchFamily="18" charset="0"/>
                <a:cs typeface="Times New Roman" pitchFamily="18" charset="0"/>
              </a:rPr>
              <a:t>нагрузки.</a:t>
            </a:r>
            <a:endParaRPr lang="ru-RU" sz="2000" dirty="0">
              <a:latin typeface="Times New Roman" pitchFamily="18" charset="0"/>
              <a:cs typeface="Times New Roman" pitchFamily="18" charset="0"/>
            </a:endParaRPr>
          </a:p>
          <a:p>
            <a:pPr indent="457200"/>
            <a:r>
              <a:rPr lang="ru-RU" sz="2000" dirty="0">
                <a:latin typeface="Times New Roman" pitchFamily="18" charset="0"/>
                <a:cs typeface="Times New Roman" pitchFamily="18" charset="0"/>
              </a:rPr>
              <a:t>Одинаковая нагрузка на организм разных людей оказывает разное воздействие. </a:t>
            </a:r>
            <a:r>
              <a:rPr lang="ru-RU" sz="2000" dirty="0" smtClean="0">
                <a:latin typeface="Times New Roman" pitchFamily="18" charset="0"/>
                <a:cs typeface="Times New Roman" pitchFamily="18" charset="0"/>
              </a:rPr>
              <a:t>Даже один </a:t>
            </a:r>
            <a:r>
              <a:rPr lang="ru-RU" sz="2000" dirty="0">
                <a:latin typeface="Times New Roman" pitchFamily="18" charset="0"/>
                <a:cs typeface="Times New Roman" pitchFamily="18" charset="0"/>
              </a:rPr>
              <a:t>и тот же человек в зависимости от уровня тренированности, эмоционального состояния, условий окружающей среды </a:t>
            </a:r>
            <a:r>
              <a:rPr lang="ru-RU" sz="2000" dirty="0" smtClean="0">
                <a:latin typeface="Times New Roman" pitchFamily="18" charset="0"/>
                <a:cs typeface="Times New Roman" pitchFamily="18" charset="0"/>
              </a:rPr>
              <a:t>будет </a:t>
            </a:r>
            <a:r>
              <a:rPr lang="ru-RU" sz="2000" dirty="0">
                <a:latin typeface="Times New Roman" pitchFamily="18" charset="0"/>
                <a:cs typeface="Times New Roman" pitchFamily="18" charset="0"/>
              </a:rPr>
              <a:t>по-разному реагировать на одни и те же внешние параметры нагрузки. </a:t>
            </a:r>
          </a:p>
        </p:txBody>
      </p:sp>
      <p:sp>
        <p:nvSpPr>
          <p:cNvPr id="3" name="TextBox 2"/>
          <p:cNvSpPr txBox="1"/>
          <p:nvPr/>
        </p:nvSpPr>
        <p:spPr>
          <a:xfrm>
            <a:off x="179512" y="246976"/>
            <a:ext cx="8784976"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Внутренняя сторона:</a:t>
            </a:r>
            <a:endParaRPr lang="ru-RU" sz="3200" b="1" dirty="0">
              <a:solidFill>
                <a:schemeClr val="tx2">
                  <a:lumMod val="75000"/>
                </a:schemeClr>
              </a:solidFill>
              <a:latin typeface="Palatino Linotype"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438" y="3056167"/>
            <a:ext cx="4855123" cy="3634599"/>
          </a:xfrm>
          <a:prstGeom prst="rect">
            <a:avLst/>
          </a:prstGeom>
        </p:spPr>
      </p:pic>
    </p:spTree>
    <p:extLst>
      <p:ext uri="{BB962C8B-B14F-4D97-AF65-F5344CB8AC3E}">
        <p14:creationId xmlns:p14="http://schemas.microsoft.com/office/powerpoint/2010/main" val="46101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266" y="791426"/>
            <a:ext cx="8788222" cy="3416320"/>
          </a:xfrm>
          <a:prstGeom prst="rect">
            <a:avLst/>
          </a:prstGeom>
        </p:spPr>
        <p:txBody>
          <a:bodyPr wrap="square">
            <a:spAutoFit/>
          </a:bodyPr>
          <a:lstStyle/>
          <a:p>
            <a:pPr indent="457200"/>
            <a:r>
              <a:rPr lang="ru-RU" dirty="0">
                <a:latin typeface="Times New Roman" pitchFamily="18" charset="0"/>
                <a:cs typeface="Times New Roman" pitchFamily="18" charset="0"/>
              </a:rPr>
              <a:t>В повседневной практике величину внутренней нагрузки можно оценивать по показателям усталости, а также по характеру и продолжительности восстановления в интервалах отдыха между упражнениями. </a:t>
            </a:r>
            <a:endParaRPr lang="ru-RU"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этого используют следующие показатели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457200"/>
            <a:r>
              <a:rPr lang="ru-RU" dirty="0">
                <a:latin typeface="Times New Roman" pitchFamily="18" charset="0"/>
                <a:cs typeface="Times New Roman" pitchFamily="18" charset="0"/>
              </a:rPr>
              <a:t>- интенсивность потовыделения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457200"/>
            <a:r>
              <a:rPr lang="ru-RU" dirty="0">
                <a:latin typeface="Times New Roman" pitchFamily="18" charset="0"/>
                <a:cs typeface="Times New Roman" pitchFamily="18" charset="0"/>
              </a:rPr>
              <a:t>- качество выполнения движений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457200"/>
            <a:r>
              <a:rPr lang="ru-RU" dirty="0">
                <a:latin typeface="Times New Roman" pitchFamily="18" charset="0"/>
                <a:cs typeface="Times New Roman" pitchFamily="18" charset="0"/>
              </a:rPr>
              <a:t>- способность к сосредоточению</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457200"/>
            <a:r>
              <a:rPr lang="ru-RU" dirty="0">
                <a:latin typeface="Times New Roman" pitchFamily="18" charset="0"/>
                <a:cs typeface="Times New Roman" pitchFamily="18" charset="0"/>
              </a:rPr>
              <a:t>- общее самочувствие человека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457200"/>
            <a:r>
              <a:rPr lang="ru-RU" dirty="0">
                <a:latin typeface="Times New Roman" pitchFamily="18" charset="0"/>
                <a:cs typeface="Times New Roman" pitchFamily="18" charset="0"/>
              </a:rPr>
              <a:t>- психоэмоциональное состояние человека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457200"/>
            <a:r>
              <a:rPr lang="ru-RU" dirty="0">
                <a:latin typeface="Times New Roman" pitchFamily="18" charset="0"/>
                <a:cs typeface="Times New Roman" pitchFamily="18" charset="0"/>
              </a:rPr>
              <a:t>- готовность продолжать занятие</a:t>
            </a:r>
            <a:r>
              <a:rPr lang="ru-RU" dirty="0" smtClean="0">
                <a:latin typeface="Times New Roman" pitchFamily="18" charset="0"/>
                <a:cs typeface="Times New Roman" pitchFamily="18" charset="0"/>
              </a:rPr>
              <a:t>.</a:t>
            </a:r>
          </a:p>
          <a:p>
            <a:pPr indent="457200"/>
            <a:r>
              <a:rPr lang="ru-RU" dirty="0" smtClean="0">
                <a:latin typeface="Times New Roman" pitchFamily="18" charset="0"/>
                <a:cs typeface="Times New Roman" pitchFamily="18" charset="0"/>
              </a:rPr>
              <a:t>В зависимости от степени проявления этих показателей различают умеренные, большие и максимальные нагрузки.</a:t>
            </a:r>
            <a:endParaRPr lang="ru-RU" dirty="0">
              <a:latin typeface="Times New Roman" pitchFamily="18" charset="0"/>
              <a:cs typeface="Times New Roman" pitchFamily="18" charset="0"/>
            </a:endParaRPr>
          </a:p>
        </p:txBody>
      </p:sp>
      <p:sp>
        <p:nvSpPr>
          <p:cNvPr id="3" name="TextBox 2"/>
          <p:cNvSpPr txBox="1"/>
          <p:nvPr/>
        </p:nvSpPr>
        <p:spPr>
          <a:xfrm>
            <a:off x="179512" y="206651"/>
            <a:ext cx="8784976"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Величина внутренней нагрузки.</a:t>
            </a:r>
            <a:endParaRPr lang="ru-RU" sz="3200" b="1" dirty="0">
              <a:solidFill>
                <a:schemeClr val="tx2">
                  <a:lumMod val="75000"/>
                </a:schemeClr>
              </a:solidFill>
              <a:latin typeface="Palatino Linotype"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74" y="4250184"/>
            <a:ext cx="2379167" cy="237916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733" y="4250184"/>
            <a:ext cx="1941004" cy="237916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187" y="4250183"/>
            <a:ext cx="3571500" cy="2379168"/>
          </a:xfrm>
          <a:prstGeom prst="rect">
            <a:avLst/>
          </a:prstGeom>
        </p:spPr>
      </p:pic>
    </p:spTree>
    <p:extLst>
      <p:ext uri="{BB962C8B-B14F-4D97-AF65-F5344CB8AC3E}">
        <p14:creationId xmlns:p14="http://schemas.microsoft.com/office/powerpoint/2010/main" val="179556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16739"/>
            <a:ext cx="8784976" cy="2862322"/>
          </a:xfrm>
          <a:prstGeom prst="rect">
            <a:avLst/>
          </a:prstGeom>
        </p:spPr>
        <p:txBody>
          <a:bodyPr wrap="square">
            <a:spAutoFit/>
          </a:bodyPr>
          <a:lstStyle/>
          <a:p>
            <a:pPr indent="457200"/>
            <a:r>
              <a:rPr lang="ru-RU" sz="2000" dirty="0" smtClean="0">
                <a:latin typeface="Times New Roman" pitchFamily="18" charset="0"/>
                <a:cs typeface="Times New Roman" pitchFamily="18" charset="0"/>
              </a:rPr>
              <a:t>Организм </a:t>
            </a:r>
            <a:r>
              <a:rPr lang="ru-RU" sz="2000" dirty="0">
                <a:latin typeface="Times New Roman" pitchFamily="18" charset="0"/>
                <a:cs typeface="Times New Roman" pitchFamily="18" charset="0"/>
              </a:rPr>
              <a:t>человека развивается в постоянном </a:t>
            </a:r>
            <a:r>
              <a:rPr lang="ru-RU" sz="2000" dirty="0" smtClean="0">
                <a:latin typeface="Times New Roman" pitchFamily="18" charset="0"/>
                <a:cs typeface="Times New Roman" pitchFamily="18" charset="0"/>
              </a:rPr>
              <a:t>движении. Огромное </a:t>
            </a:r>
            <a:r>
              <a:rPr lang="ru-RU" sz="2000" dirty="0">
                <a:latin typeface="Times New Roman" pitchFamily="18" charset="0"/>
                <a:cs typeface="Times New Roman" pitchFamily="18" charset="0"/>
              </a:rPr>
              <a:t>количество людей разного возраста занимаются физической культурой для того, чтобы улучшить самочувствие, укрепить здоровье, стать сильными, ловкими, выносливыми, иметь стройную фигуру, хорошо развитые </a:t>
            </a:r>
            <a:r>
              <a:rPr lang="ru-RU" sz="2000" dirty="0" smtClean="0">
                <a:latin typeface="Times New Roman" pitchFamily="18" charset="0"/>
                <a:cs typeface="Times New Roman" pitchFamily="18" charset="0"/>
              </a:rPr>
              <a:t>мышцы.</a:t>
            </a:r>
          </a:p>
          <a:p>
            <a:pPr indent="457200"/>
            <a:r>
              <a:rPr lang="ru-RU" sz="2000" dirty="0" smtClean="0">
                <a:latin typeface="Times New Roman" pitchFamily="18" charset="0"/>
                <a:cs typeface="Times New Roman" pitchFamily="18" charset="0"/>
              </a:rPr>
              <a:t>Медицинской </a:t>
            </a:r>
            <a:r>
              <a:rPr lang="ru-RU" sz="2000" dirty="0">
                <a:latin typeface="Times New Roman" pitchFamily="18" charset="0"/>
                <a:cs typeface="Times New Roman" pitchFamily="18" charset="0"/>
              </a:rPr>
              <a:t>наукой установлено, что систематические занятия физической культурой, соблюдение правильного двигательного и гигиенического режима являются мощным средством предупреждения многих заболеваний, поддержания нормального </a:t>
            </a:r>
            <a:r>
              <a:rPr lang="ru-RU" sz="2000" dirty="0" smtClean="0">
                <a:latin typeface="Times New Roman" pitchFamily="18" charset="0"/>
                <a:cs typeface="Times New Roman" pitchFamily="18" charset="0"/>
              </a:rPr>
              <a:t>уровня </a:t>
            </a:r>
            <a:r>
              <a:rPr lang="ru-RU" sz="2000" dirty="0">
                <a:latin typeface="Times New Roman" pitchFamily="18" charset="0"/>
                <a:cs typeface="Times New Roman" pitchFamily="18" charset="0"/>
              </a:rPr>
              <a:t>деятельности и работоспособности организма.</a:t>
            </a:r>
          </a:p>
        </p:txBody>
      </p:sp>
      <p:sp>
        <p:nvSpPr>
          <p:cNvPr id="3" name="TextBox 2"/>
          <p:cNvSpPr txBox="1"/>
          <p:nvPr/>
        </p:nvSpPr>
        <p:spPr>
          <a:xfrm>
            <a:off x="179512" y="231964"/>
            <a:ext cx="8784976"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Польза физической нагрузки.</a:t>
            </a:r>
            <a:endParaRPr lang="ru-RU" sz="3200" b="1" dirty="0">
              <a:solidFill>
                <a:schemeClr val="tx2">
                  <a:lumMod val="75000"/>
                </a:schemeClr>
              </a:solidFill>
              <a:latin typeface="Palatino Linotype"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595" y="4687045"/>
            <a:ext cx="2978809" cy="198231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3708596"/>
            <a:ext cx="2880319" cy="188256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776" y="3679061"/>
            <a:ext cx="2866712" cy="1912097"/>
          </a:xfrm>
          <a:prstGeom prst="rect">
            <a:avLst/>
          </a:prstGeom>
        </p:spPr>
      </p:pic>
    </p:spTree>
    <p:extLst>
      <p:ext uri="{BB962C8B-B14F-4D97-AF65-F5344CB8AC3E}">
        <p14:creationId xmlns:p14="http://schemas.microsoft.com/office/powerpoint/2010/main" val="231167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46976"/>
            <a:ext cx="8784976" cy="2800767"/>
          </a:xfrm>
          <a:prstGeom prst="rect">
            <a:avLst/>
          </a:prstGeom>
        </p:spPr>
        <p:txBody>
          <a:bodyPr wrap="square">
            <a:spAutoFit/>
          </a:bodyPr>
          <a:lstStyle/>
          <a:p>
            <a:pPr algn="ctr"/>
            <a:r>
              <a:rPr lang="ru-RU" sz="3200" b="1" dirty="0">
                <a:solidFill>
                  <a:schemeClr val="tx2">
                    <a:lumMod val="75000"/>
                  </a:schemeClr>
                </a:solidFill>
                <a:latin typeface="Palatino Linotype" pitchFamily="18" charset="0"/>
              </a:rPr>
              <a:t>Самостоятельные </a:t>
            </a:r>
            <a:r>
              <a:rPr lang="ru-RU" sz="3200" b="1" dirty="0" smtClean="0">
                <a:solidFill>
                  <a:schemeClr val="tx2">
                    <a:lumMod val="75000"/>
                  </a:schemeClr>
                </a:solidFill>
                <a:latin typeface="Palatino Linotype" pitchFamily="18" charset="0"/>
              </a:rPr>
              <a:t>занятия.</a:t>
            </a:r>
          </a:p>
          <a:p>
            <a:pPr indent="457200"/>
            <a:r>
              <a:rPr lang="ru-RU" dirty="0" smtClean="0">
                <a:latin typeface="Times New Roman" pitchFamily="18" charset="0"/>
                <a:cs typeface="Times New Roman" pitchFamily="18" charset="0"/>
              </a:rPr>
              <a:t>Самостоятельные </a:t>
            </a:r>
            <a:r>
              <a:rPr lang="ru-RU" dirty="0">
                <a:latin typeface="Times New Roman" pitchFamily="18" charset="0"/>
                <a:cs typeface="Times New Roman" pitchFamily="18" charset="0"/>
              </a:rPr>
              <a:t>тренировочные занятия можно проводить индивидуально или в группе из 2-5 человек и более. Групповая тренировка более эффективна, чем индивидуальная. </a:t>
            </a:r>
            <a:endParaRPr lang="ru-RU"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Заниматься </a:t>
            </a:r>
            <a:r>
              <a:rPr lang="ru-RU" dirty="0">
                <a:latin typeface="Times New Roman" pitchFamily="18" charset="0"/>
                <a:cs typeface="Times New Roman" pitchFamily="18" charset="0"/>
              </a:rPr>
              <a:t>рекомендуется 3-4 раза в неделю 1-1,5 часа. Заниматься менее 2-х раз в неделю не целесообразно, так как это не </a:t>
            </a:r>
            <a:r>
              <a:rPr lang="ru-RU" dirty="0" smtClean="0">
                <a:latin typeface="Times New Roman" pitchFamily="18" charset="0"/>
                <a:cs typeface="Times New Roman" pitchFamily="18" charset="0"/>
              </a:rPr>
              <a:t>способствует повышению </a:t>
            </a:r>
            <a:r>
              <a:rPr lang="ru-RU" dirty="0">
                <a:latin typeface="Times New Roman" pitchFamily="18" charset="0"/>
                <a:cs typeface="Times New Roman" pitchFamily="18" charset="0"/>
              </a:rPr>
              <a:t>уровня тренированности организма. </a:t>
            </a:r>
            <a:endParaRPr lang="ru-RU"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Лучшим </a:t>
            </a:r>
            <a:r>
              <a:rPr lang="ru-RU" dirty="0">
                <a:latin typeface="Times New Roman" pitchFamily="18" charset="0"/>
                <a:cs typeface="Times New Roman" pitchFamily="18" charset="0"/>
              </a:rPr>
              <a:t>временем для тренировок является вторая половина дня, через 2-3 часа после обеда. </a:t>
            </a:r>
            <a:endParaRPr lang="ru-RU" dirty="0" smtClean="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284984"/>
            <a:ext cx="4211960" cy="315897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529" y="3284984"/>
            <a:ext cx="4319960" cy="3158971"/>
          </a:xfrm>
          <a:prstGeom prst="rect">
            <a:avLst/>
          </a:prstGeom>
        </p:spPr>
      </p:pic>
    </p:spTree>
    <p:extLst>
      <p:ext uri="{BB962C8B-B14F-4D97-AF65-F5344CB8AC3E}">
        <p14:creationId xmlns:p14="http://schemas.microsoft.com/office/powerpoint/2010/main" val="426087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285" y="764704"/>
            <a:ext cx="8853211" cy="2585323"/>
          </a:xfrm>
          <a:prstGeom prst="rect">
            <a:avLst/>
          </a:prstGeom>
        </p:spPr>
        <p:txBody>
          <a:bodyPr wrap="square">
            <a:spAutoFit/>
          </a:bodyPr>
          <a:lstStyle/>
          <a:p>
            <a:pPr indent="457200"/>
            <a:r>
              <a:rPr lang="ru-RU" dirty="0" smtClean="0">
                <a:latin typeface="Times New Roman" pitchFamily="18" charset="0"/>
                <a:cs typeface="Times New Roman" pitchFamily="18" charset="0"/>
              </a:rPr>
              <a:t>Каждое самостоятельное тренировочное занятие состоит из трех частей:</a:t>
            </a:r>
          </a:p>
          <a:p>
            <a:pPr marL="285750" indent="-285750">
              <a:buFont typeface="Wingdings" pitchFamily="2" charset="2"/>
              <a:buChar char="Ø"/>
            </a:pPr>
            <a:r>
              <a:rPr lang="ru-RU" dirty="0" smtClean="0">
                <a:latin typeface="Times New Roman" pitchFamily="18" charset="0"/>
                <a:cs typeface="Times New Roman" pitchFamily="18" charset="0"/>
              </a:rPr>
              <a:t>подготовительная часть - разминка (делится на две части - </a:t>
            </a:r>
            <a:r>
              <a:rPr lang="ru-RU" dirty="0" err="1" smtClean="0">
                <a:latin typeface="Times New Roman" pitchFamily="18" charset="0"/>
                <a:cs typeface="Times New Roman" pitchFamily="18" charset="0"/>
              </a:rPr>
              <a:t>общеразогревающую</a:t>
            </a:r>
            <a:r>
              <a:rPr lang="ru-RU" dirty="0" smtClean="0">
                <a:latin typeface="Times New Roman" pitchFamily="18" charset="0"/>
                <a:cs typeface="Times New Roman" pitchFamily="18" charset="0"/>
              </a:rPr>
              <a:t> и специальную), </a:t>
            </a:r>
          </a:p>
          <a:p>
            <a:pPr marL="285750" indent="-285750">
              <a:buFont typeface="Wingdings" pitchFamily="2" charset="2"/>
              <a:buChar char="Ø"/>
            </a:pPr>
            <a:r>
              <a:rPr lang="ru-RU" dirty="0" smtClean="0">
                <a:latin typeface="Times New Roman" pitchFamily="18" charset="0"/>
                <a:cs typeface="Times New Roman" pitchFamily="18" charset="0"/>
              </a:rPr>
              <a:t>основная часть - </a:t>
            </a:r>
            <a:r>
              <a:rPr lang="ru-RU" dirty="0">
                <a:latin typeface="Times New Roman" pitchFamily="18" charset="0"/>
                <a:cs typeface="Times New Roman" pitchFamily="18" charset="0"/>
              </a:rPr>
              <a:t>изучается спортивная техника и тактика, осуществляется тренировка, развитие физических и волевых качеств (быстрота, сила, выносливость</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85750" indent="-285750">
              <a:buFont typeface="Wingdings" pitchFamily="2" charset="2"/>
              <a:buChar char="Ø"/>
            </a:pPr>
            <a:r>
              <a:rPr lang="ru-RU" dirty="0" smtClean="0">
                <a:latin typeface="Times New Roman" pitchFamily="18" charset="0"/>
                <a:cs typeface="Times New Roman" pitchFamily="18" charset="0"/>
              </a:rPr>
              <a:t>заключительная часть - </a:t>
            </a:r>
            <a:r>
              <a:rPr lang="ru-RU" dirty="0">
                <a:latin typeface="Times New Roman" pitchFamily="18" charset="0"/>
                <a:cs typeface="Times New Roman" pitchFamily="18" charset="0"/>
              </a:rPr>
              <a:t>выполняются медленный бег (3-8 мин), переходящий в  </a:t>
            </a:r>
            <a:r>
              <a:rPr lang="ru-RU" dirty="0" smtClean="0">
                <a:latin typeface="Times New Roman" pitchFamily="18" charset="0"/>
                <a:cs typeface="Times New Roman" pitchFamily="18" charset="0"/>
              </a:rPr>
              <a:t>ходьбу (2-6  </a:t>
            </a:r>
            <a:r>
              <a:rPr lang="ru-RU" dirty="0">
                <a:latin typeface="Times New Roman" pitchFamily="18" charset="0"/>
                <a:cs typeface="Times New Roman" pitchFamily="18" charset="0"/>
              </a:rPr>
              <a:t>мин</a:t>
            </a:r>
            <a:r>
              <a:rPr lang="ru-RU" dirty="0" smtClean="0">
                <a:latin typeface="Times New Roman" pitchFamily="18" charset="0"/>
                <a:cs typeface="Times New Roman" pitchFamily="18" charset="0"/>
              </a:rPr>
              <a:t>.), и упражнения на расслабление в сочетании с глубоким </a:t>
            </a:r>
            <a:r>
              <a:rPr lang="ru-RU" dirty="0">
                <a:latin typeface="Times New Roman" pitchFamily="18" charset="0"/>
                <a:cs typeface="Times New Roman" pitchFamily="18" charset="0"/>
              </a:rPr>
              <a:t>дыханием, которые обеспечивают постепенное снижение тренировочной нагрузки и приведение организма в сравнительно спокойное состояние</a:t>
            </a:r>
            <a:r>
              <a:rPr lang="ru-RU" dirty="0" smtClean="0">
                <a:latin typeface="Times New Roman" pitchFamily="18" charset="0"/>
                <a:cs typeface="Times New Roman" pitchFamily="18" charset="0"/>
              </a:rPr>
              <a:t>.</a:t>
            </a:r>
          </a:p>
        </p:txBody>
      </p:sp>
      <p:sp>
        <p:nvSpPr>
          <p:cNvPr id="3" name="TextBox 2"/>
          <p:cNvSpPr txBox="1"/>
          <p:nvPr/>
        </p:nvSpPr>
        <p:spPr>
          <a:xfrm>
            <a:off x="183285" y="219713"/>
            <a:ext cx="8709196" cy="584775"/>
          </a:xfrm>
          <a:prstGeom prst="rect">
            <a:avLst/>
          </a:prstGeom>
          <a:noFill/>
        </p:spPr>
        <p:txBody>
          <a:bodyPr wrap="square" rtlCol="0">
            <a:spAutoFit/>
          </a:bodyPr>
          <a:lstStyle/>
          <a:p>
            <a:pPr algn="ctr"/>
            <a:r>
              <a:rPr lang="ru-RU" sz="3200" b="1" dirty="0" smtClean="0">
                <a:solidFill>
                  <a:schemeClr val="tx2">
                    <a:lumMod val="75000"/>
                  </a:schemeClr>
                </a:solidFill>
                <a:latin typeface="Palatino Linotype" pitchFamily="18" charset="0"/>
              </a:rPr>
              <a:t>Самостоятельные занятия.</a:t>
            </a:r>
            <a:endParaRPr lang="ru-RU" sz="3200" b="1" dirty="0">
              <a:solidFill>
                <a:schemeClr val="tx2">
                  <a:lumMod val="75000"/>
                </a:schemeClr>
              </a:solidFill>
              <a:latin typeface="Palatino Linotype"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9835" y="3346090"/>
            <a:ext cx="5436096" cy="3370379"/>
          </a:xfrm>
          <a:prstGeom prst="rect">
            <a:avLst/>
          </a:prstGeom>
        </p:spPr>
      </p:pic>
    </p:spTree>
    <p:extLst>
      <p:ext uri="{BB962C8B-B14F-4D97-AF65-F5344CB8AC3E}">
        <p14:creationId xmlns:p14="http://schemas.microsoft.com/office/powerpoint/2010/main" val="2399732440"/>
      </p:ext>
    </p:extLst>
  </p:cSld>
  <p:clrMapOvr>
    <a:masterClrMapping/>
  </p:clrMapOvr>
</p:sld>
</file>

<file path=ppt/theme/theme1.xml><?xml version="1.0" encoding="utf-8"?>
<a:theme xmlns:a="http://schemas.openxmlformats.org/drawingml/2006/main" name="Паркет">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310</TotalTime>
  <Words>1280</Words>
  <Application>Microsoft Office PowerPoint</Application>
  <PresentationFormat>Экран (4:3)</PresentationFormat>
  <Paragraphs>87</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Palatino Linotype</vt:lpstr>
      <vt:lpstr>Times New Roman</vt:lpstr>
      <vt:lpstr>Tw Cen MT</vt:lpstr>
      <vt:lpstr>Wingdings</vt:lpstr>
      <vt:lpstr>Паркет</vt:lpstr>
      <vt:lpstr>Презентация PowerPoint</vt:lpstr>
      <vt:lpstr>Ведение мяча в различных направлениях и с различной скоростью с пассивным сопротивлением защитника. https://www.youtube.com/watch?v=hY7IiGf_Gy8  https://www.youtube.com/watch?v=9zPQNfo88Gc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Домашнее задание: Изучить и закрепить материал.</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Способы индивидуальной организации и контроля за физической нагрузкой.</dc:title>
  <dc:creator>acer</dc:creator>
  <cp:lastModifiedBy>userPC</cp:lastModifiedBy>
  <cp:revision>29</cp:revision>
  <dcterms:created xsi:type="dcterms:W3CDTF">2015-12-21T17:02:38Z</dcterms:created>
  <dcterms:modified xsi:type="dcterms:W3CDTF">2020-05-06T07:05:50Z</dcterms:modified>
</cp:coreProperties>
</file>