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5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Повторение по теме: «Страны изучаемого языка»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https://ic.pics.livejournal.com/kolllak/14380162/4319398/4319398_orig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16832"/>
            <a:ext cx="6574323" cy="4385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/>
          </a:bodyPr>
          <a:lstStyle/>
          <a:p>
            <a:pPr lvl="0" fontAlgn="base"/>
            <a:r>
              <a:rPr lang="ru-RU" sz="3600" b="1" dirty="0" smtClean="0"/>
              <a:t>Наречие </a:t>
            </a:r>
            <a:r>
              <a:rPr lang="ru-RU" sz="3600" b="1" dirty="0" err="1" smtClean="0"/>
              <a:t>little</a:t>
            </a:r>
            <a:r>
              <a:rPr lang="ru-RU" sz="3600" b="1" dirty="0" smtClean="0"/>
              <a:t> с отрицательным значением.</a:t>
            </a:r>
            <a:br>
              <a:rPr lang="ru-RU" sz="3600" b="1" dirty="0" smtClean="0"/>
            </a:br>
            <a:r>
              <a:rPr lang="ru-RU" sz="2700" dirty="0" smtClean="0"/>
              <a:t>Употребляется с глаголами осмысления ( </a:t>
            </a:r>
            <a:r>
              <a:rPr lang="en-US" sz="2700" dirty="0" smtClean="0"/>
              <a:t>realize, know, suspect…)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800" dirty="0" smtClean="0"/>
              <a:t>Инверсия будет идти сразу после наречия.</a:t>
            </a:r>
            <a:br>
              <a:rPr lang="ru-RU" sz="2800" dirty="0" smtClean="0"/>
            </a:br>
            <a:r>
              <a:rPr lang="en-US" sz="2800" b="1" i="1" dirty="0" smtClean="0"/>
              <a:t>Little </a:t>
            </a:r>
            <a:r>
              <a:rPr lang="en-US" sz="2800" i="1" dirty="0" smtClean="0"/>
              <a:t>do they know how lucky they are to have such a good friend. – </a:t>
            </a:r>
            <a:r>
              <a:rPr lang="ru-RU" sz="2800" i="1" dirty="0" smtClean="0"/>
              <a:t>Плохо они понимают</a:t>
            </a:r>
            <a:r>
              <a:rPr lang="en-US" sz="2800" i="1" dirty="0" smtClean="0"/>
              <a:t>, </a:t>
            </a:r>
            <a:r>
              <a:rPr lang="ru-RU" sz="2800" i="1" dirty="0" smtClean="0"/>
              <a:t>как им повезло иметь такого хорошего друга</a:t>
            </a:r>
            <a:r>
              <a:rPr lang="en-US" sz="2800" i="1" dirty="0" smtClean="0"/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b="1" i="1" dirty="0" smtClean="0"/>
              <a:t>Little </a:t>
            </a:r>
            <a:r>
              <a:rPr lang="en-US" sz="2800" i="1" dirty="0" smtClean="0"/>
              <a:t>did I suspect that he would leave his job one day. – </a:t>
            </a:r>
            <a:r>
              <a:rPr lang="ru-RU" sz="2800" i="1" dirty="0" smtClean="0"/>
              <a:t>Я и не подозревала</a:t>
            </a:r>
            <a:r>
              <a:rPr lang="en-US" sz="2800" i="1" dirty="0" smtClean="0"/>
              <a:t>, </a:t>
            </a:r>
            <a:r>
              <a:rPr lang="ru-RU" sz="2800" i="1" dirty="0" smtClean="0"/>
              <a:t>что когда</a:t>
            </a:r>
            <a:r>
              <a:rPr lang="en-US" sz="2800" i="1" dirty="0" smtClean="0"/>
              <a:t>-</a:t>
            </a:r>
            <a:r>
              <a:rPr lang="ru-RU" sz="2800" i="1" dirty="0" smtClean="0"/>
              <a:t>то он бросит работу</a:t>
            </a:r>
            <a:r>
              <a:rPr lang="en-US" sz="2800" i="1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>
            <a:noAutofit/>
          </a:bodyPr>
          <a:lstStyle/>
          <a:p>
            <a:pPr lvl="0" fontAlgn="base"/>
            <a:r>
              <a:rPr lang="ru-RU" sz="2400" b="1" dirty="0" smtClean="0"/>
              <a:t>Другие наречные выраже</a:t>
            </a:r>
            <a:r>
              <a:rPr lang="ru-RU" sz="2400" dirty="0" smtClean="0"/>
              <a:t>ния (</a:t>
            </a:r>
            <a:r>
              <a:rPr lang="ru-RU" sz="2400" dirty="0" err="1" smtClean="0"/>
              <a:t>at</a:t>
            </a:r>
            <a:r>
              <a:rPr lang="ru-RU" sz="2400" dirty="0" smtClean="0"/>
              <a:t> </a:t>
            </a:r>
            <a:r>
              <a:rPr lang="ru-RU" sz="2400" dirty="0" err="1" smtClean="0"/>
              <a:t>no</a:t>
            </a:r>
            <a:r>
              <a:rPr lang="ru-RU" sz="2400" dirty="0" smtClean="0"/>
              <a:t> </a:t>
            </a:r>
            <a:r>
              <a:rPr lang="ru-RU" sz="2400" dirty="0" err="1" smtClean="0"/>
              <a:t>time</a:t>
            </a:r>
            <a:r>
              <a:rPr lang="ru-RU" sz="2400" dirty="0" smtClean="0"/>
              <a:t> / </a:t>
            </a:r>
            <a:r>
              <a:rPr lang="ru-RU" sz="2400" dirty="0" err="1" smtClean="0"/>
              <a:t>in</a:t>
            </a:r>
            <a:r>
              <a:rPr lang="ru-RU" sz="2400" dirty="0" smtClean="0"/>
              <a:t> </a:t>
            </a:r>
            <a:r>
              <a:rPr lang="ru-RU" sz="2400" dirty="0" err="1" smtClean="0"/>
              <a:t>no</a:t>
            </a:r>
            <a:r>
              <a:rPr lang="ru-RU" sz="2400" dirty="0" smtClean="0"/>
              <a:t> </a:t>
            </a:r>
            <a:r>
              <a:rPr lang="ru-RU" sz="2400" dirty="0" err="1" smtClean="0"/>
              <a:t>way</a:t>
            </a:r>
            <a:r>
              <a:rPr lang="ru-RU" sz="2400" dirty="0" smtClean="0"/>
              <a:t> / </a:t>
            </a:r>
            <a:r>
              <a:rPr lang="ru-RU" sz="2400" dirty="0" err="1" smtClean="0"/>
              <a:t>on</a:t>
            </a:r>
            <a:r>
              <a:rPr lang="ru-RU" sz="2400" dirty="0" smtClean="0"/>
              <a:t> </a:t>
            </a:r>
            <a:r>
              <a:rPr lang="ru-RU" sz="2400" dirty="0" err="1" smtClean="0"/>
              <a:t>no</a:t>
            </a:r>
            <a:r>
              <a:rPr lang="ru-RU" sz="2400" dirty="0" smtClean="0"/>
              <a:t> </a:t>
            </a:r>
            <a:r>
              <a:rPr lang="ru-RU" sz="2400" dirty="0" err="1" smtClean="0"/>
              <a:t>account</a:t>
            </a:r>
            <a:r>
              <a:rPr lang="ru-RU" sz="2400" dirty="0" smtClean="0"/>
              <a:t> – никогда, никоим образом, ни в </a:t>
            </a:r>
            <a:r>
              <a:rPr lang="ru-RU" sz="2400" smtClean="0"/>
              <a:t>коем случае,</a:t>
            </a:r>
            <a:r>
              <a:rPr lang="ru-RU" sz="2400" dirty="0" smtClean="0"/>
              <a:t> </a:t>
            </a:r>
            <a:r>
              <a:rPr lang="ru-RU" sz="2400" dirty="0" err="1" smtClean="0"/>
              <a:t>under</a:t>
            </a:r>
            <a:r>
              <a:rPr lang="ru-RU" sz="2400" dirty="0" smtClean="0"/>
              <a:t>/</a:t>
            </a:r>
            <a:r>
              <a:rPr lang="ru-RU" sz="2400" dirty="0" err="1" smtClean="0"/>
              <a:t>in</a:t>
            </a:r>
            <a:r>
              <a:rPr lang="ru-RU" sz="2400" dirty="0" smtClean="0"/>
              <a:t> </a:t>
            </a:r>
            <a:r>
              <a:rPr lang="ru-RU" sz="2400" dirty="0" err="1" smtClean="0"/>
              <a:t>no</a:t>
            </a:r>
            <a:r>
              <a:rPr lang="ru-RU" sz="2400" dirty="0" smtClean="0"/>
              <a:t> </a:t>
            </a:r>
            <a:r>
              <a:rPr lang="ru-RU" sz="2400" dirty="0" err="1" smtClean="0"/>
              <a:t>circumstances</a:t>
            </a:r>
            <a:r>
              <a:rPr lang="ru-RU" sz="2400" dirty="0" smtClean="0"/>
              <a:t> – ни при каких обстоятельствах).</a:t>
            </a:r>
            <a:br>
              <a:rPr lang="ru-RU" sz="2400" dirty="0" smtClean="0"/>
            </a:br>
            <a:r>
              <a:rPr lang="ru-RU" sz="2400" dirty="0" smtClean="0"/>
              <a:t>Инверсия следует сразу за наречием.</a:t>
            </a:r>
            <a:br>
              <a:rPr lang="ru-RU" sz="2400" dirty="0" smtClean="0"/>
            </a:br>
            <a:r>
              <a:rPr lang="ru-RU" sz="2400" b="1" i="1" dirty="0" err="1" smtClean="0"/>
              <a:t>At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no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time</a:t>
            </a:r>
            <a:r>
              <a:rPr lang="ru-RU" sz="2400" b="1" i="1" dirty="0" smtClean="0"/>
              <a:t> </a:t>
            </a:r>
            <a:r>
              <a:rPr lang="ru-RU" sz="2400" i="1" dirty="0" err="1" smtClean="0"/>
              <a:t>did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she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complain</a:t>
            </a:r>
            <a:r>
              <a:rPr lang="ru-RU" sz="2400" i="1" dirty="0" smtClean="0"/>
              <a:t> </a:t>
            </a:r>
            <a:r>
              <a:rPr lang="ru-RU" sz="2400" i="1" dirty="0" err="1" smtClean="0"/>
              <a:t>about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her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problems</a:t>
            </a:r>
            <a:r>
              <a:rPr lang="ru-RU" sz="2400" i="1" dirty="0" smtClean="0"/>
              <a:t>. – Никогда</a:t>
            </a:r>
            <a:r>
              <a:rPr lang="en-US" sz="2400" i="1" dirty="0" smtClean="0"/>
              <a:t>/ </a:t>
            </a:r>
            <a:r>
              <a:rPr lang="ru-RU" sz="2400" i="1" dirty="0" smtClean="0"/>
              <a:t>Ни разу она не жаловалась на свои проблемы.</a:t>
            </a:r>
            <a:br>
              <a:rPr lang="ru-RU" sz="2400" i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i="1" dirty="0" err="1" smtClean="0"/>
              <a:t>Under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no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circumstances</a:t>
            </a:r>
            <a:r>
              <a:rPr lang="ru-RU" sz="2400" b="1" i="1" dirty="0" smtClean="0"/>
              <a:t> </a:t>
            </a:r>
            <a:r>
              <a:rPr lang="ru-RU" sz="2400" i="1" dirty="0" err="1" smtClean="0"/>
              <a:t>are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parents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allowed</a:t>
            </a:r>
            <a:r>
              <a:rPr lang="ru-RU" sz="2400" i="1" dirty="0" smtClean="0"/>
              <a:t> </a:t>
            </a:r>
            <a:r>
              <a:rPr lang="ru-RU" sz="2400" i="1" dirty="0" err="1" smtClean="0"/>
              <a:t>to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leave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their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children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alone</a:t>
            </a:r>
            <a:r>
              <a:rPr lang="ru-RU" sz="2400" i="1" dirty="0" smtClean="0"/>
              <a:t>. – Ни при каких обстоятельствах родителям не позволено оставлять детей одних.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Classwork. </a:t>
            </a:r>
            <a:r>
              <a:rPr lang="ru-RU" dirty="0" smtClean="0"/>
              <a:t>Пройти по ссылке и повторить слова модуля 8,стр.142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2420888"/>
            <a:ext cx="6400800" cy="1752600"/>
          </a:xfrm>
        </p:spPr>
        <p:txBody>
          <a:bodyPr/>
          <a:lstStyle/>
          <a:p>
            <a:r>
              <a:rPr lang="en-US" dirty="0"/>
              <a:t>https://quizlet.com/ru/502639281/spotlight-11-module-8b-flash-cards/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319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46850"/>
          </a:xfrm>
        </p:spPr>
        <p:txBody>
          <a:bodyPr>
            <a:normAutofit fontScale="90000"/>
          </a:bodyPr>
          <a:lstStyle/>
          <a:p>
            <a:pPr fontAlgn="base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Inversion.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Инверсия</a:t>
            </a:r>
            <a:r>
              <a:rPr lang="ru-RU" sz="3100" dirty="0" smtClean="0"/>
              <a:t> - это нарушение обычного порядка слов в предложении для </a:t>
            </a:r>
            <a:r>
              <a:rPr lang="ru-RU" sz="3100" b="1" dirty="0" smtClean="0"/>
              <a:t>эмоционального выделения</a:t>
            </a:r>
            <a:r>
              <a:rPr lang="ru-RU" sz="3100" dirty="0" smtClean="0"/>
              <a:t> важной информации. Инверсия придает нашей речи более формальный оттенок, именно поэтому при написании различных эссе она сразу же обратит на себя внимание и будет по достоинству оценена проверяющим. Но, как и любую другую грамматическую конструкцию, не стоит использовать инверсию, не разобравшись как следует в этом непростом явлении. </a:t>
            </a:r>
            <a:br>
              <a:rPr lang="ru-RU" sz="3100" dirty="0" smtClean="0"/>
            </a:br>
            <a:r>
              <a:rPr lang="ru-RU" sz="3100" dirty="0" smtClean="0"/>
              <a:t> </a:t>
            </a:r>
            <a:br>
              <a:rPr lang="ru-RU" sz="31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 fontScale="90000"/>
          </a:bodyPr>
          <a:lstStyle/>
          <a:p>
            <a:pPr lvl="0" fontAlgn="base"/>
            <a:r>
              <a:rPr lang="ru-RU" sz="3600" b="1" dirty="0" smtClean="0"/>
              <a:t>Инверсия и наречия места.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Если наше предложение начинается с наречия места, то глагол ставится перед подлежащим, то есть появляется инверсия. В таком виде она чаще встречается в литературной речи, особенно в различных описаниях.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3600" b="1" i="1" dirty="0" smtClean="0"/>
              <a:t>On</a:t>
            </a:r>
            <a:r>
              <a:rPr lang="en-US" sz="3600" i="1" dirty="0" smtClean="0"/>
              <a:t> the tree sat an unusual bird. – </a:t>
            </a:r>
            <a:r>
              <a:rPr lang="ru-RU" sz="3600" i="1" dirty="0" smtClean="0"/>
              <a:t>На дереве</a:t>
            </a:r>
            <a:r>
              <a:rPr lang="en-US" sz="3600" i="1" dirty="0" smtClean="0"/>
              <a:t> </a:t>
            </a:r>
            <a:r>
              <a:rPr lang="ru-RU" sz="3600" i="1" dirty="0" smtClean="0"/>
              <a:t>сидела необычная птица</a:t>
            </a:r>
            <a:r>
              <a:rPr lang="en-US" sz="3600" i="1" dirty="0" smtClean="0"/>
              <a:t>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600" b="1" i="1" dirty="0" smtClean="0"/>
              <a:t>Directly in front of </a:t>
            </a:r>
            <a:r>
              <a:rPr lang="en-US" sz="3600" i="1" dirty="0" smtClean="0"/>
              <a:t>them stood a beautiful castle. – </a:t>
            </a:r>
            <a:r>
              <a:rPr lang="ru-RU" sz="3600" i="1" dirty="0" smtClean="0"/>
              <a:t>Прямо перед ними</a:t>
            </a:r>
            <a:r>
              <a:rPr lang="en-US" sz="3600" i="1" dirty="0" smtClean="0"/>
              <a:t> </a:t>
            </a:r>
            <a:r>
              <a:rPr lang="ru-RU" sz="3600" i="1" dirty="0" smtClean="0"/>
              <a:t>стоял красивый замок</a:t>
            </a:r>
            <a:r>
              <a:rPr lang="en-US" sz="3600" i="1" dirty="0" smtClean="0"/>
              <a:t>.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b="1" dirty="0" smtClean="0"/>
              <a:t>Инверсия и отрицательные наречия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Если вы видите перед собой отрицательное наречие, значит, за ним будет следовать инверсия. Формула образования выглядит таким образом:</a:t>
            </a:r>
            <a:br>
              <a:rPr lang="ru-RU" dirty="0" smtClean="0"/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Наречие + вспомогательный глагол + подлежащее + остальные члены предложения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Never have I worked </a:t>
            </a:r>
            <a:r>
              <a:rPr lang="en-US" sz="3200" dirty="0" smtClean="0"/>
              <a:t>so hard in my life.</a:t>
            </a:r>
            <a:br>
              <a:rPr lang="en-US" sz="3200" dirty="0" smtClean="0"/>
            </a:br>
            <a:r>
              <a:rPr lang="ru-RU" sz="3200" dirty="0" smtClean="0"/>
              <a:t>Никогда в своей жизни я так усердно не работал.</a:t>
            </a:r>
            <a:br>
              <a:rPr lang="ru-RU" sz="3200" dirty="0" smtClean="0"/>
            </a:br>
            <a:r>
              <a:rPr lang="en-US" sz="3200" b="1" dirty="0" smtClean="0"/>
              <a:t>No sooner had Matt started </a:t>
            </a:r>
            <a:r>
              <a:rPr lang="en-US" sz="3200" dirty="0" smtClean="0"/>
              <a:t>work </a:t>
            </a:r>
            <a:r>
              <a:rPr lang="en-US" sz="3200" b="1" dirty="0" smtClean="0"/>
              <a:t>than </a:t>
            </a:r>
            <a:r>
              <a:rPr lang="en-US" sz="3200" dirty="0" smtClean="0"/>
              <a:t>he resigned.</a:t>
            </a:r>
            <a:br>
              <a:rPr lang="en-US" sz="3200" dirty="0" smtClean="0"/>
            </a:br>
            <a:r>
              <a:rPr lang="ru-RU" sz="3200" dirty="0" smtClean="0"/>
              <a:t>Не успел Мэтт приступить к работе, как ушел в отставку.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lvl="0" fontAlgn="base"/>
            <a:r>
              <a:rPr lang="ru-RU" sz="3600" b="1" dirty="0" smtClean="0"/>
              <a:t>Наречия с частицей </a:t>
            </a:r>
            <a:r>
              <a:rPr lang="ru-RU" sz="3600" b="1" dirty="0" err="1" smtClean="0"/>
              <a:t>not</a:t>
            </a:r>
            <a:r>
              <a:rPr lang="ru-RU" sz="3600" b="1" dirty="0" smtClean="0"/>
              <a:t>.</a:t>
            </a:r>
            <a:br>
              <a:rPr lang="ru-RU" sz="3600" b="1" dirty="0" smtClean="0"/>
            </a:br>
            <a:r>
              <a:rPr lang="ru-RU" dirty="0" smtClean="0"/>
              <a:t> С  этими наречиями инверсия чаще встречается во второй части предложения.</a:t>
            </a:r>
            <a:br>
              <a:rPr lang="ru-RU" dirty="0" smtClean="0"/>
            </a:br>
            <a:r>
              <a:rPr lang="en-US" b="1" i="1" dirty="0" smtClean="0"/>
              <a:t>Not until</a:t>
            </a:r>
            <a:r>
              <a:rPr lang="en-US" i="1" dirty="0" smtClean="0"/>
              <a:t> I see it with my own eyes will I believe him. – </a:t>
            </a:r>
            <a:r>
              <a:rPr lang="ru-RU" i="1" dirty="0" smtClean="0"/>
              <a:t>Пока</a:t>
            </a:r>
            <a:r>
              <a:rPr lang="en-US" i="1" dirty="0" smtClean="0"/>
              <a:t> </a:t>
            </a:r>
            <a:r>
              <a:rPr lang="ru-RU" i="1" dirty="0" smtClean="0"/>
              <a:t>я</a:t>
            </a:r>
            <a:r>
              <a:rPr lang="en-US" i="1" dirty="0" smtClean="0"/>
              <a:t> </a:t>
            </a:r>
            <a:r>
              <a:rPr lang="ru-RU" i="1" dirty="0" smtClean="0"/>
              <a:t>не</a:t>
            </a:r>
            <a:r>
              <a:rPr lang="en-US" i="1" dirty="0" smtClean="0"/>
              <a:t> </a:t>
            </a:r>
            <a:r>
              <a:rPr lang="ru-RU" i="1" dirty="0" smtClean="0"/>
              <a:t>увижу это собственными глазами</a:t>
            </a:r>
            <a:r>
              <a:rPr lang="en-US" i="1" dirty="0" smtClean="0"/>
              <a:t>, </a:t>
            </a:r>
            <a:r>
              <a:rPr lang="ru-RU" i="1" dirty="0" smtClean="0"/>
              <a:t>я не поверю</a:t>
            </a:r>
            <a:r>
              <a:rPr lang="en-US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err="1" smtClean="0"/>
              <a:t>Not</a:t>
            </a:r>
            <a:r>
              <a:rPr lang="ru-RU" b="1" i="1" dirty="0" smtClean="0"/>
              <a:t> </a:t>
            </a:r>
            <a:r>
              <a:rPr lang="ru-RU" b="1" i="1" dirty="0" err="1" smtClean="0"/>
              <a:t>since</a:t>
            </a:r>
            <a:r>
              <a:rPr lang="ru-RU" i="1" dirty="0" smtClean="0"/>
              <a:t> I </a:t>
            </a:r>
            <a:r>
              <a:rPr lang="ru-RU" i="1" dirty="0" err="1" smtClean="0"/>
              <a:t>met</a:t>
            </a:r>
            <a:r>
              <a:rPr lang="ru-RU" i="1" dirty="0" smtClean="0"/>
              <a:t> </a:t>
            </a:r>
            <a:r>
              <a:rPr lang="ru-RU" i="1" dirty="0" err="1" smtClean="0"/>
              <a:t>him</a:t>
            </a:r>
            <a:r>
              <a:rPr lang="ru-RU" i="1" dirty="0" smtClean="0"/>
              <a:t> </a:t>
            </a:r>
            <a:r>
              <a:rPr lang="ru-RU" i="1" dirty="0" err="1" smtClean="0"/>
              <a:t>was</a:t>
            </a:r>
            <a:r>
              <a:rPr lang="ru-RU" i="1" dirty="0" smtClean="0"/>
              <a:t> I </a:t>
            </a:r>
            <a:r>
              <a:rPr lang="ru-RU" i="1" dirty="0" err="1" smtClean="0"/>
              <a:t>so</a:t>
            </a:r>
            <a:r>
              <a:rPr lang="ru-RU" i="1" dirty="0" smtClean="0"/>
              <a:t> </a:t>
            </a:r>
            <a:r>
              <a:rPr lang="ru-RU" i="1" dirty="0" err="1" smtClean="0"/>
              <a:t>happy</a:t>
            </a:r>
            <a:r>
              <a:rPr lang="ru-RU" i="1" dirty="0" smtClean="0"/>
              <a:t>. – Пока я не встретила его, не была я так счастлива.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/>
          </a:bodyPr>
          <a:lstStyle/>
          <a:p>
            <a:pPr lvl="0" fontAlgn="base"/>
            <a:r>
              <a:rPr lang="ru-RU" b="1" dirty="0" smtClean="0"/>
              <a:t>Наречия с </a:t>
            </a:r>
            <a:r>
              <a:rPr lang="ru-RU" b="1" dirty="0" err="1" smtClean="0"/>
              <a:t>only</a:t>
            </a:r>
            <a:r>
              <a:rPr lang="ru-RU" b="1" dirty="0" smtClean="0"/>
              <a:t>.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С наречиями этой группы инверсия может находиться как в главном, так и в придаточном предложении. Если придаточное  начинается с </a:t>
            </a:r>
            <a:r>
              <a:rPr lang="en-US" sz="1600" dirty="0" smtClean="0"/>
              <a:t>only</a:t>
            </a:r>
            <a:r>
              <a:rPr lang="ru-RU" sz="1600" dirty="0" smtClean="0"/>
              <a:t>, то инверсия идет в главном предложении.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en-US" sz="2400" b="1" i="1" dirty="0" smtClean="0"/>
              <a:t>Only later</a:t>
            </a:r>
            <a:r>
              <a:rPr lang="en-US" sz="1600" b="1" i="1" dirty="0" smtClean="0"/>
              <a:t> </a:t>
            </a:r>
            <a:r>
              <a:rPr lang="en-US" sz="2400" i="1" dirty="0" smtClean="0"/>
              <a:t>did I realize how important it had been. – </a:t>
            </a:r>
            <a:r>
              <a:rPr lang="ru-RU" sz="2400" i="1" dirty="0" smtClean="0"/>
              <a:t>Только потом я понял</a:t>
            </a:r>
            <a:r>
              <a:rPr lang="en-US" sz="2400" i="1" dirty="0" smtClean="0"/>
              <a:t>, </a:t>
            </a:r>
            <a:r>
              <a:rPr lang="ru-RU" sz="2400" i="1" dirty="0" smtClean="0"/>
              <a:t>насколько это было важно</a:t>
            </a:r>
            <a:r>
              <a:rPr lang="en-US" sz="2400" i="1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b="1" i="1" dirty="0" smtClean="0"/>
              <a:t>Only then </a:t>
            </a:r>
            <a:r>
              <a:rPr lang="en-US" sz="2400" i="1" dirty="0" smtClean="0"/>
              <a:t>did I remember that I had forgotten to feed my cat. – </a:t>
            </a:r>
            <a:r>
              <a:rPr lang="ru-RU" sz="2400" i="1" dirty="0" smtClean="0"/>
              <a:t>Только потом я вспомнила</a:t>
            </a:r>
            <a:r>
              <a:rPr lang="en-US" sz="2400" i="1" dirty="0" smtClean="0"/>
              <a:t>, </a:t>
            </a:r>
            <a:r>
              <a:rPr lang="ru-RU" sz="2400" i="1" dirty="0" smtClean="0"/>
              <a:t>что забыла покормить кошку</a:t>
            </a:r>
            <a:r>
              <a:rPr lang="en-US" sz="2400" i="1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b="1" i="1" dirty="0" smtClean="0"/>
              <a:t>Only when</a:t>
            </a:r>
            <a:r>
              <a:rPr lang="en-US" sz="2400" i="1" dirty="0" smtClean="0"/>
              <a:t> I </a:t>
            </a:r>
            <a:r>
              <a:rPr lang="ru-RU" sz="2400" i="1" dirty="0" smtClean="0"/>
              <a:t> </a:t>
            </a:r>
            <a:r>
              <a:rPr lang="en-US" sz="2400" i="1" dirty="0" smtClean="0"/>
              <a:t>read the book did I realize why it was so special. – </a:t>
            </a:r>
            <a:r>
              <a:rPr lang="ru-RU" sz="2400" i="1" dirty="0" smtClean="0"/>
              <a:t>Только когда</a:t>
            </a:r>
            <a:r>
              <a:rPr lang="en-US" sz="2400" i="1" dirty="0" smtClean="0"/>
              <a:t> </a:t>
            </a:r>
            <a:r>
              <a:rPr lang="ru-RU" sz="2400" i="1" dirty="0" smtClean="0"/>
              <a:t>я прочитал эту книгу, я осознал почему она такая особенная</a:t>
            </a:r>
            <a:r>
              <a:rPr lang="en-US" sz="2400" i="1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Autofit/>
          </a:bodyPr>
          <a:lstStyle/>
          <a:p>
            <a:pPr fontAlgn="base"/>
            <a:r>
              <a:rPr lang="ru-RU" sz="2800" b="1" dirty="0" smtClean="0"/>
              <a:t>Наречия частоты действия</a:t>
            </a:r>
            <a:r>
              <a:rPr lang="en-US" sz="2800" b="1" dirty="0" smtClean="0"/>
              <a:t> (hardly/barely/scarcely – </a:t>
            </a:r>
            <a:r>
              <a:rPr lang="ru-RU" sz="2800" b="1" dirty="0" smtClean="0"/>
              <a:t>едва ли</a:t>
            </a:r>
            <a:r>
              <a:rPr lang="en-US" sz="2800" b="1" dirty="0" smtClean="0"/>
              <a:t>, never – </a:t>
            </a:r>
            <a:r>
              <a:rPr lang="ru-RU" sz="2800" b="1" dirty="0" smtClean="0"/>
              <a:t>никогда</a:t>
            </a:r>
            <a:r>
              <a:rPr lang="en-US" sz="2800" b="1" dirty="0" smtClean="0"/>
              <a:t>, rarely/seldom – </a:t>
            </a:r>
            <a:r>
              <a:rPr lang="ru-RU" sz="2800" b="1" dirty="0" smtClean="0"/>
              <a:t>редко</a:t>
            </a:r>
            <a:r>
              <a:rPr lang="en-US" sz="2800" b="1" dirty="0" smtClean="0"/>
              <a:t>, no sooner … than – </a:t>
            </a:r>
            <a:r>
              <a:rPr lang="ru-RU" sz="2800" b="1" dirty="0" smtClean="0"/>
              <a:t>не успел</a:t>
            </a:r>
            <a:r>
              <a:rPr lang="en-US" sz="2800" b="1" dirty="0" smtClean="0"/>
              <a:t> … </a:t>
            </a:r>
            <a:r>
              <a:rPr lang="ru-RU" sz="2800" b="1" dirty="0" smtClean="0"/>
              <a:t>как</a:t>
            </a:r>
            <a:r>
              <a:rPr lang="en-US" sz="2800" b="1" dirty="0" smtClean="0"/>
              <a:t>).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Инверсия следует сразу после наречия.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b="1" i="1" dirty="0" err="1" smtClean="0"/>
              <a:t>Never</a:t>
            </a:r>
            <a:r>
              <a:rPr lang="ru-RU" sz="2400" b="1" i="1" dirty="0" smtClean="0"/>
              <a:t>  ( </a:t>
            </a:r>
            <a:r>
              <a:rPr lang="en-US" sz="2400" b="1" i="1" dirty="0" smtClean="0"/>
              <a:t>before</a:t>
            </a:r>
            <a:r>
              <a:rPr lang="ru-RU" sz="2400" b="1" i="1" dirty="0" smtClean="0"/>
              <a:t>) </a:t>
            </a:r>
            <a:r>
              <a:rPr lang="ru-RU" sz="2400" i="1" dirty="0" err="1" smtClean="0"/>
              <a:t>have</a:t>
            </a:r>
            <a:r>
              <a:rPr lang="ru-RU" sz="2400" i="1" dirty="0" smtClean="0"/>
              <a:t> I </a:t>
            </a:r>
            <a:r>
              <a:rPr lang="ru-RU" sz="2400" i="1" dirty="0" err="1" smtClean="0"/>
              <a:t>seen</a:t>
            </a:r>
            <a:r>
              <a:rPr lang="ru-RU" sz="2400" i="1" dirty="0" smtClean="0"/>
              <a:t> </a:t>
            </a:r>
            <a:r>
              <a:rPr lang="ru-RU" sz="2400" i="1" dirty="0" err="1" smtClean="0"/>
              <a:t>such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a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beautiful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child</a:t>
            </a:r>
            <a:r>
              <a:rPr lang="ru-RU" sz="2400" i="1" dirty="0" smtClean="0"/>
              <a:t>. – Никогда я не видел такого прекрасного ребенка.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b="1" i="1" dirty="0" smtClean="0"/>
              <a:t>Hardly ever </a:t>
            </a:r>
            <a:r>
              <a:rPr lang="en-US" sz="2400" i="1" dirty="0" smtClean="0"/>
              <a:t>does she come in time. – </a:t>
            </a:r>
            <a:r>
              <a:rPr lang="ru-RU" sz="2400" i="1" dirty="0" smtClean="0"/>
              <a:t>Редко она приходит</a:t>
            </a:r>
            <a:r>
              <a:rPr lang="en-US" sz="2400" i="1" dirty="0" smtClean="0"/>
              <a:t> </a:t>
            </a:r>
            <a:r>
              <a:rPr lang="ru-RU" sz="2400" i="1" dirty="0" smtClean="0"/>
              <a:t>вовремя</a:t>
            </a:r>
            <a:r>
              <a:rPr lang="en-US" sz="2400" i="1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b="1" i="1" dirty="0" smtClean="0"/>
              <a:t>Barely</a:t>
            </a:r>
            <a:r>
              <a:rPr lang="en-US" sz="2400" i="1" dirty="0" smtClean="0"/>
              <a:t> have we agreed with him. – </a:t>
            </a:r>
            <a:r>
              <a:rPr lang="ru-RU" sz="2400" i="1" dirty="0" smtClean="0"/>
              <a:t>Едва ли мы</a:t>
            </a:r>
            <a:r>
              <a:rPr lang="en-US" sz="2400" i="1" dirty="0" smtClean="0"/>
              <a:t> </a:t>
            </a:r>
            <a:r>
              <a:rPr lang="ru-RU" sz="2400" i="1" dirty="0" smtClean="0"/>
              <a:t>с ним</a:t>
            </a:r>
            <a:r>
              <a:rPr lang="en-US" sz="2400" i="1" dirty="0" smtClean="0"/>
              <a:t> </a:t>
            </a:r>
            <a:r>
              <a:rPr lang="ru-RU" sz="2400" i="1" dirty="0" smtClean="0"/>
              <a:t>согласились</a:t>
            </a:r>
            <a:r>
              <a:rPr lang="en-US" sz="2400" i="1" dirty="0" smtClean="0"/>
              <a:t>.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en-US" sz="2400" i="1" dirty="0" smtClean="0"/>
              <a:t> </a:t>
            </a:r>
            <a:r>
              <a:rPr lang="en-US" sz="2400" b="1" i="1" dirty="0" smtClean="0"/>
              <a:t>No sooner </a:t>
            </a:r>
            <a:r>
              <a:rPr lang="en-US" sz="2400" i="1" dirty="0" smtClean="0"/>
              <a:t>had they entered the gift shop </a:t>
            </a:r>
            <a:r>
              <a:rPr lang="en-US" sz="2400" b="1" i="1" dirty="0" smtClean="0"/>
              <a:t>than</a:t>
            </a:r>
            <a:r>
              <a:rPr lang="en-US" sz="2400" i="1" dirty="0" smtClean="0"/>
              <a:t> the excursion began. – </a:t>
            </a:r>
            <a:r>
              <a:rPr lang="ru-RU" sz="2400" i="1" dirty="0" smtClean="0"/>
              <a:t>Не успели они войти</a:t>
            </a:r>
            <a:r>
              <a:rPr lang="en-US" sz="2400" i="1" dirty="0" smtClean="0"/>
              <a:t> </a:t>
            </a:r>
            <a:r>
              <a:rPr lang="ru-RU" sz="2400" i="1" dirty="0" smtClean="0"/>
              <a:t>в сувенирную лавку</a:t>
            </a:r>
            <a:r>
              <a:rPr lang="en-US" sz="2400" i="1" dirty="0" smtClean="0"/>
              <a:t>, </a:t>
            </a:r>
            <a:r>
              <a:rPr lang="ru-RU" sz="2400" i="1" dirty="0" smtClean="0"/>
              <a:t>как началась экскурсия</a:t>
            </a:r>
            <a:r>
              <a:rPr lang="en-US" sz="2400" i="1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62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Повторение по теме: «Страны изучаемого языка»</vt:lpstr>
      <vt:lpstr>Classwork. Пройти по ссылке и повторить слова модуля 8,стр.142</vt:lpstr>
      <vt:lpstr>Inversion. Инверсия - это нарушение обычного порядка слов в предложении для эмоционального выделения важной информации. Инверсия придает нашей речи более формальный оттенок, именно поэтому при написании различных эссе она сразу же обратит на себя внимание и будет по достоинству оценена проверяющим. Но, как и любую другую грамматическую конструкцию, не стоит использовать инверсию, не разобравшись как следует в этом непростом явлении.      </vt:lpstr>
      <vt:lpstr>Инверсия и наречия места. Если наше предложение начинается с наречия места, то глагол ставится перед подлежащим, то есть появляется инверсия. В таком виде она чаще встречается в литературной речи, особенно в различных описаниях. On the tree sat an unusual bird. – На дереве сидела необычная птица. Directly in front of them stood a beautiful castle. – Прямо перед ними стоял красивый замок.</vt:lpstr>
      <vt:lpstr>Инверсия и отрицательные наречия Если вы видите перед собой отрицательное наречие, значит, за ним будет следовать инверсия. Формула образования выглядит таким образом: Наречие + вспомогательный глагол + подлежащее + остальные члены предложения</vt:lpstr>
      <vt:lpstr>Never have I worked so hard in my life. Никогда в своей жизни я так усердно не работал. No sooner had Matt started work than he resigned. Не успел Мэтт приступить к работе, как ушел в отставку.</vt:lpstr>
      <vt:lpstr>Наречия с частицей not.  С  этими наречиями инверсия чаще встречается во второй части предложения. Not until I see it with my own eyes will I believe him. – Пока я не увижу это собственными глазами, я не поверю. Not since I met him was I so happy. – Пока я не встретила его, не была я так счастлива.</vt:lpstr>
      <vt:lpstr>Наречия с only.  С наречиями этой группы инверсия может находиться как в главном, так и в придаточном предложении. Если придаточное  начинается с only, то инверсия идет в главном предложении.    Only later did I realize how important it had been. – Только потом я понял, насколько это было важно. Only then did I remember that I had forgotten to feed my cat. – Только потом я вспомнила, что забыла покормить кошку. Only when I  read the book did I realize why it was so special. – Только когда я прочитал эту книгу, я осознал почему она такая особенная.</vt:lpstr>
      <vt:lpstr>Наречия частоты действия (hardly/barely/scarcely – едва ли, never – никогда, rarely/seldom – редко, no sooner … than – не успел … как).  Инверсия следует сразу после наречия.  Never  ( before) have I seen such a beautiful child. – Никогда я не видел такого прекрасного ребенка. Hardly ever does she come in time. – Редко она приходит вовремя. Barely have we agreed with him. – Едва ли мы с ним согласились.  No sooner had they entered the gift shop than the excursion began. – Не успели они войти в сувенирную лавку, как началась экскурсия.  </vt:lpstr>
      <vt:lpstr>Наречие little с отрицательным значением. Употребляется с глаголами осмысления ( realize, know, suspect…) Инверсия будет идти сразу после наречия. Little do they know how lucky they are to have such a good friend. – Плохо они понимают, как им повезло иметь такого хорошего друга. Little did I suspect that he would leave his job one day. – Я и не подозревала, что когда-то он бросит работу.</vt:lpstr>
      <vt:lpstr>Другие наречные выражения (at no time / in no way / on no account – никогда, никоим образом, ни в коем случае, under/in no circumstances – ни при каких обстоятельствах). Инверсия следует сразу за наречием. At no time did she complain about her problems. – Никогда/ Ни разу она не жаловалась на свои проблемы.  Under no circumstances are parents allowed to leave their children alone. – Ни при каких обстоятельствах родителям не позволено оставлять детей одних.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Инверсия.Inversion.</dc:title>
  <dc:creator>Марина</dc:creator>
  <cp:lastModifiedBy>Марина</cp:lastModifiedBy>
  <cp:revision>7</cp:revision>
  <dcterms:modified xsi:type="dcterms:W3CDTF">2020-05-19T11:18:30Z</dcterms:modified>
</cp:coreProperties>
</file>