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7" r:id="rId2"/>
    <p:sldId id="265" r:id="rId3"/>
    <p:sldId id="260" r:id="rId4"/>
    <p:sldId id="263" r:id="rId5"/>
    <p:sldId id="281" r:id="rId6"/>
    <p:sldId id="284" r:id="rId7"/>
    <p:sldId id="266" r:id="rId8"/>
    <p:sldId id="261" r:id="rId9"/>
    <p:sldId id="283" r:id="rId10"/>
    <p:sldId id="267" r:id="rId11"/>
    <p:sldId id="268" r:id="rId12"/>
    <p:sldId id="269" r:id="rId13"/>
    <p:sldId id="270" r:id="rId14"/>
    <p:sldId id="271" r:id="rId15"/>
    <p:sldId id="272" r:id="rId16"/>
    <p:sldId id="275" r:id="rId17"/>
    <p:sldId id="28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>
    <p:pull dir="ru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640960" cy="3429000"/>
          </a:xfrm>
        </p:spPr>
        <p:txBody>
          <a:bodyPr>
            <a:normAutofit/>
          </a:bodyPr>
          <a:lstStyle/>
          <a:p>
            <a:pPr algn="ctr"/>
            <a:r>
              <a:rPr lang="ru-RU" sz="6700" b="1" dirty="0" smtClean="0">
                <a:latin typeface="Times New Roman" pitchFamily="18" charset="0"/>
                <a:cs typeface="Times New Roman" pitchFamily="18" charset="0"/>
              </a:rPr>
              <a:t>Сказуемое. Виды сказуемого.</a:t>
            </a:r>
            <a:endParaRPr lang="ru-RU" sz="6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07504" y="5963018"/>
            <a:ext cx="9036496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Урок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 использованием базовых приёмов познавательной деятельности: сравнения,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сериации</a:t>
            </a:r>
            <a:r>
              <a:rPr lang="ru-RU" sz="16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классификации и</a:t>
            </a:r>
            <a:r>
              <a:rPr kumimoji="0" lang="ru-RU" sz="16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знаково-символических средств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 descr="звоно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3212976"/>
            <a:ext cx="2520280" cy="2520280"/>
          </a:xfrm>
          <a:prstGeom prst="rect">
            <a:avLst/>
          </a:prstGeom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4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4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38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324600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5" name="Блок-схема: процесс 4"/>
          <p:cNvSpPr/>
          <p:nvPr/>
        </p:nvSpPr>
        <p:spPr>
          <a:xfrm>
            <a:off x="179512" y="260648"/>
            <a:ext cx="2808312" cy="230425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Составное именное сказуемое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6" name="Равно 5"/>
          <p:cNvSpPr/>
          <p:nvPr/>
        </p:nvSpPr>
        <p:spPr>
          <a:xfrm>
            <a:off x="3059832" y="908720"/>
            <a:ext cx="1512168" cy="864096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Прямоугольный треугольник 6"/>
          <p:cNvSpPr/>
          <p:nvPr/>
        </p:nvSpPr>
        <p:spPr>
          <a:xfrm>
            <a:off x="4572000" y="188640"/>
            <a:ext cx="1944216" cy="2448272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</a:rPr>
              <a:t>Глагол-связка</a:t>
            </a: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8" name="Плюс 7"/>
          <p:cNvSpPr/>
          <p:nvPr/>
        </p:nvSpPr>
        <p:spPr>
          <a:xfrm>
            <a:off x="5796136" y="692696"/>
            <a:ext cx="792088" cy="72008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ый треугольник 8"/>
          <p:cNvSpPr/>
          <p:nvPr/>
        </p:nvSpPr>
        <p:spPr>
          <a:xfrm>
            <a:off x="6660232" y="260648"/>
            <a:ext cx="2483768" cy="237626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i="1" dirty="0" smtClean="0">
                <a:solidFill>
                  <a:schemeClr val="tx1"/>
                </a:solidFill>
              </a:rPr>
              <a:t>Именная часть</a:t>
            </a:r>
            <a:endParaRPr lang="ru-RU" i="1" dirty="0">
              <a:solidFill>
                <a:schemeClr val="tx1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H="1">
            <a:off x="395536" y="2636912"/>
            <a:ext cx="4536504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7504" y="3356992"/>
            <a:ext cx="48965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1.глагол-связка</a:t>
            </a:r>
            <a:r>
              <a:rPr lang="ru-RU" sz="2400" i="1" dirty="0" smtClean="0"/>
              <a:t> быть;</a:t>
            </a:r>
          </a:p>
          <a:p>
            <a:r>
              <a:rPr lang="ru-RU" sz="2400" i="1" dirty="0" smtClean="0"/>
              <a:t>2. </a:t>
            </a:r>
            <a:r>
              <a:rPr lang="ru-RU" sz="2400" dirty="0" smtClean="0"/>
              <a:t>глаголы-связки </a:t>
            </a:r>
            <a:r>
              <a:rPr lang="ru-RU" sz="2400" i="1" dirty="0" smtClean="0"/>
              <a:t>делаться, стать, становиться, являться, считаться, представляться, казаться, называться;</a:t>
            </a:r>
          </a:p>
          <a:p>
            <a:r>
              <a:rPr lang="ru-RU" sz="2400" dirty="0" smtClean="0"/>
              <a:t>3.  Глаголы со значением движения, положения в пространстве </a:t>
            </a:r>
            <a:r>
              <a:rPr lang="ru-RU" sz="2400" i="1" dirty="0" smtClean="0"/>
              <a:t>(прийти, приехать, вернуться)</a:t>
            </a:r>
            <a:endParaRPr lang="ru-RU" sz="2400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4963007" y="3346107"/>
            <a:ext cx="38164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1.имя прилагательное;</a:t>
            </a:r>
          </a:p>
          <a:p>
            <a:r>
              <a:rPr lang="ru-RU" sz="2400" dirty="0" smtClean="0"/>
              <a:t>2.имя </a:t>
            </a:r>
            <a:r>
              <a:rPr lang="ru-RU" sz="2400" dirty="0" err="1" smtClean="0"/>
              <a:t>сущ</a:t>
            </a:r>
            <a:r>
              <a:rPr lang="ru-RU" sz="2400" dirty="0" smtClean="0"/>
              <a:t>;</a:t>
            </a:r>
            <a:endParaRPr lang="ru-RU" sz="2400" dirty="0" smtClean="0"/>
          </a:p>
          <a:p>
            <a:r>
              <a:rPr lang="ru-RU" sz="2400" dirty="0" smtClean="0"/>
              <a:t>3. причастие;</a:t>
            </a:r>
          </a:p>
          <a:p>
            <a:r>
              <a:rPr lang="ru-RU" sz="2400" dirty="0" smtClean="0"/>
              <a:t>4. числительное;</a:t>
            </a:r>
          </a:p>
          <a:p>
            <a:r>
              <a:rPr lang="ru-RU" sz="2400" dirty="0" smtClean="0"/>
              <a:t>5. местоимение</a:t>
            </a:r>
          </a:p>
          <a:p>
            <a:r>
              <a:rPr lang="ru-RU" sz="2400" dirty="0" smtClean="0"/>
              <a:t>6. наречие</a:t>
            </a:r>
          </a:p>
          <a:p>
            <a:r>
              <a:rPr lang="ru-RU" sz="2400" dirty="0" smtClean="0"/>
              <a:t>7. синтаксически неделимое </a:t>
            </a:r>
            <a:r>
              <a:rPr lang="ru-RU" sz="2400" dirty="0" smtClean="0"/>
              <a:t>словосочетание</a:t>
            </a:r>
            <a:endParaRPr lang="ru-RU" sz="2400" dirty="0"/>
          </a:p>
        </p:txBody>
      </p:sp>
      <p:cxnSp>
        <p:nvCxnSpPr>
          <p:cNvPr id="20" name="Прямая со стрелкой 19"/>
          <p:cNvCxnSpPr/>
          <p:nvPr/>
        </p:nvCxnSpPr>
        <p:spPr>
          <a:xfrm flipH="1">
            <a:off x="6588224" y="2708920"/>
            <a:ext cx="792088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500"/>
                            </p:stCondLst>
                            <p:childTnLst>
                              <p:par>
                                <p:cTn id="2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500"/>
                            </p:stCondLst>
                            <p:childTnLst>
                              <p:par>
                                <p:cTn id="2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500"/>
                            </p:stCondLst>
                            <p:childTnLst>
                              <p:par>
                                <p:cTn id="33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000"/>
                            </p:stCondLst>
                            <p:childTnLst>
                              <p:par>
                                <p:cTn id="3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3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sz="half" idx="1"/>
          </p:nvPr>
        </p:nvGraphicFramePr>
        <p:xfrm>
          <a:off x="251520" y="548677"/>
          <a:ext cx="8712968" cy="5976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6484"/>
                <a:gridCol w="4356484"/>
              </a:tblGrid>
              <a:tr h="745603">
                <a:tc>
                  <a:txBody>
                    <a:bodyPr/>
                    <a:lstStyle/>
                    <a:p>
                      <a:r>
                        <a:rPr lang="ru-RU" dirty="0" smtClean="0"/>
                        <a:t>Часть речи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примеры</a:t>
                      </a:r>
                      <a:endParaRPr lang="ru-RU" dirty="0"/>
                    </a:p>
                  </a:txBody>
                  <a:tcPr/>
                </a:tc>
              </a:tr>
              <a:tr h="745603">
                <a:tc>
                  <a:txBody>
                    <a:bodyPr/>
                    <a:lstStyle/>
                    <a:p>
                      <a:r>
                        <a:rPr lang="ru-RU" dirty="0" smtClean="0"/>
                        <a:t>1. Имя прилагательное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Он </a:t>
                      </a:r>
                      <a:r>
                        <a:rPr lang="ru-RU" b="1" i="1" dirty="0" smtClean="0"/>
                        <a:t>весёлый</a:t>
                      </a:r>
                      <a:r>
                        <a:rPr lang="ru-RU" dirty="0" smtClean="0"/>
                        <a:t>. Он </a:t>
                      </a:r>
                      <a:r>
                        <a:rPr lang="ru-RU" i="1" dirty="0" smtClean="0"/>
                        <a:t>был </a:t>
                      </a:r>
                      <a:r>
                        <a:rPr lang="ru-RU" b="1" i="1" dirty="0" smtClean="0"/>
                        <a:t>весёлый</a:t>
                      </a:r>
                      <a:r>
                        <a:rPr lang="ru-RU" dirty="0" smtClean="0"/>
                        <a:t>. Он сегодня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="1" i="1" baseline="0" dirty="0" smtClean="0"/>
                        <a:t>весел</a:t>
                      </a:r>
                      <a:r>
                        <a:rPr lang="ru-RU" i="1" baseline="0" dirty="0" smtClean="0"/>
                        <a:t>.</a:t>
                      </a:r>
                      <a:endParaRPr lang="ru-RU" i="1" dirty="0"/>
                    </a:p>
                  </a:txBody>
                  <a:tcPr/>
                </a:tc>
              </a:tr>
              <a:tr h="745603">
                <a:tc>
                  <a:txBody>
                    <a:bodyPr/>
                    <a:lstStyle/>
                    <a:p>
                      <a:r>
                        <a:rPr lang="ru-RU" dirty="0" smtClean="0"/>
                        <a:t>2. Имя существительное.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Он </a:t>
                      </a:r>
                      <a:r>
                        <a:rPr lang="ru-RU" b="1" i="1" dirty="0" smtClean="0"/>
                        <a:t>весельчак</a:t>
                      </a:r>
                      <a:r>
                        <a:rPr lang="ru-RU" i="1" dirty="0" smtClean="0"/>
                        <a:t>. </a:t>
                      </a:r>
                      <a:r>
                        <a:rPr lang="ru-RU" dirty="0" smtClean="0"/>
                        <a:t>Он </a:t>
                      </a:r>
                      <a:r>
                        <a:rPr lang="ru-RU" i="1" dirty="0" smtClean="0"/>
                        <a:t>был </a:t>
                      </a:r>
                      <a:r>
                        <a:rPr lang="ru-RU" b="1" i="1" dirty="0" smtClean="0"/>
                        <a:t>весельчаком</a:t>
                      </a:r>
                      <a:r>
                        <a:rPr lang="ru-RU" dirty="0" smtClean="0"/>
                        <a:t>. Весь сад </a:t>
                      </a:r>
                      <a:r>
                        <a:rPr lang="ru-RU" b="1" i="1" dirty="0" smtClean="0"/>
                        <a:t>в цвету</a:t>
                      </a:r>
                      <a:r>
                        <a:rPr lang="ru-RU" i="1" dirty="0" smtClean="0"/>
                        <a:t>.</a:t>
                      </a:r>
                      <a:endParaRPr lang="ru-RU" i="1" dirty="0"/>
                    </a:p>
                  </a:txBody>
                  <a:tcPr/>
                </a:tc>
              </a:tr>
              <a:tr h="745603">
                <a:tc>
                  <a:txBody>
                    <a:bodyPr/>
                    <a:lstStyle/>
                    <a:p>
                      <a:r>
                        <a:rPr lang="ru-RU" dirty="0" smtClean="0"/>
                        <a:t>3. Причастие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Брови её </a:t>
                      </a:r>
                      <a:r>
                        <a:rPr lang="ru-RU" i="1" u="none" dirty="0" smtClean="0"/>
                        <a:t>были </a:t>
                      </a:r>
                      <a:r>
                        <a:rPr lang="ru-RU" b="1" i="1" u="none" dirty="0" smtClean="0"/>
                        <a:t>сдвинуты</a:t>
                      </a:r>
                      <a:r>
                        <a:rPr lang="ru-RU" dirty="0" smtClean="0"/>
                        <a:t>. Вода в пустыне </a:t>
                      </a:r>
                      <a:r>
                        <a:rPr lang="ru-RU" i="1" dirty="0" smtClean="0"/>
                        <a:t>будет </a:t>
                      </a:r>
                      <a:r>
                        <a:rPr lang="ru-RU" b="1" i="1" dirty="0" smtClean="0"/>
                        <a:t>обнаружена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745603">
                <a:tc>
                  <a:txBody>
                    <a:bodyPr/>
                    <a:lstStyle/>
                    <a:p>
                      <a:r>
                        <a:rPr lang="ru-RU" dirty="0" smtClean="0"/>
                        <a:t>4.Числительное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Два да три </a:t>
                      </a:r>
                      <a:r>
                        <a:rPr lang="ru-RU" i="1" dirty="0" smtClean="0"/>
                        <a:t>будет </a:t>
                      </a:r>
                      <a:r>
                        <a:rPr lang="ru-RU" b="1" i="1" dirty="0" smtClean="0"/>
                        <a:t>пять</a:t>
                      </a:r>
                      <a:r>
                        <a:rPr lang="ru-RU" i="1" dirty="0" smtClean="0"/>
                        <a:t>.</a:t>
                      </a:r>
                      <a:endParaRPr lang="ru-RU" i="1" dirty="0"/>
                    </a:p>
                  </a:txBody>
                  <a:tcPr/>
                </a:tc>
              </a:tr>
              <a:tr h="757449">
                <a:tc>
                  <a:txBody>
                    <a:bodyPr/>
                    <a:lstStyle/>
                    <a:p>
                      <a:r>
                        <a:rPr lang="ru-RU" dirty="0" smtClean="0"/>
                        <a:t>5.Местоимение.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Вишнёвый сад теперь  </a:t>
                      </a:r>
                      <a:r>
                        <a:rPr lang="ru-RU" b="1" i="1" dirty="0" smtClean="0"/>
                        <a:t>мой.</a:t>
                      </a:r>
                      <a:endParaRPr lang="ru-RU" b="1" i="1" dirty="0"/>
                    </a:p>
                  </a:txBody>
                  <a:tcPr/>
                </a:tc>
              </a:tr>
              <a:tr h="745603">
                <a:tc>
                  <a:txBody>
                    <a:bodyPr/>
                    <a:lstStyle/>
                    <a:p>
                      <a:r>
                        <a:rPr lang="ru-RU" dirty="0" smtClean="0"/>
                        <a:t>6.Наречие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Ей туфли </a:t>
                      </a:r>
                      <a:r>
                        <a:rPr lang="ru-RU" i="1" dirty="0" smtClean="0"/>
                        <a:t>будут </a:t>
                      </a:r>
                      <a:r>
                        <a:rPr lang="ru-RU" b="1" i="1" dirty="0" smtClean="0"/>
                        <a:t>впору</a:t>
                      </a:r>
                      <a:r>
                        <a:rPr lang="ru-RU" b="1" dirty="0" smtClean="0"/>
                        <a:t>.</a:t>
                      </a:r>
                      <a:endParaRPr lang="ru-RU" b="1" dirty="0"/>
                    </a:p>
                  </a:txBody>
                  <a:tcPr/>
                </a:tc>
              </a:tr>
              <a:tr h="745603">
                <a:tc>
                  <a:txBody>
                    <a:bodyPr/>
                    <a:lstStyle/>
                    <a:p>
                      <a:r>
                        <a:rPr lang="ru-RU" dirty="0" smtClean="0"/>
                        <a:t>7. Синтаксически неделимое словосочетание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Он </a:t>
                      </a:r>
                      <a:r>
                        <a:rPr lang="ru-RU" i="1" dirty="0" smtClean="0"/>
                        <a:t>был </a:t>
                      </a:r>
                      <a:r>
                        <a:rPr lang="ru-RU" b="1" i="1" dirty="0" smtClean="0"/>
                        <a:t>высокого роста</a:t>
                      </a:r>
                      <a:r>
                        <a:rPr lang="ru-RU" dirty="0" smtClean="0"/>
                        <a:t>. Варя </a:t>
                      </a:r>
                      <a:r>
                        <a:rPr lang="ru-RU" i="1" dirty="0" smtClean="0"/>
                        <a:t>была с </a:t>
                      </a:r>
                      <a:r>
                        <a:rPr lang="ru-RU" b="1" i="1" dirty="0" smtClean="0"/>
                        <a:t>заплаканными глазами.</a:t>
                      </a:r>
                      <a:endParaRPr lang="ru-RU" b="1" i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43608" y="0"/>
            <a:ext cx="8100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Выражение именной части сказуемого</a:t>
            </a:r>
            <a:endParaRPr lang="ru-RU" sz="2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ru-RU" sz="2000" b="1" dirty="0" smtClean="0"/>
              <a:t>Задание.     </a:t>
            </a:r>
            <a:endParaRPr lang="ru-RU" sz="2000" dirty="0" smtClean="0"/>
          </a:p>
          <a:p>
            <a:pPr>
              <a:buNone/>
            </a:pPr>
            <a:r>
              <a:rPr lang="ru-RU" sz="2000" b="1" dirty="0" smtClean="0"/>
              <a:t>- </a:t>
            </a:r>
            <a:r>
              <a:rPr lang="ru-RU" sz="2000" dirty="0" smtClean="0"/>
              <a:t>Обратите внимание на предложения, в которых представлена серия сказуемых, которые различны по свое структуре.</a:t>
            </a:r>
          </a:p>
          <a:p>
            <a:pPr>
              <a:buNone/>
            </a:pPr>
            <a:r>
              <a:rPr lang="ru-RU" sz="2000" dirty="0" smtClean="0"/>
              <a:t>- Определите вид сказуемого и заполните таблицу.</a:t>
            </a:r>
          </a:p>
          <a:p>
            <a:pPr>
              <a:buNone/>
            </a:pPr>
            <a:r>
              <a:rPr lang="ru-RU" sz="2000" dirty="0" smtClean="0"/>
              <a:t>- Сравните сказуемые; что общего и в чём их существенная разница?   </a:t>
            </a:r>
          </a:p>
          <a:p>
            <a:pPr>
              <a:buNone/>
            </a:pPr>
            <a:r>
              <a:rPr lang="ru-RU" sz="2000" dirty="0" smtClean="0"/>
              <a:t> а) простое глагольное; б) составное глагольное; в) составное именное.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7209304"/>
              </p:ext>
            </p:extLst>
          </p:nvPr>
        </p:nvGraphicFramePr>
        <p:xfrm>
          <a:off x="0" y="2708919"/>
          <a:ext cx="9144000" cy="4155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673710">
                <a:tc>
                  <a:txBody>
                    <a:bodyPr/>
                    <a:lstStyle/>
                    <a:p>
                      <a:pPr marL="3429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простое глагольное   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составное глагольное  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i="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i="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составное именное</a:t>
                      </a:r>
                    </a:p>
                  </a:txBody>
                  <a:tcPr marL="68580" marR="68580" marT="0" marB="0"/>
                </a:tc>
              </a:tr>
              <a:tr h="699814">
                <a:tc>
                  <a:txBody>
                    <a:bodyPr/>
                    <a:lstStyle/>
                    <a:p>
                      <a:pPr marL="4572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400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Я буду долго гнать велосипед.</a:t>
                      </a:r>
                      <a:endParaRPr lang="ru-RU" sz="1400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0" dirty="0" smtClean="0">
                          <a:latin typeface="Times New Roman"/>
                          <a:ea typeface="Calibri"/>
                          <a:cs typeface="Times New Roman"/>
                        </a:rPr>
                        <a:t>буду гнать</a:t>
                      </a:r>
                      <a:endParaRPr lang="ru-RU" sz="1400" i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400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i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4342">
                <a:tc>
                  <a:txBody>
                    <a:bodyPr/>
                    <a:lstStyle/>
                    <a:p>
                      <a:pPr marL="4572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i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 Швецовы пришли в себя от неожиданности.</a:t>
                      </a:r>
                      <a:endParaRPr lang="ru-RU" sz="1400" i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i="0" dirty="0">
                          <a:latin typeface="Times New Roman"/>
                          <a:ea typeface="Calibri"/>
                          <a:cs typeface="Times New Roman"/>
                        </a:rPr>
                        <a:t>пришли в </a:t>
                      </a:r>
                      <a:r>
                        <a:rPr lang="ru-RU" sz="1400" i="0" dirty="0" smtClean="0">
                          <a:latin typeface="Times New Roman"/>
                          <a:ea typeface="Calibri"/>
                          <a:cs typeface="Times New Roman"/>
                        </a:rPr>
                        <a:t>себя</a:t>
                      </a:r>
                      <a:endParaRPr lang="ru-RU" sz="1400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8634">
                <a:tc>
                  <a:txBody>
                    <a:bodyPr/>
                    <a:lstStyle/>
                    <a:p>
                      <a:pPr marL="4572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 Всем хотелось принять участие в вечере.</a:t>
                      </a:r>
                      <a:endParaRPr lang="ru-RU" sz="1400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5917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i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 Мы должны были пересечь равнину.</a:t>
                      </a:r>
                      <a:endParaRPr lang="ru-RU" sz="1400" i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i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3408">
                <a:tc>
                  <a:txBody>
                    <a:bodyPr/>
                    <a:lstStyle/>
                    <a:p>
                      <a:pPr marL="4572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 Сейте разумное, доброе, вечное. </a:t>
                      </a:r>
                      <a:endParaRPr lang="ru-RU" sz="1400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0"/>
            <a:ext cx="8579296" cy="6324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Выделите в каждом предложении грамматическую основу и определите, чем выражено сказуемое: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а) существительным;                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б) прилагательным;        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в) глаголом;      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г) глаголом + существительным;</a:t>
            </a:r>
          </a:p>
          <a:p>
            <a:pPr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глаголом + прилагательным;             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е) глаголом +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глаголом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              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ж) прилагательным + глаголом.   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Сравните эти сказуемые и сформулируйте общее правило: </a:t>
            </a:r>
          </a:p>
          <a:p>
            <a:pPr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Чем может быть выражено сказуемое в русском языке.</a:t>
            </a:r>
          </a:p>
          <a:p>
            <a:pPr>
              <a:buFontTx/>
              <a:buChar char="-"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8337231"/>
              </p:ext>
            </p:extLst>
          </p:nvPr>
        </p:nvGraphicFramePr>
        <p:xfrm>
          <a:off x="107504" y="116632"/>
          <a:ext cx="9036496" cy="7143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6504"/>
                <a:gridCol w="4499992"/>
              </a:tblGrid>
              <a:tr h="509115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dirty="0" smtClean="0">
                          <a:solidFill>
                            <a:srgbClr val="7030A0"/>
                          </a:solidFill>
                        </a:rPr>
                        <a:t>Предложение</a:t>
                      </a:r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7030A0"/>
                          </a:solidFill>
                        </a:rPr>
                        <a:t>Выражено…</a:t>
                      </a:r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5091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0" dirty="0" smtClean="0">
                          <a:latin typeface="Times New Roman" pitchFamily="18" charset="0"/>
                          <a:cs typeface="Times New Roman" pitchFamily="18" charset="0"/>
                        </a:rPr>
                        <a:t> 1. Сегодня месяц как светлый серп.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93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0" dirty="0" smtClean="0">
                          <a:latin typeface="Times New Roman" pitchFamily="18" charset="0"/>
                          <a:cs typeface="Times New Roman" pitchFamily="18" charset="0"/>
                        </a:rPr>
                        <a:t>2. Пять подбитых танков являются результатом боя.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091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0" dirty="0" smtClean="0">
                          <a:latin typeface="Times New Roman" pitchFamily="18" charset="0"/>
                          <a:cs typeface="Times New Roman" pitchFamily="18" charset="0"/>
                        </a:rPr>
                        <a:t>3. Пойду погуляю в сад.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Пойду погуляю </a:t>
                      </a:r>
                      <a:r>
                        <a:rPr lang="ru-RU" dirty="0" smtClean="0"/>
                        <a:t>– глагол + </a:t>
                      </a:r>
                      <a:r>
                        <a:rPr lang="ru-RU" dirty="0" smtClean="0"/>
                        <a:t>глагол(СГС)</a:t>
                      </a:r>
                      <a:endParaRPr lang="ru-RU" dirty="0"/>
                    </a:p>
                  </a:txBody>
                  <a:tcPr/>
                </a:tc>
              </a:tr>
              <a:tr h="6696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0" dirty="0" smtClean="0">
                          <a:latin typeface="Times New Roman" pitchFamily="18" charset="0"/>
                          <a:cs typeface="Times New Roman" pitchFamily="18" charset="0"/>
                        </a:rPr>
                        <a:t>4. Он горел желанием поскорее уехать.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091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0" dirty="0" smtClean="0">
                          <a:latin typeface="Times New Roman" pitchFamily="18" charset="0"/>
                          <a:cs typeface="Times New Roman" pitchFamily="18" charset="0"/>
                        </a:rPr>
                        <a:t>5. Ветер был встречный.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133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0" dirty="0" smtClean="0">
                          <a:latin typeface="Times New Roman" pitchFamily="18" charset="0"/>
                          <a:cs typeface="Times New Roman" pitchFamily="18" charset="0"/>
                        </a:rPr>
                        <a:t>6. Девушка бродит такая унылая.</a:t>
                      </a:r>
                    </a:p>
                    <a:p>
                      <a:endParaRPr lang="ru-RU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133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0" dirty="0" smtClean="0">
                          <a:latin typeface="Times New Roman" pitchFamily="18" charset="0"/>
                          <a:cs typeface="Times New Roman" pitchFamily="18" charset="0"/>
                        </a:rPr>
                        <a:t>7. Жизнь прекрасна и удивительна.</a:t>
                      </a:r>
                    </a:p>
                    <a:p>
                      <a:endParaRPr lang="ru-RU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133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0" dirty="0" smtClean="0">
                          <a:latin typeface="Times New Roman" pitchFamily="18" charset="0"/>
                          <a:cs typeface="Times New Roman" pitchFamily="18" charset="0"/>
                        </a:rPr>
                        <a:t>8. Я слышу веселую речь.</a:t>
                      </a:r>
                    </a:p>
                    <a:p>
                      <a:endParaRPr lang="ru-RU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133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0" dirty="0" smtClean="0">
                          <a:latin typeface="Times New Roman" pitchFamily="18" charset="0"/>
                          <a:cs typeface="Times New Roman" pitchFamily="18" charset="0"/>
                        </a:rPr>
                        <a:t>9. К полночи Зарево погасло. </a:t>
                      </a:r>
                    </a:p>
                    <a:p>
                      <a:endParaRPr lang="ru-RU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133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0" dirty="0" smtClean="0">
                          <a:latin typeface="Times New Roman" pitchFamily="18" charset="0"/>
                          <a:cs typeface="Times New Roman" pitchFamily="18" charset="0"/>
                        </a:rPr>
                        <a:t>10. Я всегда готов вам помочь.</a:t>
                      </a:r>
                    </a:p>
                    <a:p>
                      <a:endParaRPr lang="ru-RU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036496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Определите  вид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сказуемого(ПГС, СГС, СИС), подчеркните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грамматические основы предложений: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1.  Я долго сидел над задачей и все-таки решил ее сам.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2. Допевали петухи, ночь мешалась с днем.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3. Прошел час, другой, а мальчик все не возвращался.    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4. Задул суховей и высушил землю.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5. Было знойное лето, пахло резедой.               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6. Снегирь сидел на ветке, плавно качающейся на ветру.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7. Стало совсем темно, и улица мало-помалу опустела.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8. Ученые заинтересовались находкой, и начались рас­копки кургана.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9. Глеб, я это знал, учился в гимназии.            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10. Запутавшись в высокой траве, я потерял тропинку.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964488" cy="666936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- </a:t>
            </a:r>
            <a:r>
              <a:rPr lang="ru-RU" dirty="0" smtClean="0"/>
              <a:t>Выделите в предложениях только сказуемые, сравните их, укажите, чем они выражены:   </a:t>
            </a:r>
          </a:p>
          <a:p>
            <a:pPr>
              <a:buNone/>
            </a:pPr>
            <a:r>
              <a:rPr lang="ru-RU" dirty="0" smtClean="0"/>
              <a:t>а) существительным;      </a:t>
            </a:r>
          </a:p>
          <a:p>
            <a:pPr>
              <a:buNone/>
            </a:pPr>
            <a:r>
              <a:rPr lang="ru-RU" dirty="0" smtClean="0"/>
              <a:t>б) прилагательным;    </a:t>
            </a:r>
          </a:p>
          <a:p>
            <a:pPr>
              <a:buNone/>
            </a:pPr>
            <a:r>
              <a:rPr lang="ru-RU" dirty="0" smtClean="0"/>
              <a:t>в) глаголом;</a:t>
            </a:r>
          </a:p>
          <a:p>
            <a:pPr>
              <a:buNone/>
            </a:pPr>
            <a:r>
              <a:rPr lang="ru-RU" dirty="0" smtClean="0"/>
              <a:t>г) глаголом + существительным;    </a:t>
            </a:r>
          </a:p>
          <a:p>
            <a:pPr>
              <a:buNone/>
            </a:pPr>
            <a:r>
              <a:rPr lang="ru-RU" dirty="0" err="1" smtClean="0"/>
              <a:t>д</a:t>
            </a:r>
            <a:r>
              <a:rPr lang="ru-RU" dirty="0" smtClean="0"/>
              <a:t>) глаголом + прилагательным;    </a:t>
            </a:r>
          </a:p>
          <a:p>
            <a:pPr>
              <a:buNone/>
            </a:pPr>
            <a:r>
              <a:rPr lang="ru-RU" dirty="0" smtClean="0"/>
              <a:t>е) глаголом + </a:t>
            </a:r>
            <a:r>
              <a:rPr lang="ru-RU" dirty="0" err="1" smtClean="0"/>
              <a:t>глаголом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ж) прилагательным + глаголом;       </a:t>
            </a:r>
          </a:p>
          <a:p>
            <a:pPr>
              <a:buNone/>
            </a:pPr>
            <a:r>
              <a:rPr lang="ru-RU" dirty="0" err="1" smtClean="0"/>
              <a:t>з</a:t>
            </a:r>
            <a:r>
              <a:rPr lang="ru-RU" dirty="0" smtClean="0"/>
              <a:t>) фразеологизмом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i="1" dirty="0" smtClean="0"/>
              <a:t>1. Мы сделали усилие </a:t>
            </a:r>
            <a:r>
              <a:rPr lang="en-US" i="1" dirty="0" smtClean="0"/>
              <a:t>  </a:t>
            </a:r>
            <a:r>
              <a:rPr lang="ru-RU" i="1" dirty="0" smtClean="0"/>
              <a:t>продвинуться дальше.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2. Он отлично умеет плавать.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3. Я рад встретиться с вами.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4. Он казался болтливым.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5. Зинаида ходила по всем комнатам.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6. Ольга чувствовала приближение весны,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7. Пристально глядя в окно, он постучал.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8. Мы вам ничего не должны.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9. Расстояние не помеха для друзей. 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10. С него все как с гуся вода.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74664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b="1" i="1" dirty="0" smtClean="0">
                <a:latin typeface="Calibri Light" pitchFamily="34" charset="0"/>
              </a:rPr>
              <a:t>Домашнее задание:</a:t>
            </a:r>
          </a:p>
          <a:p>
            <a:pPr>
              <a:buNone/>
            </a:pPr>
            <a:r>
              <a:rPr lang="ru-RU" sz="2800" b="1" i="1" dirty="0" smtClean="0">
                <a:latin typeface="Calibri Light" pitchFamily="34" charset="0"/>
              </a:rPr>
              <a:t>1. Изучите внимательно презентацию</a:t>
            </a:r>
            <a:endParaRPr lang="ru-RU" sz="2800" b="1" i="1" dirty="0" smtClean="0">
              <a:latin typeface="Calibri Light" pitchFamily="34" charset="0"/>
            </a:endParaRPr>
          </a:p>
          <a:p>
            <a:pPr>
              <a:buNone/>
            </a:pPr>
            <a:r>
              <a:rPr lang="ru-RU" sz="2800" b="1" i="1" dirty="0" smtClean="0">
                <a:latin typeface="Calibri Light" pitchFamily="34" charset="0"/>
              </a:rPr>
              <a:t>2. Поработайте письменно  с 12,14,15,16 слайдами презентации</a:t>
            </a:r>
          </a:p>
          <a:p>
            <a:pPr>
              <a:buNone/>
            </a:pPr>
            <a:endParaRPr lang="ru-RU" sz="2800" b="1" i="1" dirty="0" smtClean="0">
              <a:latin typeface="Calibri Light" pitchFamily="34" charset="0"/>
            </a:endParaRPr>
          </a:p>
          <a:p>
            <a:pPr>
              <a:buNone/>
            </a:pPr>
            <a:r>
              <a:rPr lang="ru-RU" sz="2800" b="1" i="1" dirty="0" smtClean="0">
                <a:latin typeface="Calibri Light" pitchFamily="34" charset="0"/>
              </a:rPr>
              <a:t>Фото классной работы отправьте своему учителю</a:t>
            </a:r>
            <a:endParaRPr lang="ru-RU" sz="2800" b="1" i="1" dirty="0">
              <a:latin typeface="Calibri Light" pitchFamily="34" charset="0"/>
            </a:endParaRPr>
          </a:p>
        </p:txBody>
      </p:sp>
      <p:pic>
        <p:nvPicPr>
          <p:cNvPr id="4" name="Рисунок 3" descr="шллллл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4184346"/>
            <a:ext cx="2267744" cy="2557022"/>
          </a:xfrm>
          <a:prstGeom prst="rect">
            <a:avLst/>
          </a:prstGeom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endParaRPr lang="ru-RU" sz="2800" b="1" dirty="0" smtClean="0"/>
          </a:p>
          <a:p>
            <a:pPr lvl="0">
              <a:buNone/>
            </a:pPr>
            <a:endParaRPr lang="ru-RU" sz="2800" b="1" dirty="0" smtClean="0"/>
          </a:p>
          <a:p>
            <a:pPr lvl="0">
              <a:buNone/>
            </a:pPr>
            <a:endParaRPr lang="ru-RU" sz="2800" b="1" dirty="0" smtClean="0"/>
          </a:p>
          <a:p>
            <a:pPr lvl="0">
              <a:buNone/>
            </a:pPr>
            <a:endParaRPr lang="ru-RU" sz="2800" b="1" dirty="0" smtClean="0"/>
          </a:p>
          <a:p>
            <a:pPr lvl="0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«Предложение – синтаксическая цепочка членов, построенная на основе подчинительной связи. Подлежащее – начальный член синтаксической цепочки, сказуемое...- главный распорядитель синтаксической цепочки».</a:t>
            </a:r>
          </a:p>
          <a:p>
            <a:pPr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                                   Е.И. Ширяева</a:t>
            </a:r>
          </a:p>
          <a:p>
            <a:endParaRPr lang="ru-RU" dirty="0"/>
          </a:p>
        </p:txBody>
      </p:sp>
      <p:pic>
        <p:nvPicPr>
          <p:cNvPr id="4" name="Рисунок 3" descr="шло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0"/>
            <a:ext cx="1866900" cy="1952625"/>
          </a:xfrm>
          <a:prstGeom prst="rect">
            <a:avLst/>
          </a:prstGeom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16632"/>
            <a:ext cx="8496944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Сказуемое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это главный член предложения, который зависит только от подлежащего и обозначает признак предмета или действие.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Сказуемое отвечает на вопросы: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Что делает предмет?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Что с ним происходит?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Каков он?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Что он делает?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Кто он такой?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школ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3449" y="4149080"/>
            <a:ext cx="2360551" cy="2708920"/>
          </a:xfrm>
          <a:prstGeom prst="rect">
            <a:avLst/>
          </a:prstGeom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591993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                                    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Простое                                                  составное </a:t>
            </a:r>
            <a:endParaRPr lang="ru-RU" dirty="0"/>
          </a:p>
        </p:txBody>
      </p:sp>
      <p:sp>
        <p:nvSpPr>
          <p:cNvPr id="7" name="Двойная стрелка влево/вправо 6"/>
          <p:cNvSpPr/>
          <p:nvPr/>
        </p:nvSpPr>
        <p:spPr>
          <a:xfrm>
            <a:off x="1691680" y="2780928"/>
            <a:ext cx="5328592" cy="201622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Сказуемое 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764705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Мы сидели на берегу пруда. -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простое </a:t>
            </a:r>
          </a:p>
          <a:p>
            <a:pPr>
              <a:buNone/>
            </a:pPr>
            <a:endParaRPr lang="ru-RU" dirty="0" smtClean="0"/>
          </a:p>
        </p:txBody>
      </p:sp>
      <p:sp>
        <p:nvSpPr>
          <p:cNvPr id="9" name="Прямоугольник 8"/>
          <p:cNvSpPr/>
          <p:nvPr/>
        </p:nvSpPr>
        <p:spPr>
          <a:xfrm>
            <a:off x="683568" y="5445224"/>
            <a:ext cx="82019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Брат перестал заниматься учёбой.-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составное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1187624" y="1268760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187624" y="1340768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1691680" y="5949280"/>
            <a:ext cx="1440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1691680" y="6021288"/>
            <a:ext cx="1440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3347864" y="5949280"/>
            <a:ext cx="18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3347864" y="6021288"/>
            <a:ext cx="18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8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3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8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300"/>
                            </p:stCondLst>
                            <p:childTnLst>
                              <p:par>
                                <p:cTn id="2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800"/>
                            </p:stCondLst>
                            <p:childTnLst>
                              <p:par>
                                <p:cTn id="3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300"/>
                            </p:stCondLst>
                            <p:childTnLst>
                              <p:par>
                                <p:cTn id="3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800"/>
                            </p:stCondLst>
                            <p:childTnLst>
                              <p:par>
                                <p:cTn id="4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800"/>
                            </p:stCondLst>
                            <p:childTnLst>
                              <p:par>
                                <p:cTn id="5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800"/>
                            </p:stCondLst>
                            <p:childTnLst>
                              <p:par>
                                <p:cTn id="5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8800"/>
                            </p:stCondLst>
                            <p:childTnLst>
                              <p:par>
                                <p:cTn id="6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476672"/>
            <a:ext cx="5976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          Сказуемое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2123728" y="980728"/>
            <a:ext cx="1944216" cy="31683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4716016" y="1052736"/>
            <a:ext cx="0" cy="31683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endCxn id="13" idx="0"/>
          </p:cNvCxnSpPr>
          <p:nvPr/>
        </p:nvCxnSpPr>
        <p:spPr>
          <a:xfrm>
            <a:off x="5652120" y="980728"/>
            <a:ext cx="1980220" cy="31683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827584" y="4221088"/>
            <a:ext cx="216024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</a:rPr>
              <a:t>Простое глагольное сказуемое</a:t>
            </a:r>
            <a:endParaRPr lang="ru-RU" sz="2000" b="1" dirty="0">
              <a:solidFill>
                <a:srgbClr val="7030A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779912" y="4221088"/>
            <a:ext cx="187220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</a:rPr>
              <a:t>Составное глагольное сказуемое</a:t>
            </a:r>
            <a:endParaRPr lang="ru-RU" sz="2000" b="1" dirty="0">
              <a:solidFill>
                <a:srgbClr val="7030A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588224" y="4149080"/>
            <a:ext cx="208823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</a:rPr>
              <a:t>Составное именное сказуемое</a:t>
            </a:r>
            <a:endParaRPr lang="ru-RU" sz="2000" b="1" dirty="0">
              <a:solidFill>
                <a:srgbClr val="7030A0"/>
              </a:solidFill>
            </a:endParaRPr>
          </a:p>
        </p:txBody>
      </p:sp>
      <p:pic>
        <p:nvPicPr>
          <p:cNvPr id="9" name="Рисунок 8" descr="шлоаа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547664" cy="1867870"/>
          </a:xfrm>
          <a:prstGeom prst="rect">
            <a:avLst/>
          </a:prstGeom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000"/>
                            </p:stCondLst>
                            <p:childTnLst>
                              <p:par>
                                <p:cTn id="3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8000"/>
                            </p:stCondLst>
                            <p:childTnLst>
                              <p:par>
                                <p:cTn id="4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07504" y="116632"/>
            <a:ext cx="8579296" cy="6624736"/>
          </a:xfrm>
        </p:spPr>
        <p:txBody>
          <a:bodyPr>
            <a:normAutofit fontScale="85000" lnSpcReduction="20000"/>
          </a:bodyPr>
          <a:lstStyle/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49263" algn="l"/>
                <a:tab pos="898525" algn="l"/>
                <a:tab pos="1347788" algn="l"/>
                <a:tab pos="1797050" algn="l"/>
                <a:tab pos="2247900" algn="l"/>
                <a:tab pos="2697163" algn="l"/>
                <a:tab pos="3314700" algn="ctr"/>
              </a:tabLst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49263" algn="l"/>
                <a:tab pos="898525" algn="l"/>
                <a:tab pos="1347788" algn="l"/>
                <a:tab pos="1797050" algn="l"/>
                <a:tab pos="2247900" algn="l"/>
                <a:tab pos="2697163" algn="l"/>
                <a:tab pos="3314700" algn="ctr"/>
              </a:tabLst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49263" algn="l"/>
                <a:tab pos="898525" algn="l"/>
                <a:tab pos="1347788" algn="l"/>
                <a:tab pos="1797050" algn="l"/>
                <a:tab pos="2247900" algn="l"/>
                <a:tab pos="2697163" algn="l"/>
                <a:tab pos="3314700" algn="ctr"/>
              </a:tabLst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выражается в форме </a:t>
            </a: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49263" algn="l"/>
                <a:tab pos="898525" algn="l"/>
                <a:tab pos="1347788" algn="l"/>
                <a:tab pos="1797050" algn="l"/>
                <a:tab pos="2247900" algn="l"/>
                <a:tab pos="2697163" algn="l"/>
                <a:tab pos="3314700" algn="ctr"/>
              </a:tabLst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изъявительного, 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49263" algn="l"/>
                <a:tab pos="898525" algn="l"/>
                <a:tab pos="1347788" algn="l"/>
                <a:tab pos="1797050" algn="l"/>
                <a:tab pos="2247900" algn="l"/>
                <a:tab pos="2697163" algn="l"/>
                <a:tab pos="3314700" algn="ctr"/>
              </a:tabLst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условного,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49263" algn="l"/>
                <a:tab pos="898525" algn="l"/>
                <a:tab pos="1347788" algn="l"/>
                <a:tab pos="1797050" algn="l"/>
                <a:tab pos="2247900" algn="l"/>
                <a:tab pos="2697163" algn="l"/>
                <a:tab pos="3314700" algn="ctr"/>
              </a:tabLst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повелительного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наклонения</a:t>
            </a: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49263" algn="l"/>
                <a:tab pos="898525" algn="l"/>
                <a:tab pos="1347788" algn="l"/>
                <a:tab pos="1797050" algn="l"/>
                <a:tab pos="2247900" algn="l"/>
                <a:tab pos="2697163" algn="l"/>
                <a:tab pos="3314700" algn="ctr"/>
              </a:tabLst>
            </a:pP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а также может быть выражено</a:t>
            </a: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49263" algn="l"/>
                <a:tab pos="898525" algn="l"/>
                <a:tab pos="1347788" algn="l"/>
                <a:tab pos="1797050" algn="l"/>
                <a:tab pos="2247900" algn="l"/>
                <a:tab pos="2697163" algn="l"/>
                <a:tab pos="3314700" algn="ctr"/>
              </a:tabLst>
            </a:pPr>
            <a:endParaRPr lang="ru-RU" sz="26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49263" algn="l"/>
                <a:tab pos="898525" algn="l"/>
                <a:tab pos="1347788" algn="l"/>
                <a:tab pos="1797050" algn="l"/>
                <a:tab pos="2247900" algn="l"/>
                <a:tab pos="2697163" algn="l"/>
                <a:tab pos="3314700" algn="ctr"/>
              </a:tabLst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глаголом в форме сложного будущего времени: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49263" algn="l"/>
                <a:tab pos="898525" algn="l"/>
                <a:tab pos="1347788" algn="l"/>
                <a:tab pos="1797050" algn="l"/>
                <a:tab pos="2247900" algn="l"/>
                <a:tab pos="2697163" algn="l"/>
                <a:tab pos="3314700" algn="ctr"/>
              </a:tabLst>
            </a:pP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Я </a:t>
            </a:r>
            <a:r>
              <a:rPr lang="ru-RU" sz="2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буду писать 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тебе часто.</a:t>
            </a: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49263" algn="l"/>
                <a:tab pos="898525" algn="l"/>
                <a:tab pos="1347788" algn="l"/>
                <a:tab pos="1797050" algn="l"/>
                <a:tab pos="2247900" algn="l"/>
                <a:tab pos="2697163" algn="l"/>
                <a:tab pos="3314700" algn="ctr"/>
              </a:tabLst>
            </a:pP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49263" algn="l"/>
                <a:tab pos="898525" algn="l"/>
                <a:tab pos="1347788" algn="l"/>
                <a:tab pos="1797050" algn="l"/>
                <a:tab pos="2247900" algn="l"/>
                <a:tab pos="2697163" algn="l"/>
                <a:tab pos="3314700" algn="ctr"/>
              </a:tabLst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глагольным фразеологизмом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49263" algn="l"/>
                <a:tab pos="898525" algn="l"/>
                <a:tab pos="1347788" algn="l"/>
                <a:tab pos="1797050" algn="l"/>
                <a:tab pos="2247900" algn="l"/>
                <a:tab pos="2697163" algn="l"/>
                <a:tab pos="3314700" algn="ctr"/>
              </a:tabLst>
            </a:pP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Природа так явно </a:t>
            </a:r>
            <a:r>
              <a:rPr lang="ru-RU" sz="2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бросалась в глаза 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человеку.</a:t>
            </a: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49263" algn="l"/>
                <a:tab pos="898525" algn="l"/>
                <a:tab pos="1347788" algn="l"/>
                <a:tab pos="1797050" algn="l"/>
                <a:tab pos="2247900" algn="l"/>
                <a:tab pos="2697163" algn="l"/>
                <a:tab pos="3314700" algn="ctr"/>
              </a:tabLst>
            </a:pP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49263" algn="l"/>
                <a:tab pos="898525" algn="l"/>
                <a:tab pos="1347788" algn="l"/>
                <a:tab pos="1797050" algn="l"/>
                <a:tab pos="2247900" algn="l"/>
                <a:tab pos="2697163" algn="l"/>
                <a:tab pos="3314700" algn="ctr"/>
              </a:tabLst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) усеченной формой глагола:</a:t>
            </a: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49263" algn="l"/>
                <a:tab pos="898525" algn="l"/>
                <a:tab pos="1347788" algn="l"/>
                <a:tab pos="1797050" algn="l"/>
                <a:tab pos="2247900" algn="l"/>
                <a:tab pos="2697163" algn="l"/>
                <a:tab pos="3314700" algn="ctr"/>
              </a:tabLst>
            </a:pP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А он </a:t>
            </a:r>
            <a:r>
              <a:rPr lang="ru-RU" sz="2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прыг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в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 воду и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поплыл.</a:t>
            </a: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49263" algn="l"/>
                <a:tab pos="898525" algn="l"/>
                <a:tab pos="1347788" algn="l"/>
                <a:tab pos="1797050" algn="l"/>
                <a:tab pos="2247900" algn="l"/>
                <a:tab pos="2697163" algn="l"/>
                <a:tab pos="3314700" algn="ctr"/>
              </a:tabLst>
            </a:pP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49263" algn="l"/>
                <a:tab pos="898525" algn="l"/>
                <a:tab pos="1347788" algn="l"/>
                <a:tab pos="1797050" algn="l"/>
                <a:tab pos="2247900" algn="l"/>
                <a:tab pos="2697163" algn="l"/>
                <a:tab pos="3314700" algn="ctr"/>
              </a:tabLst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4)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err="1" smtClean="0">
                <a:latin typeface="Times New Roman" pitchFamily="18" charset="0"/>
                <a:cs typeface="Times New Roman" pitchFamily="18" charset="0"/>
              </a:rPr>
              <a:t>глагольно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–именным описательным оборотом: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49263" algn="l"/>
                <a:tab pos="898525" algn="l"/>
                <a:tab pos="1347788" algn="l"/>
                <a:tab pos="1797050" algn="l"/>
                <a:tab pos="2247900" algn="l"/>
                <a:tab pos="2697163" algn="l"/>
                <a:tab pos="3314700" algn="ctr"/>
              </a:tabLst>
            </a:pP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Он </a:t>
            </a:r>
            <a:r>
              <a:rPr lang="ru-RU" sz="2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принимал участие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в соревновании.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49263" algn="l"/>
                <a:tab pos="898525" algn="l"/>
                <a:tab pos="1347788" algn="l"/>
                <a:tab pos="1797050" algn="l"/>
                <a:tab pos="2247900" algn="l"/>
                <a:tab pos="2697163" algn="l"/>
                <a:tab pos="3314700" algn="ctr"/>
              </a:tabLst>
            </a:pPr>
            <a:r>
              <a:rPr lang="ru-R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ЛЕКСИЧЕСКОЕ И ГРАММАТИЧЕСКОЕ ЗНАЧЕНИЯ </a:t>
            </a:r>
            <a:endParaRPr lang="ru-RU" sz="2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49263" algn="l"/>
                <a:tab pos="898525" algn="l"/>
                <a:tab pos="1347788" algn="l"/>
                <a:tab pos="1797050" algn="l"/>
                <a:tab pos="2247900" algn="l"/>
                <a:tab pos="2697163" algn="l"/>
                <a:tab pos="3314700" algn="ctr"/>
              </a:tabLst>
            </a:pPr>
            <a:r>
              <a:rPr lang="ru-R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ВЫРАЖАЮТСЯ ОДНИМ СЛОВОМ - глаголом</a:t>
            </a:r>
            <a:endParaRPr lang="ru-RU" sz="2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6372200" cy="5486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7900" algn="l"/>
                <a:tab pos="2697163" algn="l"/>
                <a:tab pos="3314700" algn="ctr"/>
              </a:tabLst>
            </a:pP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ПРОСТОЕ ГЛАГОЛЬНОЕ СКАЗУЕМОЕ</a:t>
            </a:r>
            <a:endParaRPr lang="ru-RU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8" name="Рисунок 37" descr="imgpreview.jpшкло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81875" y="0"/>
            <a:ext cx="1762125" cy="2066925"/>
          </a:xfrm>
          <a:prstGeom prst="rect">
            <a:avLst/>
          </a:prstGeom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000"/>
                            </p:stCondLst>
                            <p:childTnLst>
                              <p:par>
                                <p:cTn id="3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9000"/>
                            </p:stCondLst>
                            <p:childTnLst>
                              <p:par>
                                <p:cTn id="5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0"/>
                            </p:stCondLst>
                            <p:childTnLst>
                              <p:par>
                                <p:cTn id="5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1000"/>
                            </p:stCondLst>
                            <p:childTnLst>
                              <p:par>
                                <p:cTn id="6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2000"/>
                            </p:stCondLst>
                            <p:childTnLst>
                              <p:par>
                                <p:cTn id="6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3000"/>
                            </p:stCondLst>
                            <p:childTnLst>
                              <p:par>
                                <p:cTn id="7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4000"/>
                            </p:stCondLst>
                            <p:childTnLst>
                              <p:par>
                                <p:cTn id="8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5000"/>
                            </p:stCondLst>
                            <p:childTnLst>
                              <p:par>
                                <p:cTn id="8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6000"/>
                            </p:stCondLst>
                            <p:childTnLst>
                              <p:par>
                                <p:cTn id="9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7000"/>
                            </p:stCondLst>
                            <p:childTnLst>
                              <p:par>
                                <p:cTn id="9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альтернативный процесс 3"/>
          <p:cNvSpPr/>
          <p:nvPr/>
        </p:nvSpPr>
        <p:spPr>
          <a:xfrm>
            <a:off x="2411760" y="692696"/>
            <a:ext cx="4392488" cy="108012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Составное сказуемое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2987824" y="1772816"/>
            <a:ext cx="1368152" cy="165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4788024" y="1772816"/>
            <a:ext cx="1512168" cy="165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Блок-схема: процесс 12"/>
          <p:cNvSpPr/>
          <p:nvPr/>
        </p:nvSpPr>
        <p:spPr>
          <a:xfrm>
            <a:off x="899592" y="3429000"/>
            <a:ext cx="2808312" cy="144016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Составное именное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Блок-схема: процесс 13"/>
          <p:cNvSpPr/>
          <p:nvPr/>
        </p:nvSpPr>
        <p:spPr>
          <a:xfrm>
            <a:off x="5436096" y="3429000"/>
            <a:ext cx="3024336" cy="144016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Составное глагольное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324600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5" name="Блок-схема: процесс 4"/>
          <p:cNvSpPr/>
          <p:nvPr/>
        </p:nvSpPr>
        <p:spPr>
          <a:xfrm>
            <a:off x="0" y="188640"/>
            <a:ext cx="2987824" cy="23762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Составное глагольное сказуемое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6" name="Равно 5"/>
          <p:cNvSpPr/>
          <p:nvPr/>
        </p:nvSpPr>
        <p:spPr>
          <a:xfrm>
            <a:off x="3059832" y="908720"/>
            <a:ext cx="1512168" cy="864096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Прямоугольный треугольник 6"/>
          <p:cNvSpPr/>
          <p:nvPr/>
        </p:nvSpPr>
        <p:spPr>
          <a:xfrm>
            <a:off x="4572000" y="188640"/>
            <a:ext cx="2088232" cy="2448272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</a:rPr>
              <a:t>Вспомогательное слово</a:t>
            </a: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8" name="Плюс 7"/>
          <p:cNvSpPr/>
          <p:nvPr/>
        </p:nvSpPr>
        <p:spPr>
          <a:xfrm>
            <a:off x="5796136" y="692696"/>
            <a:ext cx="792088" cy="72008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ый треугольник 8"/>
          <p:cNvSpPr/>
          <p:nvPr/>
        </p:nvSpPr>
        <p:spPr>
          <a:xfrm>
            <a:off x="6804248" y="260648"/>
            <a:ext cx="2195736" cy="237626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</a:rPr>
              <a:t>Неопределённая форма глагола</a:t>
            </a:r>
            <a:endParaRPr lang="ru-RU" i="1" dirty="0">
              <a:solidFill>
                <a:schemeClr val="tx1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4932040" y="2636912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923928" y="3573017"/>
            <a:ext cx="2016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Грамматическое значение</a:t>
            </a:r>
            <a:endParaRPr lang="ru-RU" sz="2400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7812360" y="2636912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588224" y="3645025"/>
            <a:ext cx="230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Лексическое значение</a:t>
            </a:r>
            <a:endParaRPr lang="ru-RU" sz="2400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500"/>
                            </p:stCondLst>
                            <p:childTnLst>
                              <p:par>
                                <p:cTn id="3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000"/>
                            </p:stCondLst>
                            <p:childTnLst>
                              <p:par>
                                <p:cTn id="3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000"/>
                            </p:stCondLst>
                            <p:childTnLst>
                              <p:par>
                                <p:cTn id="4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3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5" y="260648"/>
          <a:ext cx="8291265" cy="4756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8253"/>
                <a:gridCol w="1658253"/>
                <a:gridCol w="1658253"/>
                <a:gridCol w="1658253"/>
                <a:gridCol w="1658253"/>
              </a:tblGrid>
              <a:tr h="574021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Основные вспомогательные слова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57" marR="60757" marT="0" marB="0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68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Начало, конец, продолжение действия</a:t>
                      </a:r>
                    </a:p>
                  </a:txBody>
                  <a:tcPr marL="60757" marR="60757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Желательность, возможность, необходимость действия</a:t>
                      </a:r>
                    </a:p>
                  </a:txBody>
                  <a:tcPr marL="60757" marR="60757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Эмоциональная оценка действия</a:t>
                      </a:r>
                    </a:p>
                  </a:txBody>
                  <a:tcPr marL="60757" marR="60757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Краткие прилагательные в роли вспомогательных глаголов</a:t>
                      </a:r>
                    </a:p>
                  </a:txBody>
                  <a:tcPr marL="60757" marR="60757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Глагольно-именной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описательный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оборот</a:t>
                      </a:r>
                    </a:p>
                  </a:txBody>
                  <a:tcPr marL="60757" marR="60757" marT="0" marB="0" horzOverflow="overflow"/>
                </a:tc>
              </a:tr>
              <a:tr h="2214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начать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стать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закончить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приняться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продолжить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прекратить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57" marR="60757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уметь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успеть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желать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мечтать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хотеть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стараться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57" marR="60757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любить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нравиться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надеяться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бояться стыдиться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готовиться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57" marR="60757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рад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должен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готов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обязан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достоин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57" marR="60757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иметь желание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сделать усилие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дать согласие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57" marR="60757" marT="0" marB="0" horzOverflow="overflow"/>
                </a:tc>
              </a:tr>
            </a:tbl>
          </a:graphicData>
        </a:graphic>
      </p:graphicFrame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268</TotalTime>
  <Words>934</Words>
  <Application>Microsoft Office PowerPoint</Application>
  <PresentationFormat>Экран (4:3)</PresentationFormat>
  <Paragraphs>214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Открытая</vt:lpstr>
      <vt:lpstr>Сказуемое. Виды сказуемого.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игорь</dc:creator>
  <cp:lastModifiedBy>Пользователь</cp:lastModifiedBy>
  <cp:revision>31</cp:revision>
  <dcterms:created xsi:type="dcterms:W3CDTF">2013-12-16T08:26:53Z</dcterms:created>
  <dcterms:modified xsi:type="dcterms:W3CDTF">2020-05-04T07:14:11Z</dcterms:modified>
</cp:coreProperties>
</file>