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9C0A-5D7B-48F4-849F-7CEBF69132A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для повторения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g-fotki.yandex.ru/get/5410/89635038.563/0_6d402_4371b0f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285860"/>
            <a:ext cx="7479292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2800" b="1" dirty="0" smtClean="0"/>
          </a:p>
          <a:p>
            <a:pPr algn="ctr"/>
            <a:r>
              <a:rPr lang="ru-RU" sz="2800" b="1" dirty="0" smtClean="0"/>
              <a:t>Тема:</a:t>
            </a:r>
          </a:p>
          <a:p>
            <a:pPr algn="ctr"/>
            <a:r>
              <a:rPr lang="ru-RU" sz="2800" b="1" dirty="0" smtClean="0"/>
              <a:t>«Повторение звуки и буквы.</a:t>
            </a:r>
          </a:p>
          <a:p>
            <a:pPr algn="ctr"/>
            <a:r>
              <a:rPr lang="ru-RU" sz="2800" b="1" dirty="0" smtClean="0"/>
              <a:t>Повторение разделения слов на слоги </a:t>
            </a:r>
          </a:p>
          <a:p>
            <a:pPr algn="ctr"/>
            <a:r>
              <a:rPr lang="ru-RU" sz="2800" b="1" dirty="0" smtClean="0"/>
              <a:t>и правильную постановку ударения в словах».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Перепеши</a:t>
            </a:r>
            <a:r>
              <a:rPr lang="ru-RU" dirty="0" smtClean="0"/>
              <a:t> текст и выполни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Жирафы.</a:t>
            </a:r>
          </a:p>
          <a:p>
            <a:pPr>
              <a:buNone/>
            </a:pPr>
            <a:r>
              <a:rPr lang="ru-RU" dirty="0" smtClean="0"/>
              <a:t>         Жирафы – самые высокие из живущих на Земле животных. У них большой длины ноги и шея. Маленькая голова увенчана небольшими рожками. Голову украшают добродушно глядящие карие глаза и узкие уши. Шерсть короткая. На ней тёмные пятна причудливой формы. Жирафы жители равнин. Холмов они избегают.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Задания к тексту.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smtClean="0"/>
              <a:t>В </a:t>
            </a:r>
            <a:r>
              <a:rPr lang="ru-RU" dirty="0" smtClean="0"/>
              <a:t>третьем предложении подчеркни звонкие согласные звуки синим карандашом.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шестом предложении подчеркни глухие согласные синим карандашом.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Отметь красным карандашом гласные буквы, которые обозначают два звука.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четвёртом предложении слова подели на слоги.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первом предложении в словах поставь ударения.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 втором предложении подчеркни красным карандашом все гласные звуки.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Напиши цифрой сколько предложений в тексте.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1300"/>
            <a:ext cx="31972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827585" y="152031"/>
            <a:ext cx="8208912" cy="2988937"/>
          </a:xfrm>
          <a:prstGeom prst="wedgeEllipseCallout">
            <a:avLst>
              <a:gd name="adj1" fmla="val -31633"/>
              <a:gd name="adj2" fmla="val 73013"/>
            </a:avLst>
          </a:prstGeom>
          <a:solidFill>
            <a:srgbClr val="FFCC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CanUp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i="1" dirty="0" smtClean="0">
                <a:solidFill>
                  <a:srgbClr val="E60000"/>
                </a:solidFill>
                <a:latin typeface="Monotype Corsiva" pitchFamily="66" charset="0"/>
              </a:rPr>
              <a:t>Молодец!</a:t>
            </a:r>
            <a:endParaRPr lang="ru-RU" sz="11500" b="1" i="1" dirty="0">
              <a:solidFill>
                <a:srgbClr val="E6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Алфавит</a:t>
            </a:r>
            <a:r>
              <a:rPr lang="ru-RU" b="1" dirty="0" smtClean="0"/>
              <a:t> </a:t>
            </a:r>
            <a:r>
              <a:rPr lang="ru-RU" dirty="0" smtClean="0"/>
              <a:t>– это набор букв.  У каждой буквы есть своё место!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endParaRPr lang="ru-RU" dirty="0"/>
          </a:p>
        </p:txBody>
      </p:sp>
      <p:pic>
        <p:nvPicPr>
          <p:cNvPr id="1026" name="Picture 2" descr="http://www.baby-news.net/images/paint3/41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024336" cy="3024336"/>
          </a:xfrm>
          <a:prstGeom prst="rect">
            <a:avLst/>
          </a:prstGeom>
          <a:noFill/>
        </p:spPr>
      </p:pic>
      <p:pic>
        <p:nvPicPr>
          <p:cNvPr id="1028" name="Picture 4" descr="&amp;Kcy;&amp;lcy;&amp;icy;&amp;pcy;&amp;acy;&amp;rcy;&amp;tcy; &amp;bcy;&amp;ucy;&amp;kcy;&amp;v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8028">
            <a:off x="4077340" y="1998236"/>
            <a:ext cx="35283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Звуки</a:t>
            </a:r>
            <a:r>
              <a:rPr lang="ru-RU" dirty="0"/>
              <a:t> речи мы </a:t>
            </a:r>
            <a:r>
              <a:rPr lang="ru-RU" u="sng" dirty="0"/>
              <a:t>слышим и произносим. </a:t>
            </a:r>
            <a:endParaRPr lang="ru-RU" dirty="0"/>
          </a:p>
          <a:p>
            <a:r>
              <a:rPr lang="ru-RU" dirty="0"/>
              <a:t>Если ты откроешь рот и скажешь «а» - это будет звук. </a:t>
            </a:r>
          </a:p>
          <a:p>
            <a:endParaRPr lang="ru-RU" dirty="0"/>
          </a:p>
        </p:txBody>
      </p:sp>
      <p:pic>
        <p:nvPicPr>
          <p:cNvPr id="7170" name="Picture 2" descr="http://img812.imageshack.us/img812/3789/ar122971674726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47974"/>
            <a:ext cx="42481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oski.ru/i/37/22/372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0021"/>
            <a:ext cx="4439816" cy="3537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Буквы</a:t>
            </a:r>
            <a:r>
              <a:rPr lang="ru-RU" dirty="0"/>
              <a:t> мы </a:t>
            </a:r>
            <a:r>
              <a:rPr lang="ru-RU" u="sng" dirty="0"/>
              <a:t>видим, пишем и читаем.</a:t>
            </a:r>
            <a:r>
              <a:rPr lang="ru-RU" dirty="0"/>
              <a:t> Буквами мы обозначаем звуки. </a:t>
            </a:r>
          </a:p>
          <a:p>
            <a:r>
              <a:rPr lang="ru-RU" dirty="0"/>
              <a:t>Если ты запишешь на бумаге звук, то звук «а» будет называться буквой 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Гласный звук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Гласные звуки </a:t>
            </a:r>
            <a:r>
              <a:rPr lang="ru-RU" dirty="0"/>
              <a:t>состоят из голоса. Их </a:t>
            </a:r>
            <a:r>
              <a:rPr lang="ru-RU" u="sng" dirty="0"/>
              <a:t>легко петь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А, О, У, Э, </a:t>
            </a:r>
            <a:r>
              <a:rPr lang="ru-RU" b="1" dirty="0" smtClean="0">
                <a:solidFill>
                  <a:srgbClr val="FF0000"/>
                </a:solidFill>
              </a:rPr>
              <a:t>Ы,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Я, Ё, Ю, Е, И.</a:t>
            </a:r>
          </a:p>
          <a:p>
            <a:endParaRPr lang="ru-RU" dirty="0"/>
          </a:p>
        </p:txBody>
      </p:sp>
      <p:pic>
        <p:nvPicPr>
          <p:cNvPr id="4" name="Picture 2" descr="http://img812.imageshack.us/img812/3789/ar122971674726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47974"/>
            <a:ext cx="42481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ashikarapuzi.ru/images/stories/1277323181_4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84984"/>
            <a:ext cx="2658244" cy="3370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Согласный звук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Согласные звуки </a:t>
            </a:r>
            <a:r>
              <a:rPr lang="ru-RU" dirty="0"/>
              <a:t>состоят из голоса и шума. Эти звуки </a:t>
            </a:r>
            <a:r>
              <a:rPr lang="ru-RU" u="sng" dirty="0"/>
              <a:t>трудно петь.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Б, В, Г, Д, Ж, З, К, Л, М, Н, П, Р, С, Т, Ф, Х, Ц, Ч, Ш, Щ, 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operty-plovdiv.com/files/128741489168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1728192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 согласные делятся </a:t>
            </a:r>
            <a:r>
              <a:rPr lang="ru-RU" dirty="0" smtClean="0"/>
              <a:t>на</a:t>
            </a:r>
            <a:br>
              <a:rPr lang="ru-RU" dirty="0" smtClean="0"/>
            </a:br>
            <a:r>
              <a:rPr lang="ru-RU" u="sng" dirty="0" smtClean="0"/>
              <a:t>звонкие </a:t>
            </a:r>
            <a:r>
              <a:rPr lang="ru-RU" u="sng" dirty="0"/>
              <a:t>и глухие.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257800"/>
          </a:xfrm>
        </p:spPr>
        <p:txBody>
          <a:bodyPr/>
          <a:lstStyle/>
          <a:p>
            <a:r>
              <a:rPr lang="ru-RU" b="1" u="sng" dirty="0">
                <a:solidFill>
                  <a:srgbClr val="0070C0"/>
                </a:solidFill>
              </a:rPr>
              <a:t>Звонкие согласные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состоят только из голоса и шума</a:t>
            </a:r>
            <a:r>
              <a:rPr lang="ru-RU" dirty="0" smtClean="0"/>
              <a:t>.</a:t>
            </a:r>
          </a:p>
          <a:p>
            <a:r>
              <a:rPr lang="ru-RU" b="1" u="sng" dirty="0">
                <a:solidFill>
                  <a:srgbClr val="0070C0"/>
                </a:solidFill>
              </a:rPr>
              <a:t>Глухие согласные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звуки состоят только из шума, их легко произносить шёпотом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</a:t>
            </a:r>
            <a:r>
              <a:rPr lang="ru-RU" u="sng" dirty="0" smtClean="0"/>
              <a:t>  Звонкие </a:t>
            </a:r>
            <a:r>
              <a:rPr lang="ru-RU" u="sng" dirty="0"/>
              <a:t>согласные:</a:t>
            </a:r>
            <a:endParaRPr lang="ru-RU" dirty="0"/>
          </a:p>
          <a:p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0070C0"/>
                </a:solidFill>
              </a:rPr>
              <a:t>Б</a:t>
            </a:r>
            <a:r>
              <a:rPr lang="ru-RU" b="1" dirty="0">
                <a:solidFill>
                  <a:srgbClr val="0070C0"/>
                </a:solidFill>
              </a:rPr>
              <a:t>, В, Г, Д, Ж, З, Р, Л, Н, М</a:t>
            </a:r>
          </a:p>
          <a:p>
            <a:endParaRPr lang="ru-RU" u="sng" dirty="0" smtClean="0"/>
          </a:p>
          <a:p>
            <a:r>
              <a:rPr lang="ru-RU" u="sng" dirty="0" smtClean="0"/>
              <a:t>Глухие </a:t>
            </a:r>
            <a:r>
              <a:rPr lang="ru-RU" u="sng" dirty="0"/>
              <a:t>согласные: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П, Ф, К, Т, С, Ш, Х, Ц, Ч, Щ</a:t>
            </a:r>
          </a:p>
          <a:p>
            <a:endParaRPr lang="ru-RU" dirty="0"/>
          </a:p>
        </p:txBody>
      </p:sp>
      <p:pic>
        <p:nvPicPr>
          <p:cNvPr id="20484" name="Picture 4" descr="http://img.positronica.ru/items/200486_v0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078637"/>
            <a:ext cx="1344032" cy="177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слог имеет только одну гласную, а поэтому</a:t>
            </a:r>
            <a:r>
              <a:rPr lang="ru-RU" u="sng" dirty="0"/>
              <a:t> в слове </a:t>
            </a:r>
            <a:r>
              <a:rPr lang="ru-RU" b="1" u="sng" dirty="0">
                <a:solidFill>
                  <a:srgbClr val="0070C0"/>
                </a:solidFill>
              </a:rPr>
              <a:t>столько слогов</a:t>
            </a:r>
            <a:r>
              <a:rPr lang="ru-RU" u="sng" dirty="0"/>
              <a:t>, сколько в нём </a:t>
            </a:r>
            <a:r>
              <a:rPr lang="ru-RU" b="1" u="sng" dirty="0">
                <a:solidFill>
                  <a:srgbClr val="FF0000"/>
                </a:solidFill>
              </a:rPr>
              <a:t>гласных звуков</a:t>
            </a:r>
            <a:r>
              <a:rPr lang="ru-RU" u="sng" dirty="0"/>
              <a:t>.</a:t>
            </a:r>
            <a:endParaRPr lang="ru-RU" dirty="0"/>
          </a:p>
        </p:txBody>
      </p:sp>
      <p:pic>
        <p:nvPicPr>
          <p:cNvPr id="21506" name="Picture 2" descr="http://www.baby-news.net/images/paint3/22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33564"/>
            <a:ext cx="3624403" cy="3924436"/>
          </a:xfrm>
          <a:prstGeom prst="rect">
            <a:avLst/>
          </a:prstGeom>
          <a:noFill/>
        </p:spPr>
      </p:pic>
      <p:pic>
        <p:nvPicPr>
          <p:cNvPr id="21508" name="Picture 4" descr="http://www.baby-news.net/images/paint3/219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38293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Произношение одного из слогов в слове с большей силой называется </a:t>
            </a:r>
            <a:r>
              <a:rPr lang="ru-RU" u="sng" dirty="0">
                <a:solidFill>
                  <a:srgbClr val="FF0000"/>
                </a:solidFill>
              </a:rPr>
              <a:t>ударением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Слог, на который падает ударение, называется </a:t>
            </a:r>
            <a:r>
              <a:rPr lang="ru-RU" u="sng" dirty="0">
                <a:solidFill>
                  <a:srgbClr val="FF0000"/>
                </a:solidFill>
              </a:rPr>
              <a:t>ударным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 Все остальные слоги в слове называются </a:t>
            </a:r>
            <a:r>
              <a:rPr lang="ru-RU" u="sng" dirty="0">
                <a:solidFill>
                  <a:srgbClr val="FF0000"/>
                </a:solidFill>
              </a:rPr>
              <a:t>безударными</a:t>
            </a:r>
            <a:r>
              <a:rPr lang="ru-RU" dirty="0"/>
              <a:t> или неударными.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157192"/>
            <a:ext cx="696408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Мама, машина, ветер.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20348266">
            <a:off x="1907704" y="5229200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20348266">
            <a:off x="6398864" y="5214219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20348266">
            <a:off x="4670671" y="5214219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441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Правила для повторения</vt:lpstr>
      <vt:lpstr>Алфавит – это набор букв.  У каждой буквы есть своё место! </vt:lpstr>
      <vt:lpstr>Звук </vt:lpstr>
      <vt:lpstr>Буква </vt:lpstr>
      <vt:lpstr>Гласный звук</vt:lpstr>
      <vt:lpstr>Согласный звук</vt:lpstr>
      <vt:lpstr>Все согласные делятся на звонкие и глухие.</vt:lpstr>
      <vt:lpstr>Слог </vt:lpstr>
      <vt:lpstr>Ударение </vt:lpstr>
      <vt:lpstr>Перепеши текст и выполни задания</vt:lpstr>
      <vt:lpstr>Задания к тексту.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повторения</dc:title>
  <dc:creator>иришка</dc:creator>
  <cp:lastModifiedBy>Колледж</cp:lastModifiedBy>
  <cp:revision>25</cp:revision>
  <dcterms:created xsi:type="dcterms:W3CDTF">2013-05-28T14:30:25Z</dcterms:created>
  <dcterms:modified xsi:type="dcterms:W3CDTF">2020-05-13T16:07:27Z</dcterms:modified>
</cp:coreProperties>
</file>