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70" r:id="rId11"/>
    <p:sldId id="271" r:id="rId12"/>
    <p:sldId id="269" r:id="rId13"/>
    <p:sldId id="27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-66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296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379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120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441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420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263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742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88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719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9014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847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AC495-44DF-4386-B96F-FB824C7078DE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BDBA1-F2B8-4198-83DE-D7466E2B82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72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3272" y="542441"/>
            <a:ext cx="9144000" cy="410705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 Black" pitchFamily="34" charset="0"/>
              </a:rPr>
              <a:t>Повторение изученных структур по темам «Жизнь в городе/в сельской местности», «Досуг и увлечения</a:t>
            </a:r>
            <a:r>
              <a:rPr lang="ru-RU" sz="3200" b="1" dirty="0" smtClean="0">
                <a:latin typeface="Arial Black" pitchFamily="34" charset="0"/>
              </a:rPr>
              <a:t>».</a:t>
            </a:r>
            <a:r>
              <a:rPr lang="ru-RU" sz="3200" b="1" dirty="0" smtClean="0">
                <a:latin typeface="Arial Black" pitchFamily="34" charset="0"/>
              </a:rPr>
              <a:t/>
            </a:r>
            <a:br>
              <a:rPr lang="ru-RU" sz="3200" b="1" dirty="0" smtClean="0">
                <a:latin typeface="Arial Black" pitchFamily="34" charset="0"/>
              </a:rPr>
            </a:br>
            <a:r>
              <a:rPr lang="ru-RU" sz="3200" b="1" dirty="0" smtClean="0">
                <a:latin typeface="Arial Black" pitchFamily="34" charset="0"/>
              </a:rPr>
              <a:t>Урок-обобщение пройденного за курс 7 </a:t>
            </a:r>
            <a:r>
              <a:rPr lang="ru-RU" sz="3200" b="1" dirty="0" smtClean="0">
                <a:latin typeface="Arial Black" pitchFamily="34" charset="0"/>
              </a:rPr>
              <a:t>класса.</a:t>
            </a:r>
            <a:r>
              <a:rPr lang="ru-RU" sz="3200" b="1" dirty="0" smtClean="0">
                <a:latin typeface="Arial Black" pitchFamily="34" charset="0"/>
              </a:rPr>
              <a:t> Повторение по теме «Свободное </a:t>
            </a:r>
            <a:r>
              <a:rPr lang="ru-RU" sz="3200" b="1" dirty="0" smtClean="0">
                <a:latin typeface="Arial Black" pitchFamily="34" charset="0"/>
              </a:rPr>
              <a:t>время»</a:t>
            </a:r>
            <a:r>
              <a:rPr lang="ru-RU" sz="3200" b="1" dirty="0" smtClean="0">
                <a:latin typeface="Arial Black" pitchFamily="34" charset="0"/>
              </a:rPr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214053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043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Запомни:</a:t>
            </a:r>
            <a:r>
              <a:rPr lang="ru-RU" sz="6600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глаголы - состояния употребляются только в </a:t>
            </a:r>
            <a:r>
              <a:rPr lang="en-US" b="1" dirty="0" smtClean="0">
                <a:solidFill>
                  <a:srgbClr val="C00000"/>
                </a:solidFill>
              </a:rPr>
              <a:t>Present Perfect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2157"/>
          </a:xfrm>
        </p:spPr>
        <p:txBody>
          <a:bodyPr numCol="2">
            <a:normAutofit/>
          </a:bodyPr>
          <a:lstStyle/>
          <a:p>
            <a:r>
              <a:rPr lang="en-US" dirty="0" smtClean="0"/>
              <a:t>Know</a:t>
            </a:r>
            <a:r>
              <a:rPr lang="ru-RU" dirty="0" smtClean="0"/>
              <a:t>-знать</a:t>
            </a:r>
            <a:endParaRPr lang="en-US" dirty="0" smtClean="0"/>
          </a:p>
          <a:p>
            <a:r>
              <a:rPr lang="en-US" dirty="0" smtClean="0"/>
              <a:t>Think</a:t>
            </a:r>
            <a:r>
              <a:rPr lang="ru-RU" dirty="0" smtClean="0"/>
              <a:t>-думать</a:t>
            </a:r>
            <a:endParaRPr lang="en-US" dirty="0" smtClean="0"/>
          </a:p>
          <a:p>
            <a:r>
              <a:rPr lang="en-US" dirty="0" smtClean="0"/>
              <a:t>Understand</a:t>
            </a:r>
            <a:r>
              <a:rPr lang="ru-RU" dirty="0" smtClean="0"/>
              <a:t> - понимать</a:t>
            </a:r>
            <a:endParaRPr lang="en-US" dirty="0" smtClean="0"/>
          </a:p>
          <a:p>
            <a:r>
              <a:rPr lang="en-US" dirty="0" smtClean="0"/>
              <a:t>Remember</a:t>
            </a:r>
            <a:r>
              <a:rPr lang="ru-RU" dirty="0" smtClean="0"/>
              <a:t> - помнить</a:t>
            </a:r>
            <a:endParaRPr lang="en-US" dirty="0" smtClean="0"/>
          </a:p>
          <a:p>
            <a:r>
              <a:rPr lang="en-US" dirty="0" smtClean="0"/>
              <a:t>See</a:t>
            </a:r>
            <a:r>
              <a:rPr lang="ru-RU" dirty="0" smtClean="0"/>
              <a:t>- видеть</a:t>
            </a:r>
            <a:endParaRPr lang="en-US" dirty="0" smtClean="0"/>
          </a:p>
          <a:p>
            <a:r>
              <a:rPr lang="en-US" dirty="0" smtClean="0"/>
              <a:t>Feel</a:t>
            </a:r>
            <a:r>
              <a:rPr lang="ru-RU" dirty="0" smtClean="0"/>
              <a:t> - чувствовать</a:t>
            </a:r>
            <a:endParaRPr lang="en-US" dirty="0" smtClean="0"/>
          </a:p>
          <a:p>
            <a:r>
              <a:rPr lang="en-US" dirty="0" smtClean="0"/>
              <a:t>Hear</a:t>
            </a:r>
            <a:r>
              <a:rPr lang="ru-RU" dirty="0" smtClean="0"/>
              <a:t> - слышать</a:t>
            </a:r>
            <a:endParaRPr lang="en-US" dirty="0" smtClean="0"/>
          </a:p>
          <a:p>
            <a:r>
              <a:rPr lang="en-US" dirty="0" smtClean="0"/>
              <a:t>Want</a:t>
            </a:r>
            <a:r>
              <a:rPr lang="ru-RU" dirty="0" smtClean="0"/>
              <a:t> - хотеть</a:t>
            </a:r>
            <a:endParaRPr lang="en-US" dirty="0" smtClean="0"/>
          </a:p>
          <a:p>
            <a:r>
              <a:rPr lang="en-US" dirty="0" smtClean="0"/>
              <a:t>Wish</a:t>
            </a:r>
            <a:r>
              <a:rPr lang="ru-RU" dirty="0" smtClean="0"/>
              <a:t> - желать</a:t>
            </a:r>
            <a:endParaRPr lang="en-US" dirty="0" smtClean="0"/>
          </a:p>
          <a:p>
            <a:r>
              <a:rPr lang="en-US" dirty="0" smtClean="0"/>
              <a:t>Love</a:t>
            </a:r>
            <a:r>
              <a:rPr lang="ru-RU" dirty="0" smtClean="0"/>
              <a:t> - любить</a:t>
            </a:r>
            <a:endParaRPr lang="en-US" dirty="0" smtClean="0"/>
          </a:p>
          <a:p>
            <a:r>
              <a:rPr lang="en-US" dirty="0" smtClean="0"/>
              <a:t>Hate</a:t>
            </a:r>
            <a:r>
              <a:rPr lang="ru-RU" dirty="0" smtClean="0"/>
              <a:t> - ненавидеть</a:t>
            </a:r>
            <a:endParaRPr lang="en-US" dirty="0" smtClean="0"/>
          </a:p>
          <a:p>
            <a:r>
              <a:rPr lang="en-US" dirty="0" smtClean="0"/>
              <a:t>Prefer</a:t>
            </a:r>
            <a:r>
              <a:rPr lang="ru-RU" dirty="0" smtClean="0"/>
              <a:t> - предпочитать</a:t>
            </a:r>
            <a:endParaRPr lang="en-US" dirty="0" smtClean="0"/>
          </a:p>
          <a:p>
            <a:r>
              <a:rPr lang="en-US" dirty="0" smtClean="0"/>
              <a:t>Believe</a:t>
            </a:r>
            <a:r>
              <a:rPr lang="ru-RU" dirty="0" smtClean="0"/>
              <a:t> - верить</a:t>
            </a:r>
            <a:endParaRPr lang="en-US" dirty="0" smtClean="0"/>
          </a:p>
          <a:p>
            <a:r>
              <a:rPr lang="en-US" dirty="0" smtClean="0"/>
              <a:t>Like</a:t>
            </a:r>
            <a:r>
              <a:rPr lang="ru-RU" dirty="0" smtClean="0"/>
              <a:t>- нравиться</a:t>
            </a:r>
          </a:p>
          <a:p>
            <a:r>
              <a:rPr lang="en-US" dirty="0" smtClean="0"/>
              <a:t>Have- </a:t>
            </a:r>
            <a:r>
              <a:rPr lang="ru-RU" dirty="0" smtClean="0"/>
              <a:t>иметь</a:t>
            </a:r>
          </a:p>
          <a:p>
            <a:r>
              <a:rPr lang="en-US" dirty="0" smtClean="0"/>
              <a:t>Be- </a:t>
            </a:r>
            <a:r>
              <a:rPr lang="ru-RU" dirty="0" smtClean="0"/>
              <a:t>быть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7960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Например,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C00000"/>
                </a:solidFill>
              </a:rPr>
              <a:t>have known </a:t>
            </a:r>
            <a:r>
              <a:rPr lang="en-US" dirty="0" smtClean="0"/>
              <a:t>him for 5 years.</a:t>
            </a:r>
          </a:p>
          <a:p>
            <a:r>
              <a:rPr lang="en-US" dirty="0" smtClean="0"/>
              <a:t>They </a:t>
            </a:r>
            <a:r>
              <a:rPr lang="en-US" dirty="0" smtClean="0">
                <a:solidFill>
                  <a:srgbClr val="C00000"/>
                </a:solidFill>
              </a:rPr>
              <a:t>have not seen </a:t>
            </a:r>
            <a:r>
              <a:rPr lang="en-US" dirty="0" smtClean="0"/>
              <a:t>her for ages.</a:t>
            </a:r>
          </a:p>
          <a:p>
            <a:r>
              <a:rPr lang="en-US" dirty="0" smtClean="0"/>
              <a:t>Martin </a:t>
            </a:r>
            <a:r>
              <a:rPr lang="en-US" dirty="0" smtClean="0">
                <a:solidFill>
                  <a:srgbClr val="C00000"/>
                </a:solidFill>
              </a:rPr>
              <a:t>has not understood </a:t>
            </a:r>
            <a:r>
              <a:rPr lang="en-US" dirty="0" smtClean="0"/>
              <a:t>the new grammar material.</a:t>
            </a:r>
          </a:p>
          <a:p>
            <a:r>
              <a:rPr lang="en-US" dirty="0" smtClean="0"/>
              <a:t>We </a:t>
            </a:r>
            <a:r>
              <a:rPr lang="en-US" dirty="0" smtClean="0">
                <a:solidFill>
                  <a:srgbClr val="C00000"/>
                </a:solidFill>
              </a:rPr>
              <a:t>have heard </a:t>
            </a:r>
            <a:r>
              <a:rPr lang="en-US" dirty="0" smtClean="0"/>
              <a:t>about his researches.</a:t>
            </a:r>
            <a:endParaRPr lang="en-US" dirty="0"/>
          </a:p>
          <a:p>
            <a:r>
              <a:rPr lang="en-US" dirty="0" smtClean="0"/>
              <a:t>She </a:t>
            </a:r>
            <a:r>
              <a:rPr lang="en-US" dirty="0" smtClean="0">
                <a:solidFill>
                  <a:srgbClr val="C00000"/>
                </a:solidFill>
              </a:rPr>
              <a:t>has been </a:t>
            </a:r>
            <a:r>
              <a:rPr lang="en-US" dirty="0" smtClean="0"/>
              <a:t>there twice.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0594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706" y="232475"/>
            <a:ext cx="10515600" cy="153433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</a:rPr>
              <a:t>Домашнее  задание: </a:t>
            </a:r>
            <a:r>
              <a:rPr lang="ru-RU" sz="3100" b="1" dirty="0"/>
              <a:t>Поставьте глаголы в скобках в правильную </a:t>
            </a:r>
            <a:r>
              <a:rPr lang="ru-RU" sz="3100" b="1" dirty="0" smtClean="0"/>
              <a:t>форму и отправьте учителю. Повторите лексику и грамматику 10 модуля и подготовьтесь к тесту.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211" y="1562154"/>
            <a:ext cx="10515600" cy="4351338"/>
          </a:xfrm>
        </p:spPr>
        <p:txBody>
          <a:bodyPr/>
          <a:lstStyle/>
          <a:p>
            <a:pPr fontAlgn="base"/>
            <a:r>
              <a:rPr lang="en-US" dirty="0" smtClean="0"/>
              <a:t>1.Helen </a:t>
            </a:r>
            <a:r>
              <a:rPr lang="en-US" dirty="0"/>
              <a:t>… </a:t>
            </a:r>
            <a:r>
              <a:rPr lang="en-US" dirty="0" smtClean="0"/>
              <a:t>(wash</a:t>
            </a:r>
            <a:r>
              <a:rPr lang="en-US" dirty="0"/>
              <a:t>) the dishes for fifteen minutes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2.Children ….(see) a big spider lately.</a:t>
            </a:r>
            <a:endParaRPr lang="en-US" dirty="0"/>
          </a:p>
          <a:p>
            <a:pPr fontAlgn="base"/>
            <a:r>
              <a:rPr lang="en-US" dirty="0" smtClean="0"/>
              <a:t>3.My </a:t>
            </a:r>
            <a:r>
              <a:rPr lang="en-US" dirty="0"/>
              <a:t>classmates … </a:t>
            </a:r>
            <a:r>
              <a:rPr lang="en-US" dirty="0" smtClean="0"/>
              <a:t>(write</a:t>
            </a:r>
            <a:r>
              <a:rPr lang="en-US" dirty="0"/>
              <a:t>) a dictation since the beginning of the lesson.</a:t>
            </a:r>
          </a:p>
          <a:p>
            <a:pPr fontAlgn="base"/>
            <a:r>
              <a:rPr lang="en-US" dirty="0" smtClean="0"/>
              <a:t>4.Sam </a:t>
            </a:r>
            <a:r>
              <a:rPr lang="en-US" dirty="0"/>
              <a:t>… </a:t>
            </a:r>
            <a:r>
              <a:rPr lang="en-US" dirty="0" smtClean="0"/>
              <a:t>(drive</a:t>
            </a:r>
            <a:r>
              <a:rPr lang="en-US" dirty="0"/>
              <a:t>) a car for five hours now.</a:t>
            </a:r>
          </a:p>
          <a:p>
            <a:pPr fontAlgn="base"/>
            <a:r>
              <a:rPr lang="en-US" dirty="0" smtClean="0"/>
              <a:t>5.I </a:t>
            </a:r>
            <a:r>
              <a:rPr lang="en-US" dirty="0"/>
              <a:t>… </a:t>
            </a:r>
            <a:r>
              <a:rPr lang="en-US" dirty="0" smtClean="0"/>
              <a:t>(not/hear) about him </a:t>
            </a:r>
            <a:r>
              <a:rPr lang="en-US" dirty="0"/>
              <a:t>since last Friday.</a:t>
            </a:r>
          </a:p>
          <a:p>
            <a:pPr fontAlgn="base"/>
            <a:r>
              <a:rPr lang="en-US" dirty="0" smtClean="0"/>
              <a:t>6.Molly </a:t>
            </a:r>
            <a:r>
              <a:rPr lang="en-US" dirty="0"/>
              <a:t>… </a:t>
            </a:r>
            <a:r>
              <a:rPr lang="en-US" dirty="0" smtClean="0"/>
              <a:t>(know) </a:t>
            </a:r>
            <a:r>
              <a:rPr lang="en-US" dirty="0"/>
              <a:t>this </a:t>
            </a:r>
            <a:r>
              <a:rPr lang="en-US" dirty="0" smtClean="0"/>
              <a:t>man </a:t>
            </a:r>
            <a:r>
              <a:rPr lang="en-US" dirty="0"/>
              <a:t>for </a:t>
            </a:r>
            <a:r>
              <a:rPr lang="en-US" dirty="0" smtClean="0"/>
              <a:t>six years </a:t>
            </a:r>
            <a:r>
              <a:rPr lang="en-US" dirty="0"/>
              <a:t>now.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12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930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712922"/>
            <a:ext cx="10515600" cy="5464041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Адреса учителей:</a:t>
            </a:r>
          </a:p>
          <a:p>
            <a:pP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Гамбарова Л.Т. </a:t>
            </a:r>
            <a:r>
              <a:rPr lang="en-US" altLang="ru-RU" dirty="0" smtClean="0"/>
              <a:t>sal_gamb17@mail.ru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(89050381115)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Ганиева Л.Ф.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a_ljaisan@mail.ru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(89600582820)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Мухаметшина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А. Ф</a:t>
            </a:r>
            <a:endParaRPr lang="en-US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aygul197422@mail.ru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(89083348748)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1782"/>
            <a:ext cx="10515600" cy="5775181"/>
          </a:xfrm>
        </p:spPr>
        <p:txBody>
          <a:bodyPr/>
          <a:lstStyle/>
          <a:p>
            <a:pPr marL="0" indent="0" algn="ctr">
              <a:buNone/>
            </a:pPr>
            <a:r>
              <a:rPr lang="fi-FI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</a:t>
            </a:r>
            <a:endParaRPr lang="fi-FI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i-FI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have/has + V3</a:t>
            </a:r>
          </a:p>
          <a:p>
            <a:pPr marL="0" indent="0" algn="ctr"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fi-FI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cleaned </a:t>
            </a:r>
            <a:r>
              <a:rPr lang="fi-FI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car.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помыл машину. Она чистая.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РЕЗУЛЬТАТ! </a:t>
            </a:r>
            <a:endParaRPr lang="fi-FI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2131210"/>
            <a:ext cx="5611091" cy="337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114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93964"/>
            <a:ext cx="11076709" cy="5982999"/>
          </a:xfrm>
        </p:spPr>
        <p:txBody>
          <a:bodyPr/>
          <a:lstStyle/>
          <a:p>
            <a:pPr marL="0" indent="0" algn="ctr">
              <a:buNone/>
            </a:pPr>
            <a:r>
              <a:rPr lang="fi-FI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</a:t>
            </a:r>
            <a:r>
              <a:rPr lang="fi-FI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Perfect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ontinuous</a:t>
            </a:r>
            <a:endParaRPr lang="fi-FI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smtClean="0"/>
              <a:t>His clothes are dirty because he </a:t>
            </a:r>
            <a:r>
              <a:rPr lang="en-US" sz="3600" dirty="0" smtClean="0">
                <a:solidFill>
                  <a:srgbClr val="FF0000"/>
                </a:solidFill>
              </a:rPr>
              <a:t>has been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repairing </a:t>
            </a:r>
            <a:r>
              <a:rPr lang="en-US" sz="3600" dirty="0" smtClean="0"/>
              <a:t>his car. </a:t>
            </a:r>
            <a:endParaRPr lang="ru-RU" sz="3600" dirty="0" smtClean="0"/>
          </a:p>
          <a:p>
            <a:pPr marL="0" indent="0">
              <a:buNone/>
            </a:pPr>
            <a:r>
              <a:rPr lang="en-US" dirty="0" smtClean="0"/>
              <a:t>– </a:t>
            </a:r>
            <a:r>
              <a:rPr lang="en-US" dirty="0" err="1" smtClean="0"/>
              <a:t>Его</a:t>
            </a:r>
            <a:r>
              <a:rPr lang="en-US" dirty="0" smtClean="0"/>
              <a:t> </a:t>
            </a:r>
            <a:r>
              <a:rPr lang="en-US" dirty="0" err="1" smtClean="0"/>
              <a:t>одежда</a:t>
            </a:r>
            <a:r>
              <a:rPr lang="en-US" dirty="0" smtClean="0"/>
              <a:t> </a:t>
            </a:r>
            <a:r>
              <a:rPr lang="en-US" dirty="0" err="1" smtClean="0"/>
              <a:t>грязная,потому</a:t>
            </a:r>
            <a:r>
              <a:rPr lang="en-US" dirty="0" smtClean="0"/>
              <a:t> </a:t>
            </a:r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dirty="0" err="1" smtClean="0"/>
              <a:t>он</a:t>
            </a:r>
            <a:r>
              <a:rPr lang="en-US" dirty="0" smtClean="0"/>
              <a:t> </a:t>
            </a:r>
            <a:r>
              <a:rPr lang="en-US" dirty="0" err="1" smtClean="0"/>
              <a:t>ремонтировал</a:t>
            </a:r>
            <a:r>
              <a:rPr lang="en-US" dirty="0" smtClean="0"/>
              <a:t> </a:t>
            </a:r>
            <a:r>
              <a:rPr lang="en-US" dirty="0" err="1" smtClean="0"/>
              <a:t>машину</a:t>
            </a:r>
            <a:r>
              <a:rPr lang="en-US" dirty="0" smtClean="0"/>
              <a:t>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2691" y="2274580"/>
            <a:ext cx="7138145" cy="42348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23855" y="193964"/>
            <a:ext cx="4336472" cy="540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506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Формообразование: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3273"/>
            <a:ext cx="10744200" cy="45836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 “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have/has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+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смысловой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been reading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читаю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She has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been laughing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смеется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been playing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играете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130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91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7527"/>
            <a:ext cx="10515600" cy="517943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началось в прошлом, длилось, продолжается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сих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 или же закончилось только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sisters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been watching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 for 3 hours.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Событие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началось, длилось и закончилось до момента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разговора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влияет на него. В этом случае не всегда используется указатель времени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 тех пор 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 течении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как долго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been living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abroad, but now they are at home.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799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01400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 и Present Perfect Continuous: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разница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00473328"/>
              </p:ext>
            </p:extLst>
          </p:nvPr>
        </p:nvGraphicFramePr>
        <p:xfrm>
          <a:off x="838200" y="1842652"/>
          <a:ext cx="10425544" cy="4128656"/>
        </p:xfrm>
        <a:graphic>
          <a:graphicData uri="http://schemas.openxmlformats.org/drawingml/2006/table">
            <a:tbl>
              <a:tblPr/>
              <a:tblGrid>
                <a:gridCol w="5212772">
                  <a:extLst>
                    <a:ext uri="{9D8B030D-6E8A-4147-A177-3AD203B41FA5}">
                      <a16:colId xmlns:a16="http://schemas.microsoft.com/office/drawing/2014/main" xmlns="" val="2983410376"/>
                    </a:ext>
                  </a:extLst>
                </a:gridCol>
                <a:gridCol w="5212772">
                  <a:extLst>
                    <a:ext uri="{9D8B030D-6E8A-4147-A177-3AD203B41FA5}">
                      <a16:colId xmlns:a16="http://schemas.microsoft.com/office/drawing/2014/main" xmlns="" val="3528268462"/>
                    </a:ext>
                  </a:extLst>
                </a:gridCol>
              </a:tblGrid>
              <a:tr h="750665">
                <a:tc>
                  <a:txBody>
                    <a:bodyPr/>
                    <a:lstStyle/>
                    <a:p>
                      <a:pPr algn="ctr" fontAlgn="base"/>
                      <a:r>
                        <a:rPr lang="fi-FI" b="0" dirty="0">
                          <a:solidFill>
                            <a:srgbClr val="333333"/>
                          </a:solidFill>
                          <a:effectLst/>
                        </a:rPr>
                        <a:t>Present Perfect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fi-FI" b="0">
                          <a:solidFill>
                            <a:srgbClr val="333333"/>
                          </a:solidFill>
                          <a:effectLst/>
                        </a:rPr>
                        <a:t>Present Perfect Continuous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2995482"/>
                  </a:ext>
                </a:extLst>
              </a:tr>
              <a:tr h="1313663">
                <a:tc>
                  <a:txBody>
                    <a:bodyPr/>
                    <a:lstStyle/>
                    <a:p>
                      <a:r>
                        <a:rPr lang="fi-FI" dirty="0">
                          <a:effectLst/>
                        </a:rPr>
                        <a:t>I </a:t>
                      </a:r>
                      <a:r>
                        <a:rPr lang="fi-FI" i="1" dirty="0">
                          <a:effectLst/>
                        </a:rPr>
                        <a:t>have cleaned</a:t>
                      </a:r>
                      <a:r>
                        <a:rPr lang="fi-FI" dirty="0">
                          <a:effectLst/>
                        </a:rPr>
                        <a:t> the car.</a:t>
                      </a:r>
                      <a:r>
                        <a:rPr lang="ru-RU" dirty="0">
                          <a:effectLst/>
                        </a:rPr>
                        <a:t>Я помыл машину. Она чистая.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>
                          <a:effectLst/>
                        </a:rPr>
                        <a:t>I </a:t>
                      </a:r>
                      <a:r>
                        <a:rPr lang="fi-FI" i="1">
                          <a:effectLst/>
                        </a:rPr>
                        <a:t>have been cleaning</a:t>
                      </a:r>
                      <a:r>
                        <a:rPr lang="fi-FI">
                          <a:effectLst/>
                        </a:rPr>
                        <a:t> the car.</a:t>
                      </a:r>
                      <a:r>
                        <a:rPr lang="ru-RU">
                          <a:effectLst/>
                        </a:rPr>
                        <a:t>Я мыыыл машину. (долго, какое-то время)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0845352"/>
                  </a:ext>
                </a:extLst>
              </a:tr>
              <a:tr h="750665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solidFill>
                            <a:srgbClr val="FF0000"/>
                          </a:solidFill>
                          <a:effectLst/>
                        </a:rPr>
                        <a:t>РЕЗУЛЬТАТ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solidFill>
                            <a:srgbClr val="FF0000"/>
                          </a:solidFill>
                          <a:effectLst/>
                        </a:rPr>
                        <a:t>ПРОЦЕСС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1400646"/>
                  </a:ext>
                </a:extLst>
              </a:tr>
              <a:tr h="1313663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She </a:t>
                      </a:r>
                      <a:r>
                        <a:rPr lang="ru-RU" i="1">
                          <a:effectLst/>
                        </a:rPr>
                        <a:t>has painted</a:t>
                      </a:r>
                      <a:r>
                        <a:rPr lang="ru-RU">
                          <a:effectLst/>
                        </a:rPr>
                        <a:t> her room.Она покрасила комнату. Результат — комната покрашена.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effectLst/>
                        </a:rPr>
                        <a:t>She</a:t>
                      </a:r>
                      <a:r>
                        <a:rPr lang="ru-RU" dirty="0">
                          <a:effectLst/>
                        </a:rPr>
                        <a:t> </a:t>
                      </a:r>
                      <a:r>
                        <a:rPr lang="ru-RU" i="1" dirty="0" err="1">
                          <a:effectLst/>
                        </a:rPr>
                        <a:t>has</a:t>
                      </a:r>
                      <a:r>
                        <a:rPr lang="ru-RU" i="1" dirty="0">
                          <a:effectLst/>
                        </a:rPr>
                        <a:t> </a:t>
                      </a:r>
                      <a:r>
                        <a:rPr lang="ru-RU" i="1" dirty="0" err="1">
                          <a:effectLst/>
                        </a:rPr>
                        <a:t>been</a:t>
                      </a:r>
                      <a:r>
                        <a:rPr lang="ru-RU" i="1" dirty="0">
                          <a:effectLst/>
                        </a:rPr>
                        <a:t> </a:t>
                      </a:r>
                      <a:r>
                        <a:rPr lang="ru-RU" i="1" dirty="0" err="1">
                          <a:effectLst/>
                        </a:rPr>
                        <a:t>painting</a:t>
                      </a:r>
                      <a:r>
                        <a:rPr lang="ru-RU" dirty="0">
                          <a:effectLst/>
                        </a:rPr>
                        <a:t> </a:t>
                      </a:r>
                      <a:r>
                        <a:rPr lang="ru-RU" dirty="0" err="1">
                          <a:effectLst/>
                        </a:rPr>
                        <a:t>the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room.Она</a:t>
                      </a:r>
                      <a:r>
                        <a:rPr lang="ru-RU" dirty="0">
                          <a:effectLst/>
                        </a:rPr>
                        <a:t> красила комнату. (долго, какое-то время)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4643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8261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036" y="374074"/>
            <a:ext cx="6151419" cy="5802890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err="1" smtClean="0"/>
              <a:t>Mum</a:t>
            </a:r>
            <a:r>
              <a:rPr lang="ru-RU" dirty="0" smtClean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painting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room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 fontAlgn="base">
              <a:buNone/>
            </a:pPr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</a:rPr>
              <a:t>Present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50000"/>
                  </a:schemeClr>
                </a:solidFill>
              </a:rPr>
              <a:t>Continuous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употреблен, т.к. краской пахнет в результате того, что мама какое-то время, возможно длительное, красила комнату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 algn="just" fontAlgn="base">
              <a:buNone/>
            </a:pP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fontAlgn="base">
              <a:buNone/>
            </a:pP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fontAlgn="base"/>
            <a:r>
              <a:rPr lang="ru-RU" dirty="0" err="1" smtClean="0"/>
              <a:t>Mum</a:t>
            </a:r>
            <a:r>
              <a:rPr lang="ru-RU" dirty="0" smtClean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painted</a:t>
            </a:r>
            <a:r>
              <a:rPr lang="ru-RU" dirty="0"/>
              <a:t> </a:t>
            </a:r>
            <a:r>
              <a:rPr lang="ru-RU" dirty="0" err="1"/>
              <a:t>her</a:t>
            </a:r>
            <a:r>
              <a:rPr lang="ru-RU" dirty="0"/>
              <a:t> </a:t>
            </a:r>
            <a:r>
              <a:rPr lang="ru-RU" dirty="0" err="1"/>
              <a:t>room</a:t>
            </a:r>
            <a:r>
              <a:rPr lang="ru-RU" dirty="0"/>
              <a:t> </a:t>
            </a:r>
            <a:r>
              <a:rPr lang="ru-RU" dirty="0" err="1"/>
              <a:t>so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can</a:t>
            </a:r>
            <a:r>
              <a:rPr lang="ru-RU" dirty="0"/>
              <a:t> </a:t>
            </a:r>
            <a:r>
              <a:rPr lang="ru-RU" dirty="0" err="1"/>
              <a:t>finally</a:t>
            </a:r>
            <a:r>
              <a:rPr lang="ru-RU" dirty="0"/>
              <a:t> </a:t>
            </a:r>
            <a:r>
              <a:rPr lang="ru-RU" dirty="0" err="1"/>
              <a:t>go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cinema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 fontAlgn="base">
              <a:buNone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Мама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покрасила комнату, и мы наконец-то можем пойти в кино. В данном случае говорящему важен результат, что комната покрашена и можно уйти.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37640" y="374074"/>
            <a:ext cx="4447778" cy="580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6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b="1" dirty="0"/>
              <a:t>Exercise 1. </a:t>
            </a:r>
            <a:r>
              <a:rPr lang="ru-RU" b="1" dirty="0"/>
              <a:t>Составьте предложения в </a:t>
            </a:r>
            <a:r>
              <a:rPr lang="fi-FI" b="1" dirty="0" smtClean="0"/>
              <a:t>Present </a:t>
            </a:r>
            <a:r>
              <a:rPr lang="fi-FI" b="1" dirty="0"/>
              <a:t>Perfect </a:t>
            </a:r>
            <a:r>
              <a:rPr lang="ru-RU" b="1" dirty="0" smtClean="0"/>
              <a:t>и </a:t>
            </a:r>
            <a:r>
              <a:rPr lang="fi-FI" b="1" dirty="0" smtClean="0"/>
              <a:t>Present </a:t>
            </a:r>
            <a:r>
              <a:rPr lang="fi-FI" b="1" dirty="0"/>
              <a:t>Perfect </a:t>
            </a:r>
            <a:r>
              <a:rPr lang="fi-FI" b="1" dirty="0" smtClean="0"/>
              <a:t>Continuous.</a:t>
            </a:r>
            <a:r>
              <a:rPr lang="fi-FI" b="1" dirty="0"/>
              <a:t/>
            </a:r>
            <a:br>
              <a:rPr lang="fi-FI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1090564" cy="4879975"/>
          </a:xfrm>
        </p:spPr>
        <p:txBody>
          <a:bodyPr numCol="2">
            <a:normAutofit/>
          </a:bodyPr>
          <a:lstStyle/>
          <a:p>
            <a:pPr fontAlgn="base"/>
            <a:r>
              <a:rPr lang="en-US" dirty="0"/>
              <a:t> I/to read/this book/for three days.</a:t>
            </a:r>
          </a:p>
          <a:p>
            <a:pPr fontAlgn="base"/>
            <a:r>
              <a:rPr lang="en-US" dirty="0"/>
              <a:t> We/to play volleyball/ for twenty minutes.</a:t>
            </a:r>
          </a:p>
          <a:p>
            <a:pPr fontAlgn="base"/>
            <a:r>
              <a:rPr lang="en-US" dirty="0"/>
              <a:t> </a:t>
            </a:r>
            <a:r>
              <a:rPr lang="en-US" dirty="0" smtClean="0"/>
              <a:t>She/already/to </a:t>
            </a:r>
            <a:r>
              <a:rPr lang="en-US" dirty="0"/>
              <a:t>clean/the </a:t>
            </a:r>
            <a:r>
              <a:rPr lang="en-US" dirty="0" smtClean="0"/>
              <a:t>flat.</a:t>
            </a:r>
            <a:endParaRPr lang="en-US" dirty="0"/>
          </a:p>
          <a:p>
            <a:pPr fontAlgn="base"/>
            <a:r>
              <a:rPr lang="en-US" dirty="0"/>
              <a:t> Peter/to swim/for half an hour.</a:t>
            </a:r>
          </a:p>
          <a:p>
            <a:pPr fontAlgn="base"/>
            <a:r>
              <a:rPr lang="en-US" dirty="0"/>
              <a:t> </a:t>
            </a:r>
            <a:r>
              <a:rPr lang="en-US" dirty="0" smtClean="0"/>
              <a:t>Anna/just/to </a:t>
            </a:r>
            <a:r>
              <a:rPr lang="en-US" dirty="0"/>
              <a:t>speak/on the </a:t>
            </a:r>
            <a:r>
              <a:rPr lang="en-US" dirty="0" smtClean="0"/>
              <a:t>phone.</a:t>
            </a:r>
            <a:endParaRPr lang="en-US" dirty="0"/>
          </a:p>
          <a:p>
            <a:pPr fontAlgn="base"/>
            <a:r>
              <a:rPr lang="en-US" dirty="0"/>
              <a:t>You/to wait/for a bus/for ten minutes only.</a:t>
            </a:r>
          </a:p>
          <a:p>
            <a:pPr fontAlgn="base"/>
            <a:r>
              <a:rPr lang="en-US" dirty="0"/>
              <a:t> Nelly and Mary/to do the shopping/since early morning.</a:t>
            </a:r>
          </a:p>
          <a:p>
            <a:pPr fontAlgn="base"/>
            <a:r>
              <a:rPr lang="en-US" dirty="0"/>
              <a:t> It/to snow/since last night.</a:t>
            </a:r>
          </a:p>
          <a:p>
            <a:pPr fontAlgn="base"/>
            <a:r>
              <a:rPr lang="en-US" dirty="0"/>
              <a:t> Jack and his friend/ to </a:t>
            </a:r>
            <a:r>
              <a:rPr lang="en-US" dirty="0" smtClean="0"/>
              <a:t>be/ in Moscow/lately.</a:t>
            </a:r>
            <a:endParaRPr lang="en-US" dirty="0"/>
          </a:p>
          <a:p>
            <a:pPr fontAlgn="base"/>
            <a:r>
              <a:rPr lang="en-US" dirty="0"/>
              <a:t>The teacher/to explain/ a grammar rule/since the beginning of the lesson.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707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3236"/>
            <a:ext cx="10515600" cy="6303819"/>
          </a:xfrm>
        </p:spPr>
        <p:txBody>
          <a:bodyPr numCol="2"/>
          <a:lstStyle/>
          <a:p>
            <a:r>
              <a:rPr lang="en-US" dirty="0"/>
              <a:t> </a:t>
            </a:r>
            <a:r>
              <a:rPr lang="ru-RU" sz="4400" b="1" dirty="0" smtClean="0">
                <a:solidFill>
                  <a:srgbClr val="C00000"/>
                </a:solidFill>
              </a:rPr>
              <a:t>Проверим ответы</a:t>
            </a:r>
            <a:endParaRPr lang="en-US" sz="4400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I </a:t>
            </a:r>
            <a:r>
              <a:rPr lang="en-US" dirty="0"/>
              <a:t>have been reading this book for three days. </a:t>
            </a:r>
            <a:endParaRPr lang="ru-RU" dirty="0" smtClean="0"/>
          </a:p>
          <a:p>
            <a:r>
              <a:rPr lang="en-US" dirty="0" smtClean="0"/>
              <a:t>2</a:t>
            </a:r>
            <a:r>
              <a:rPr lang="en-US" dirty="0"/>
              <a:t>. We have been playing volleyball for twenty minutes. </a:t>
            </a:r>
            <a:endParaRPr lang="ru-RU" dirty="0" smtClean="0"/>
          </a:p>
          <a:p>
            <a:r>
              <a:rPr lang="en-US" dirty="0" smtClean="0"/>
              <a:t>3</a:t>
            </a:r>
            <a:r>
              <a:rPr lang="en-US" dirty="0"/>
              <a:t>. She has </a:t>
            </a:r>
            <a:r>
              <a:rPr lang="en-US" dirty="0" smtClean="0"/>
              <a:t>already cleaned </a:t>
            </a:r>
            <a:r>
              <a:rPr lang="en-US" dirty="0"/>
              <a:t>the </a:t>
            </a:r>
            <a:r>
              <a:rPr lang="en-US" dirty="0" smtClean="0"/>
              <a:t>flat. </a:t>
            </a:r>
            <a:endParaRPr lang="ru-RU" dirty="0" smtClean="0"/>
          </a:p>
          <a:p>
            <a:r>
              <a:rPr lang="en-US" dirty="0" smtClean="0"/>
              <a:t>4</a:t>
            </a:r>
            <a:r>
              <a:rPr lang="en-US" dirty="0"/>
              <a:t>. Peter has been swimming for half an hour. </a:t>
            </a:r>
            <a:endParaRPr lang="ru-RU" dirty="0" smtClean="0"/>
          </a:p>
          <a:p>
            <a:r>
              <a:rPr lang="en-US" dirty="0" smtClean="0"/>
              <a:t>5</a:t>
            </a:r>
            <a:r>
              <a:rPr lang="en-US" dirty="0"/>
              <a:t>. Anna has </a:t>
            </a:r>
            <a:r>
              <a:rPr lang="en-US" dirty="0" smtClean="0"/>
              <a:t>just spoken </a:t>
            </a:r>
            <a:r>
              <a:rPr lang="en-US" dirty="0"/>
              <a:t>on the </a:t>
            </a:r>
            <a:r>
              <a:rPr lang="en-US" dirty="0" smtClean="0"/>
              <a:t>phone. </a:t>
            </a:r>
            <a:endParaRPr lang="ru-RU" dirty="0" smtClean="0"/>
          </a:p>
          <a:p>
            <a:r>
              <a:rPr lang="en-US" dirty="0" smtClean="0"/>
              <a:t>6</a:t>
            </a:r>
            <a:r>
              <a:rPr lang="en-US" dirty="0"/>
              <a:t>. You have been waiting for a bus for ten minutes only. 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7</a:t>
            </a:r>
            <a:r>
              <a:rPr lang="en-US" dirty="0"/>
              <a:t>. Nelly and Mary have been doing the shopping since early morning. </a:t>
            </a:r>
            <a:endParaRPr lang="ru-RU" dirty="0" smtClean="0"/>
          </a:p>
          <a:p>
            <a:r>
              <a:rPr lang="en-US" dirty="0" smtClean="0"/>
              <a:t>8</a:t>
            </a:r>
            <a:r>
              <a:rPr lang="en-US" dirty="0"/>
              <a:t>. It has been snowing since last night. </a:t>
            </a:r>
            <a:endParaRPr lang="ru-RU" dirty="0" smtClean="0"/>
          </a:p>
          <a:p>
            <a:r>
              <a:rPr lang="en-US" dirty="0" smtClean="0"/>
              <a:t>9</a:t>
            </a:r>
            <a:r>
              <a:rPr lang="en-US" dirty="0"/>
              <a:t>. Jack and his friend have been </a:t>
            </a:r>
            <a:r>
              <a:rPr lang="en-US" dirty="0" smtClean="0"/>
              <a:t>in Moscow lately. </a:t>
            </a:r>
            <a:endParaRPr lang="ru-RU" dirty="0" smtClean="0"/>
          </a:p>
          <a:p>
            <a:r>
              <a:rPr lang="en-US" dirty="0" smtClean="0"/>
              <a:t>10</a:t>
            </a:r>
            <a:r>
              <a:rPr lang="en-US" dirty="0"/>
              <a:t>. The teacher has been explaining a grammar rule since the beginning of the lesson.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29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494</Words>
  <Application>Microsoft Office PowerPoint</Application>
  <PresentationFormat>Произвольный</PresentationFormat>
  <Paragraphs>104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Повторение изученных структур по темам «Жизнь в городе/в сельской местности», «Досуг и увлечения». Урок-обобщение пройденного за курс 7 класса. Повторение по теме «Свободное время». </vt:lpstr>
      <vt:lpstr>Слайд 2</vt:lpstr>
      <vt:lpstr>Слайд 3</vt:lpstr>
      <vt:lpstr>Формообразование:</vt:lpstr>
      <vt:lpstr>Употребление </vt:lpstr>
      <vt:lpstr>Present Perfect и Present Perfect Continuous: разница </vt:lpstr>
      <vt:lpstr>Слайд 7</vt:lpstr>
      <vt:lpstr>Exercise 1. Составьте предложения в Present Perfect и Present Perfect Continuous. </vt:lpstr>
      <vt:lpstr>Слайд 9</vt:lpstr>
      <vt:lpstr>Запомни: глаголы - состояния употребляются только в Present Perfect</vt:lpstr>
      <vt:lpstr>Например,</vt:lpstr>
      <vt:lpstr>Домашнее  задание: Поставьте глаголы в скобках в правильную форму и отправьте учителю. Повторите лексику и грамматику 10 модуля и подготовьтесь к тесту. 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Continuous</dc:title>
  <dc:creator>User</dc:creator>
  <cp:lastModifiedBy>Admin</cp:lastModifiedBy>
  <cp:revision>14</cp:revision>
  <dcterms:created xsi:type="dcterms:W3CDTF">2018-03-09T17:01:16Z</dcterms:created>
  <dcterms:modified xsi:type="dcterms:W3CDTF">2020-05-13T18:42:41Z</dcterms:modified>
</cp:coreProperties>
</file>