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61" r:id="rId3"/>
    <p:sldId id="262" r:id="rId4"/>
    <p:sldId id="264" r:id="rId5"/>
    <p:sldId id="27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89" r:id="rId23"/>
    <p:sldId id="292" r:id="rId24"/>
    <p:sldId id="291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FFFF99"/>
    <a:srgbClr val="173A8D"/>
    <a:srgbClr val="66FF33"/>
    <a:srgbClr val="383229"/>
    <a:srgbClr val="53A3E6"/>
    <a:srgbClr val="ECF3F9"/>
    <a:srgbClr val="FFC900"/>
    <a:srgbClr val="129481"/>
    <a:srgbClr val="0F2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-978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799" y="1257300"/>
            <a:ext cx="7772400" cy="337280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b="1" dirty="0" smtClean="0">
                <a:cs typeface="DilleniaUPC" pitchFamily="18" charset="-34"/>
              </a:rPr>
              <a:t>Повторение изученного в 7 классе</a:t>
            </a:r>
            <a:r>
              <a:rPr lang="ru-RU" b="1" dirty="0" smtClean="0">
                <a:cs typeface="DilleniaUPC" pitchFamily="18" charset="-34"/>
              </a:rPr>
              <a:t/>
            </a:r>
            <a:br>
              <a:rPr lang="ru-RU" b="1" dirty="0" smtClean="0">
                <a:cs typeface="DilleniaUPC" pitchFamily="18" charset="-34"/>
              </a:rPr>
            </a:br>
            <a:r>
              <a:rPr lang="ru-RU" dirty="0" smtClean="0">
                <a:cs typeface="DilleniaUPC" pitchFamily="18" charset="-34"/>
              </a:rPr>
              <a:t>Р</a:t>
            </a:r>
            <a:r>
              <a:rPr lang="ru-RU" b="1" u="sng" dirty="0" smtClean="0">
                <a:solidFill>
                  <a:srgbClr val="FF0000"/>
                </a:solidFill>
                <a:cs typeface="DilleniaUPC" pitchFamily="18" charset="-34"/>
              </a:rPr>
              <a:t>о</a:t>
            </a:r>
            <a:r>
              <a:rPr lang="ru-RU" dirty="0" smtClean="0">
                <a:cs typeface="DilleniaUPC" pitchFamily="18" charset="-34"/>
              </a:rPr>
              <a:t>ды </a:t>
            </a:r>
            <a:r>
              <a:rPr lang="ru-RU" dirty="0">
                <a:cs typeface="DilleniaUPC" pitchFamily="18" charset="-34"/>
              </a:rPr>
              <a:t>и жанры художественной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3080" y="771606"/>
            <a:ext cx="5806440" cy="471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b="1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Трехсложные</a:t>
            </a:r>
            <a:r>
              <a:rPr lang="de-DE" sz="2800" b="1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b="1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размеры</a:t>
            </a:r>
            <a:endParaRPr lang="de-DE" sz="28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28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b="1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	</a:t>
            </a:r>
            <a:r>
              <a:rPr lang="de-DE" sz="2800" b="1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Дактиль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(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от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греческого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–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палец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) –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трехсложная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стопа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в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русском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стихосложении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, в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которой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ударение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падает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на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первый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из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трех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слогов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.</a:t>
            </a:r>
            <a:r>
              <a:rPr lang="de-DE" sz="2800" b="1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b="1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b="1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_/ _  _</a:t>
            </a:r>
            <a:endParaRPr lang="de-DE" sz="28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2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510" y="240029"/>
            <a:ext cx="7715250" cy="471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b="1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Трехсложные</a:t>
            </a:r>
            <a:r>
              <a:rPr lang="de-DE" sz="2800" b="1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b="1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размеры</a:t>
            </a:r>
            <a:endParaRPr lang="de-DE" sz="28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2800" dirty="0">
              <a:solidFill>
                <a:srgbClr val="FF9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	</a:t>
            </a:r>
            <a:r>
              <a:rPr lang="de-DE" sz="2800" b="1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Амфибрахий</a:t>
            </a:r>
            <a:r>
              <a:rPr lang="de-DE" sz="2800" b="1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(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от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греческого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– с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двух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сторон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) –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трехсложная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стопа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в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русском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стихосложении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, в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которой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ударение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падает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на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второй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слог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–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ударный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между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двумя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безударными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.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2800" dirty="0">
              <a:solidFill>
                <a:srgbClr val="FF9900"/>
              </a:solidFill>
              <a:latin typeface="Arial" charset="0"/>
              <a:cs typeface="Arial Unicode MS" charset="0"/>
            </a:endParaRP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b="1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_  _/ _</a:t>
            </a:r>
            <a:endParaRPr lang="de-DE" sz="28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8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010" y="571499"/>
            <a:ext cx="6915150" cy="471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b="1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Трехсложные</a:t>
            </a:r>
            <a:r>
              <a:rPr lang="de-DE" sz="2800" b="1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b="1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размеры</a:t>
            </a:r>
            <a:endParaRPr lang="de-DE" sz="28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28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	</a:t>
            </a:r>
            <a:r>
              <a:rPr lang="de-DE" sz="2800" b="1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Анапест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(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от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греческого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–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отраженный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назад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) –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трехсложная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стопа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в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русском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стихосложении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, в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которой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ударение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падает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на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третий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,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последний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слог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.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2800" dirty="0">
              <a:solidFill>
                <a:srgbClr val="FF9900"/>
              </a:solidFill>
              <a:latin typeface="Arial" charset="0"/>
              <a:cs typeface="Arial Unicode MS" charset="0"/>
            </a:endParaRP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b="1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_  _  _/</a:t>
            </a:r>
            <a:endParaRPr lang="de-DE" sz="28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17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480" y="-1348741"/>
            <a:ext cx="8423910" cy="7505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sz="3200" b="1" dirty="0" smtClean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sz="32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sz="3200" b="1" dirty="0" smtClean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3200" b="1" dirty="0" err="1" smtClean="0">
                <a:solidFill>
                  <a:srgbClr val="801900"/>
                </a:solidFill>
                <a:latin typeface="Arial" charset="0"/>
                <a:cs typeface="Arial Unicode MS" charset="0"/>
              </a:rPr>
              <a:t>Алгоритм</a:t>
            </a:r>
            <a:r>
              <a:rPr lang="de-DE" sz="3200" b="1" dirty="0" smtClean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3200" b="1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действий</a:t>
            </a:r>
            <a:r>
              <a:rPr lang="de-DE" sz="3200" b="1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endParaRPr lang="de-DE" sz="3200" b="1" dirty="0">
              <a:solidFill>
                <a:srgbClr val="FFFFFF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1.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Подчеркнем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все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гласные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буквы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.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2600" dirty="0">
              <a:solidFill>
                <a:srgbClr val="FF9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2.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Произнесем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строку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нараспев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и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расставим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ударения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.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2600" dirty="0">
              <a:solidFill>
                <a:srgbClr val="FF9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3.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Теперь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проверим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,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через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какое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количество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слогов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повторяется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ударение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: 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	а)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если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повторяется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каждые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2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слога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,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это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двусложный</a:t>
            </a:r>
            <a:r>
              <a:rPr lang="de-DE" sz="26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размер</a:t>
            </a:r>
            <a:r>
              <a:rPr lang="de-DE" sz="26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: </a:t>
            </a:r>
            <a:r>
              <a:rPr lang="de-DE" sz="26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хорей</a:t>
            </a:r>
            <a:r>
              <a:rPr lang="de-DE" sz="26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или</a:t>
            </a:r>
            <a:r>
              <a:rPr lang="de-DE" sz="26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ямб</a:t>
            </a:r>
            <a:r>
              <a:rPr lang="de-DE" sz="26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;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	б)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если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повторяется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каждые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3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слога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,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это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трехсложный</a:t>
            </a:r>
            <a:r>
              <a:rPr lang="de-DE" sz="26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размер</a:t>
            </a:r>
            <a:r>
              <a:rPr lang="de-DE" sz="26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: </a:t>
            </a:r>
            <a:r>
              <a:rPr lang="de-DE" sz="26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дактиль</a:t>
            </a:r>
            <a:r>
              <a:rPr lang="de-DE" sz="26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, </a:t>
            </a:r>
            <a:r>
              <a:rPr lang="de-DE" sz="26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амфибрахий</a:t>
            </a:r>
            <a:r>
              <a:rPr lang="de-DE" sz="26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или</a:t>
            </a:r>
            <a:r>
              <a:rPr lang="de-DE" sz="26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анапест</a:t>
            </a:r>
            <a:r>
              <a:rPr lang="de-DE" sz="26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.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2600" dirty="0">
              <a:solidFill>
                <a:srgbClr val="FF9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4.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Разделим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слоги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в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строке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на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стопы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(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по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два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или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три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в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каждой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) и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определим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размер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6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стихотворения</a:t>
            </a:r>
            <a:r>
              <a:rPr lang="de-DE" sz="26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.</a:t>
            </a:r>
            <a:endParaRPr lang="de-DE" sz="2600" dirty="0">
              <a:solidFill>
                <a:srgbClr val="FF9900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1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820" y="377190"/>
            <a:ext cx="7406640" cy="5144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3200" b="1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Стихотворный</a:t>
            </a:r>
            <a:r>
              <a:rPr lang="de-DE" sz="3200" b="1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3200" b="1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ритм</a:t>
            </a:r>
            <a:endParaRPr lang="de-DE" sz="32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3200" b="1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</a:p>
          <a:p>
            <a:pPr lvl="0" defTabSz="449263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3200" b="1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	</a:t>
            </a:r>
            <a:r>
              <a:rPr lang="de-DE" sz="3200" b="1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Ритм</a:t>
            </a:r>
            <a:r>
              <a:rPr lang="de-DE" sz="32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– </a:t>
            </a:r>
            <a:r>
              <a:rPr lang="de-DE" sz="32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повторение</a:t>
            </a:r>
            <a:r>
              <a:rPr lang="de-DE" sz="32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32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каких-либо</a:t>
            </a:r>
            <a:r>
              <a:rPr lang="de-DE" sz="32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32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однородных</a:t>
            </a:r>
            <a:r>
              <a:rPr lang="de-DE" sz="32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32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явлений</a:t>
            </a:r>
            <a:r>
              <a:rPr lang="de-DE" sz="32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32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через</a:t>
            </a:r>
            <a:r>
              <a:rPr lang="de-DE" sz="32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32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равные</a:t>
            </a:r>
            <a:r>
              <a:rPr lang="de-DE" sz="32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32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промежутки</a:t>
            </a:r>
            <a:r>
              <a:rPr lang="de-DE" sz="32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32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времени</a:t>
            </a:r>
            <a:r>
              <a:rPr lang="de-DE" sz="32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(</a:t>
            </a:r>
            <a:r>
              <a:rPr lang="de-DE" sz="32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например</a:t>
            </a:r>
            <a:r>
              <a:rPr lang="de-DE" sz="32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, </a:t>
            </a:r>
            <a:r>
              <a:rPr lang="de-DE" sz="32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чередование</a:t>
            </a:r>
            <a:r>
              <a:rPr lang="de-DE" sz="32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32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ударных</a:t>
            </a:r>
            <a:r>
              <a:rPr lang="de-DE" sz="32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и </a:t>
            </a:r>
            <a:r>
              <a:rPr lang="de-DE" sz="32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безударных</a:t>
            </a:r>
            <a:r>
              <a:rPr lang="de-DE" sz="32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32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слогов</a:t>
            </a:r>
            <a:r>
              <a:rPr lang="de-DE" sz="32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). </a:t>
            </a:r>
            <a:endParaRPr lang="ru-RU" sz="3200" dirty="0" smtClean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3200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33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944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015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123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200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753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79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0150" y="1074420"/>
            <a:ext cx="6880860" cy="88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Arial Narrow" pitchFamily="34" charset="0"/>
                <a:cs typeface="DilleniaUPC" pitchFamily="18" charset="-34"/>
              </a:rPr>
              <a:t>Словарная работа</a:t>
            </a:r>
            <a:endParaRPr lang="ru-RU" sz="6000" dirty="0">
              <a:latin typeface="Arial Narrow" pitchFamily="34" charset="0"/>
              <a:cs typeface="DilleniaUPC" pitchFamily="18" charset="-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0150" y="2175986"/>
            <a:ext cx="6880860" cy="187743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4400" b="1" dirty="0"/>
              <a:t>РОД</a:t>
            </a:r>
            <a:r>
              <a:rPr lang="ru-RU" sz="2400" dirty="0"/>
              <a:t> — наиболее обобщающее, исторически устойчивое </a:t>
            </a:r>
            <a:r>
              <a:rPr lang="ru-RU" sz="2400" u="sng" dirty="0"/>
              <a:t>деление литературных произведений в соответствии с тремя формами изображения человеческой личности: </a:t>
            </a:r>
            <a:r>
              <a:rPr lang="ru-RU" sz="2400" b="1" u="sng" dirty="0"/>
              <a:t>эпос, </a:t>
            </a:r>
            <a:r>
              <a:rPr lang="ru-RU" sz="2400" b="1" u="sng" dirty="0" smtClean="0"/>
              <a:t>лирика</a:t>
            </a:r>
            <a:r>
              <a:rPr lang="ru-RU" sz="2400" b="1" u="sng" dirty="0"/>
              <a:t>, драма.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00150" y="4201775"/>
            <a:ext cx="6880860" cy="1077218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algn="just"/>
            <a:r>
              <a:rPr lang="ru-RU" sz="4000" b="1" dirty="0"/>
              <a:t>ЖАНР</a:t>
            </a:r>
            <a:r>
              <a:rPr lang="ru-RU" sz="3200" dirty="0"/>
              <a:t> </a:t>
            </a:r>
            <a:r>
              <a:rPr lang="ru-RU" sz="2400" dirty="0"/>
              <a:t>(от франц. </a:t>
            </a:r>
            <a:r>
              <a:rPr lang="ru-RU" sz="2400" dirty="0" err="1"/>
              <a:t>genre</a:t>
            </a:r>
            <a:r>
              <a:rPr lang="ru-RU" sz="2400" dirty="0"/>
              <a:t> — род) — исторически </a:t>
            </a:r>
            <a:r>
              <a:rPr lang="ru-RU" sz="2400" dirty="0" smtClean="0"/>
              <a:t>сложившийся </a:t>
            </a:r>
            <a:r>
              <a:rPr lang="ru-RU" sz="2400" b="1" dirty="0"/>
              <a:t>вид литературного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3272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11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66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049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676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552450"/>
            <a:ext cx="635317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82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360" y="502921"/>
            <a:ext cx="827532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Домашнее задание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b="1" kern="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Segoe UI Historic" pitchFamily="34" charset="0"/>
                <a:cs typeface="Segoe UI Historic" pitchFamily="34" charset="0"/>
              </a:rPr>
              <a:t>Написать сочинение «Мое любимое произведение литературы 19 века»</a:t>
            </a:r>
          </a:p>
          <a:p>
            <a:pPr>
              <a:defRPr/>
            </a:pPr>
            <a:r>
              <a:rPr lang="ru-RU" sz="3200" dirty="0"/>
              <a:t>Отправить выполненное задание на эл. почту учителя, преподающего в вашем классе: </a:t>
            </a:r>
            <a:br>
              <a:rPr lang="ru-RU" sz="3200" dirty="0"/>
            </a:br>
            <a:r>
              <a:rPr lang="ru-RU" sz="3200" dirty="0"/>
              <a:t>2303000195@edu.tatar.ru- </a:t>
            </a:r>
            <a:r>
              <a:rPr lang="ru-RU" sz="3200" dirty="0" err="1"/>
              <a:t>Шагабиева</a:t>
            </a:r>
            <a:r>
              <a:rPr lang="ru-RU" sz="3200" dirty="0"/>
              <a:t> Г.А</a:t>
            </a:r>
            <a:br>
              <a:rPr lang="ru-RU" sz="3200" dirty="0"/>
            </a:br>
            <a:r>
              <a:rPr lang="ru-RU" sz="3200" dirty="0"/>
              <a:t>2303000234@edu.tatar.ru- </a:t>
            </a:r>
            <a:r>
              <a:rPr lang="ru-RU" sz="3200" dirty="0" err="1"/>
              <a:t>Галимуллина</a:t>
            </a:r>
            <a:r>
              <a:rPr lang="ru-RU" sz="3200" dirty="0"/>
              <a:t> Г.Г</a:t>
            </a:r>
          </a:p>
          <a:p>
            <a:pPr>
              <a:defRPr/>
            </a:pPr>
            <a:r>
              <a:rPr lang="ru-RU" sz="3200" dirty="0"/>
              <a:t>rahimova.rosa.1958@mail.ru  Рахимова Р.Ш.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845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7440" y="651510"/>
            <a:ext cx="4354830" cy="594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Р</a:t>
            </a:r>
            <a:r>
              <a:rPr lang="ru-RU" sz="3200" b="1" u="sng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3200" b="1" dirty="0" smtClean="0">
                <a:latin typeface="Arial Black" pitchFamily="34" charset="0"/>
              </a:rPr>
              <a:t>ДЫ</a:t>
            </a:r>
            <a:r>
              <a:rPr lang="ru-RU" sz="4000" dirty="0" smtClean="0"/>
              <a:t> литературы</a:t>
            </a:r>
            <a:endParaRPr lang="ru-RU" sz="4000" dirty="0"/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flipH="1">
            <a:off x="1291590" y="1245870"/>
            <a:ext cx="3263265" cy="434340"/>
          </a:xfrm>
          <a:prstGeom prst="straightConnector1">
            <a:avLst/>
          </a:prstGeom>
          <a:ln w="38100">
            <a:solidFill>
              <a:srgbClr val="173A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2"/>
          </p:cNvCxnSpPr>
          <p:nvPr/>
        </p:nvCxnSpPr>
        <p:spPr>
          <a:xfrm>
            <a:off x="4554855" y="1245870"/>
            <a:ext cx="0" cy="697230"/>
          </a:xfrm>
          <a:prstGeom prst="straightConnector1">
            <a:avLst/>
          </a:prstGeom>
          <a:ln w="38100">
            <a:solidFill>
              <a:srgbClr val="173A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54854" y="1234440"/>
            <a:ext cx="3080386" cy="445770"/>
          </a:xfrm>
          <a:prstGeom prst="straightConnector1">
            <a:avLst/>
          </a:prstGeom>
          <a:ln w="38100">
            <a:solidFill>
              <a:srgbClr val="173A8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Выноска со стрелкой вниз 10"/>
          <p:cNvSpPr/>
          <p:nvPr/>
        </p:nvSpPr>
        <p:spPr>
          <a:xfrm>
            <a:off x="64294" y="1680210"/>
            <a:ext cx="2454592" cy="122301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u="sng" dirty="0" smtClean="0">
                <a:solidFill>
                  <a:srgbClr val="FF0000"/>
                </a:solidFill>
                <a:latin typeface="Arial Black" pitchFamily="34" charset="0"/>
              </a:rPr>
              <a:t>Э</a:t>
            </a:r>
            <a:r>
              <a:rPr lang="ru-RU" sz="5400" dirty="0" smtClean="0">
                <a:latin typeface="Arial Black" pitchFamily="34" charset="0"/>
              </a:rPr>
              <a:t>ПОС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3327559" y="1943100"/>
            <a:ext cx="2454592" cy="121158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ЛИРИКА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6407944" y="1680210"/>
            <a:ext cx="2454592" cy="122301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ДРА</a:t>
            </a:r>
            <a:r>
              <a:rPr lang="ru-RU" sz="4400" u="sng" dirty="0" smtClean="0">
                <a:solidFill>
                  <a:srgbClr val="FF0000"/>
                </a:solidFill>
                <a:latin typeface="Arial Black" pitchFamily="34" charset="0"/>
              </a:rPr>
              <a:t>М</a:t>
            </a:r>
            <a:r>
              <a:rPr lang="ru-RU" sz="4400" dirty="0" smtClean="0">
                <a:latin typeface="Arial Black" pitchFamily="34" charset="0"/>
              </a:rPr>
              <a:t>А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4" y="2903220"/>
            <a:ext cx="2454592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 др.- греч. - </a:t>
            </a:r>
            <a:r>
              <a:rPr lang="ru-RU" b="1" dirty="0" smtClean="0">
                <a:latin typeface="Arial Black" pitchFamily="34" charset="0"/>
              </a:rPr>
              <a:t>«слово</a:t>
            </a:r>
            <a:r>
              <a:rPr lang="ru-RU" b="1" dirty="0">
                <a:latin typeface="Arial Black" pitchFamily="34" charset="0"/>
              </a:rPr>
              <a:t>, </a:t>
            </a:r>
            <a:r>
              <a:rPr lang="ru-RU" b="1" dirty="0" smtClean="0">
                <a:latin typeface="Arial Black" pitchFamily="34" charset="0"/>
              </a:rPr>
              <a:t>повествование</a:t>
            </a:r>
            <a:r>
              <a:rPr lang="ru-RU" b="1" dirty="0">
                <a:latin typeface="Arial Black" pitchFamily="34" charset="0"/>
              </a:rPr>
              <a:t>, рассказ</a:t>
            </a:r>
            <a:r>
              <a:rPr lang="ru-RU" b="1" dirty="0" smtClean="0">
                <a:latin typeface="Arial Black" pitchFamily="34" charset="0"/>
              </a:rPr>
              <a:t>».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94" y="3807620"/>
            <a:ext cx="2454592" cy="923330"/>
          </a:xfrm>
          <a:prstGeom prst="rect">
            <a:avLst/>
          </a:prstGeom>
          <a:solidFill>
            <a:schemeClr val="bg1"/>
          </a:solidFill>
          <a:ln>
            <a:solidFill>
              <a:srgbClr val="173A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Повествование о свершившихся событиях.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4" y="4730950"/>
            <a:ext cx="2454592" cy="2127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u="sng" dirty="0" smtClean="0">
                <a:latin typeface="Arial Narrow" pitchFamily="34" charset="0"/>
              </a:rPr>
              <a:t>ЖАНРЫ: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>
                <a:latin typeface="Arial Narrow" pitchFamily="34" charset="0"/>
              </a:rPr>
              <a:t>роман;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>
                <a:latin typeface="Arial Narrow" pitchFamily="34" charset="0"/>
              </a:rPr>
              <a:t>повесть;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>
                <a:latin typeface="Arial Narrow" pitchFamily="34" charset="0"/>
              </a:rPr>
              <a:t>рассказ;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>
                <a:latin typeface="Arial Narrow" pitchFamily="34" charset="0"/>
              </a:rPr>
              <a:t>сказка;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>
                <a:latin typeface="Arial Narrow" pitchFamily="34" charset="0"/>
              </a:rPr>
              <a:t>очерк.</a:t>
            </a:r>
            <a:endParaRPr lang="ru-RU" sz="2200" dirty="0"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27559" y="3180219"/>
            <a:ext cx="2454592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Изображение чувств и мыслей лирического героя.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27558" y="4380548"/>
            <a:ext cx="2454592" cy="24774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u="sng" dirty="0" smtClean="0">
                <a:latin typeface="Arial Narrow" pitchFamily="34" charset="0"/>
              </a:rPr>
              <a:t>ЖАНРЫ: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>
                <a:latin typeface="Arial Narrow" pitchFamily="34" charset="0"/>
              </a:rPr>
              <a:t>лирическое стихотворение;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>
                <a:latin typeface="Arial Narrow" pitchFamily="34" charset="0"/>
              </a:rPr>
              <a:t>послание;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>
                <a:latin typeface="Arial Narrow" pitchFamily="34" charset="0"/>
              </a:rPr>
              <a:t>ода;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>
                <a:latin typeface="Arial Narrow" pitchFamily="34" charset="0"/>
              </a:rPr>
              <a:t>элегия;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b="1" dirty="0" smtClean="0">
                <a:latin typeface="Arial Narrow" pitchFamily="34" charset="0"/>
              </a:rPr>
              <a:t>песня.</a:t>
            </a:r>
            <a:endParaRPr lang="ru-RU" sz="2200" dirty="0">
              <a:latin typeface="Arial Narrow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07944" y="2831514"/>
            <a:ext cx="245459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 др.- греч. - </a:t>
            </a:r>
            <a:r>
              <a:rPr lang="ru-RU" b="1" dirty="0" smtClean="0">
                <a:latin typeface="Arial Black" pitchFamily="34" charset="0"/>
              </a:rPr>
              <a:t>«действие».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7943" y="3455969"/>
            <a:ext cx="2454593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Изображение действия, происходящего на глазах у зрителей.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07944" y="4933297"/>
            <a:ext cx="2454592" cy="20047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u="sng" dirty="0" smtClean="0">
                <a:latin typeface="Arial Narrow" pitchFamily="34" charset="0"/>
              </a:rPr>
              <a:t>ЖАНРЫ: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Arial Narrow" pitchFamily="34" charset="0"/>
              </a:rPr>
              <a:t>комедия;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Arial Narrow" pitchFamily="34" charset="0"/>
              </a:rPr>
              <a:t>трагедия;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Arial Narrow" pitchFamily="34" charset="0"/>
              </a:rPr>
              <a:t>драма.</a:t>
            </a:r>
          </a:p>
        </p:txBody>
      </p:sp>
    </p:spTree>
    <p:extLst>
      <p:ext uri="{BB962C8B-B14F-4D97-AF65-F5344CB8AC3E}">
        <p14:creationId xmlns:p14="http://schemas.microsoft.com/office/powerpoint/2010/main" val="37817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915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u="sng" dirty="0" smtClean="0">
                <a:solidFill>
                  <a:srgbClr val="003374"/>
                </a:solidFill>
                <a:latin typeface="Arial Black" pitchFamily="34" charset="0"/>
              </a:rPr>
              <a:t>ЛИРОЭПИЧЕСКИЕ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жанры= </a:t>
            </a:r>
          </a:p>
          <a:p>
            <a:pPr algn="ctr"/>
            <a:r>
              <a:rPr lang="ru-RU" sz="2600" dirty="0" smtClean="0">
                <a:latin typeface="Arial Black" pitchFamily="34" charset="0"/>
              </a:rPr>
              <a:t>описание событий + выражение чувств автора</a:t>
            </a:r>
            <a:endParaRPr lang="ru-RU" sz="2600" dirty="0">
              <a:latin typeface="Arial Black" pitchFamily="34" charset="0"/>
            </a:endParaRPr>
          </a:p>
        </p:txBody>
      </p:sp>
      <p:cxnSp>
        <p:nvCxnSpPr>
          <p:cNvPr id="4" name="Прямая со стрелкой 3"/>
          <p:cNvCxnSpPr>
            <a:stCxn id="2" idx="2"/>
          </p:cNvCxnSpPr>
          <p:nvPr/>
        </p:nvCxnSpPr>
        <p:spPr>
          <a:xfrm flipH="1">
            <a:off x="1154432" y="891540"/>
            <a:ext cx="3417568" cy="42291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flipH="1">
            <a:off x="4549140" y="891540"/>
            <a:ext cx="22860" cy="76581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>
            <a:off x="4572000" y="891540"/>
            <a:ext cx="3234690" cy="42291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48588" y="1314450"/>
            <a:ext cx="2600325" cy="1108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ПОЭМА</a:t>
            </a:r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48976" y="1657350"/>
            <a:ext cx="2600325" cy="1108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БАЛЛАДА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37935" y="1314450"/>
            <a:ext cx="2600325" cy="11087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БАСНЯ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http://kniga-nn.umi.ru/images/cms/data/knig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36" y="2423160"/>
            <a:ext cx="3409264" cy="377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39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969764"/>
            <a:ext cx="8481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 Narrow" pitchFamily="34" charset="0"/>
              </a:rPr>
              <a:t>. </a:t>
            </a:r>
            <a:r>
              <a:rPr lang="ru-RU" sz="3600" b="1" dirty="0" smtClean="0">
                <a:latin typeface="Arial Narrow" pitchFamily="34" charset="0"/>
              </a:rPr>
              <a:t>Соотнесите </a:t>
            </a:r>
            <a:r>
              <a:rPr lang="ru-RU" sz="3600" b="1" dirty="0">
                <a:latin typeface="Arial Narrow" pitchFamily="34" charset="0"/>
              </a:rPr>
              <a:t>роды и жанры литературы:</a:t>
            </a:r>
            <a:endParaRPr lang="ru-RU" sz="3600" dirty="0">
              <a:latin typeface="Arial Narrow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002507"/>
              </p:ext>
            </p:extLst>
          </p:nvPr>
        </p:nvGraphicFramePr>
        <p:xfrm>
          <a:off x="495300" y="1616095"/>
          <a:ext cx="79400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680"/>
                <a:gridCol w="2646680"/>
                <a:gridCol w="2646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Эпос</a:t>
                      </a:r>
                      <a:endParaRPr lang="ru-RU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Лирика</a:t>
                      </a:r>
                      <a:endParaRPr lang="ru-RU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Драма</a:t>
                      </a:r>
                      <a:endParaRPr lang="ru-RU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7210" y="2346097"/>
            <a:ext cx="3314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 Narrow" pitchFamily="34" charset="0"/>
              </a:rPr>
              <a:t>а)Рассказ;</a:t>
            </a:r>
          </a:p>
          <a:p>
            <a:r>
              <a:rPr lang="ru-RU" sz="4400" b="1" dirty="0" smtClean="0">
                <a:latin typeface="Arial Narrow" pitchFamily="34" charset="0"/>
              </a:rPr>
              <a:t>б) повесть;</a:t>
            </a:r>
          </a:p>
          <a:p>
            <a:r>
              <a:rPr lang="ru-RU" sz="4400" b="1" dirty="0" smtClean="0">
                <a:latin typeface="Arial Narrow" pitchFamily="34" charset="0"/>
              </a:rPr>
              <a:t>в) гимн;</a:t>
            </a:r>
          </a:p>
          <a:p>
            <a:r>
              <a:rPr lang="ru-RU" sz="4400" b="1" dirty="0" smtClean="0">
                <a:latin typeface="Arial Narrow" pitchFamily="34" charset="0"/>
              </a:rPr>
              <a:t>г) комедия;</a:t>
            </a:r>
          </a:p>
          <a:p>
            <a:r>
              <a:rPr lang="ru-RU" sz="4400" b="1" dirty="0" smtClean="0">
                <a:latin typeface="Arial Narrow" pitchFamily="34" charset="0"/>
              </a:rPr>
              <a:t>д) послание;</a:t>
            </a:r>
          </a:p>
          <a:p>
            <a:r>
              <a:rPr lang="ru-RU" sz="4400" b="1" dirty="0" smtClean="0">
                <a:latin typeface="Arial Narrow" pitchFamily="34" charset="0"/>
              </a:rPr>
              <a:t>е) очерк;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10" y="2346097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>
                <a:latin typeface="Arial Narrow" pitchFamily="34" charset="0"/>
              </a:rPr>
              <a:t>ё) поэма;</a:t>
            </a:r>
          </a:p>
          <a:p>
            <a:r>
              <a:rPr lang="ru-RU" sz="4400" b="1" dirty="0">
                <a:latin typeface="Arial Narrow" pitchFamily="34" charset="0"/>
              </a:rPr>
              <a:t>ж) роман;</a:t>
            </a:r>
          </a:p>
          <a:p>
            <a:r>
              <a:rPr lang="ru-RU" sz="4400" b="1" dirty="0">
                <a:latin typeface="Arial Narrow" pitchFamily="34" charset="0"/>
              </a:rPr>
              <a:t>з) </a:t>
            </a:r>
            <a:r>
              <a:rPr lang="ru-RU" sz="4400" b="1" dirty="0" smtClean="0">
                <a:latin typeface="Arial Narrow" pitchFamily="34" charset="0"/>
              </a:rPr>
              <a:t>элегия;</a:t>
            </a:r>
            <a:endParaRPr lang="ru-RU" sz="4400" b="1" dirty="0">
              <a:latin typeface="Arial Narrow" pitchFamily="34" charset="0"/>
            </a:endParaRPr>
          </a:p>
          <a:p>
            <a:r>
              <a:rPr lang="ru-RU" sz="4400" b="1" dirty="0">
                <a:latin typeface="Arial Narrow" pitchFamily="34" charset="0"/>
              </a:rPr>
              <a:t>и) трагедия;</a:t>
            </a:r>
          </a:p>
          <a:p>
            <a:r>
              <a:rPr lang="ru-RU" sz="4400" b="1" dirty="0">
                <a:latin typeface="Arial Narrow" pitchFamily="34" charset="0"/>
              </a:rPr>
              <a:t>й) драма;</a:t>
            </a:r>
          </a:p>
          <a:p>
            <a:r>
              <a:rPr lang="ru-RU" sz="4400" b="1" dirty="0">
                <a:latin typeface="Arial Narrow" pitchFamily="34" charset="0"/>
              </a:rPr>
              <a:t>к) баллада.</a:t>
            </a:r>
          </a:p>
        </p:txBody>
      </p:sp>
    </p:spTree>
    <p:extLst>
      <p:ext uri="{BB962C8B-B14F-4D97-AF65-F5344CB8AC3E}">
        <p14:creationId xmlns:p14="http://schemas.microsoft.com/office/powerpoint/2010/main" val="17933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37549"/>
              </p:ext>
            </p:extLst>
          </p:nvPr>
        </p:nvGraphicFramePr>
        <p:xfrm>
          <a:off x="468630" y="1522731"/>
          <a:ext cx="822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267"/>
                <a:gridCol w="6320333"/>
              </a:tblGrid>
              <a:tr h="563929">
                <a:tc>
                  <a:txBody>
                    <a:bodyPr/>
                    <a:lstStyle/>
                    <a:p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– а, б, е, ж; 2. – в, д, з; 3. – г, и, й.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0130" y="731520"/>
            <a:ext cx="7646670" cy="788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Arial Black" pitchFamily="34" charset="0"/>
              </a:rPr>
              <a:t>ПРАВИЛЬНЫЕ ОТВЕТЫ</a:t>
            </a:r>
            <a:endParaRPr lang="ru-RU" sz="4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14400" y="182880"/>
            <a:ext cx="10789920" cy="77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3600" b="1" dirty="0" smtClean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3600" b="1" dirty="0" err="1" smtClean="0">
                <a:solidFill>
                  <a:srgbClr val="FF9900"/>
                </a:solidFill>
                <a:latin typeface="Arial" charset="0"/>
                <a:cs typeface="Arial Unicode MS" charset="0"/>
              </a:rPr>
              <a:t>Стихотворные</a:t>
            </a:r>
            <a:r>
              <a:rPr lang="de-DE" sz="3600" b="1" dirty="0" smtClean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3600" b="1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размеры</a:t>
            </a:r>
            <a:endParaRPr lang="de-DE" sz="3600" b="1" dirty="0">
              <a:solidFill>
                <a:srgbClr val="FF9900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50" y="-1025424"/>
            <a:ext cx="8743950" cy="730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sz="2800" b="1" dirty="0" smtClean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sz="28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sz="2800" b="1" dirty="0" smtClean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sz="28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ru-RU" sz="2800" b="1" dirty="0" smtClean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b="1" dirty="0" err="1" smtClean="0">
                <a:solidFill>
                  <a:srgbClr val="801900"/>
                </a:solidFill>
                <a:latin typeface="Arial" charset="0"/>
                <a:cs typeface="Arial Unicode MS" charset="0"/>
              </a:rPr>
              <a:t>Стихотворные</a:t>
            </a:r>
            <a:r>
              <a:rPr lang="de-DE" sz="2800" b="1" dirty="0" smtClean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b="1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размеры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– 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метры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.</a:t>
            </a: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28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b="1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	</a:t>
            </a:r>
            <a:r>
              <a:rPr lang="de-DE" sz="2800" b="1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Стих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–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одна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стихотворная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строка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.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	</a:t>
            </a:r>
            <a:r>
              <a:rPr lang="de-DE" sz="2800" b="1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Строфа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–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группа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стихов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,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составляющих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единство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.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Стихи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в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строфе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связаны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определенным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расположением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рифм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.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2800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	</a:t>
            </a:r>
            <a:r>
              <a:rPr lang="de-DE" sz="2800" b="1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Стопа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–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группа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слогов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,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сотстоящая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из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одного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ударного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и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одного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или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нескольких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безударных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,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повторение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которых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определяет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размер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стиха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.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2800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	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Стопы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бывают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b="1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двусложные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и </a:t>
            </a:r>
            <a:r>
              <a:rPr lang="de-DE" sz="2800" b="1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трехсложные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.</a:t>
            </a:r>
            <a:endParaRPr lang="de-DE" sz="2800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2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770" y="160020"/>
            <a:ext cx="8378190" cy="5219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b="1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Двусложные</a:t>
            </a:r>
            <a:r>
              <a:rPr lang="de-DE" sz="2800" b="1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b="1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размеры</a:t>
            </a:r>
            <a:endParaRPr lang="de-DE" sz="28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28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defTabSz="449263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b="1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	</a:t>
            </a:r>
            <a:r>
              <a:rPr lang="de-DE" sz="2800" b="1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Хорей</a:t>
            </a:r>
            <a:r>
              <a:rPr lang="de-DE" sz="2800" b="1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–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двусложная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стопа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в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русском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стихосложении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, в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которой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ударение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падает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на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первый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слог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.</a:t>
            </a: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b="1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_/ _</a:t>
            </a: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28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Облаком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волнистым</a:t>
            </a:r>
            <a:endParaRPr lang="de-DE" sz="2800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Пыль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встает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вдали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... </a:t>
            </a: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2800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algn="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(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А.А.Фет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)</a:t>
            </a:r>
            <a:endParaRPr lang="de-DE" sz="2800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09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" y="400050"/>
            <a:ext cx="8046720" cy="430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b="1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Ямб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–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двусложная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стопа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в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русском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стихосложении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, в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которой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ударение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падает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на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второй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 (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последний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) </a:t>
            </a:r>
            <a:r>
              <a:rPr lang="de-DE" sz="2800" dirty="0" err="1">
                <a:solidFill>
                  <a:srgbClr val="FF9900"/>
                </a:solidFill>
                <a:latin typeface="Arial" charset="0"/>
                <a:cs typeface="Arial Unicode MS" charset="0"/>
              </a:rPr>
              <a:t>слог</a:t>
            </a:r>
            <a:r>
              <a:rPr lang="de-DE" sz="2800" dirty="0">
                <a:solidFill>
                  <a:srgbClr val="FF9900"/>
                </a:solidFill>
                <a:latin typeface="Arial" charset="0"/>
                <a:cs typeface="Arial Unicode MS" charset="0"/>
              </a:rPr>
              <a:t>.</a:t>
            </a: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b="1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_  _/</a:t>
            </a: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2800" b="1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По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дому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бродит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привиденье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,</a:t>
            </a: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Весь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день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шаги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над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головой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...</a:t>
            </a:r>
          </a:p>
          <a:p>
            <a:pPr lvl="0"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de-DE" sz="2800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  <a:p>
            <a:pPr lvl="0" algn="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 (</a:t>
            </a:r>
            <a:r>
              <a:rPr lang="de-DE" sz="2800" dirty="0" err="1">
                <a:solidFill>
                  <a:srgbClr val="801900"/>
                </a:solidFill>
                <a:latin typeface="Arial" charset="0"/>
                <a:cs typeface="Arial Unicode MS" charset="0"/>
              </a:rPr>
              <a:t>Б.Л.Пастернак</a:t>
            </a:r>
            <a:r>
              <a:rPr lang="de-DE" sz="2800" dirty="0">
                <a:solidFill>
                  <a:srgbClr val="801900"/>
                </a:solidFill>
                <a:latin typeface="Arial" charset="0"/>
                <a:cs typeface="Arial Unicode MS" charset="0"/>
              </a:rPr>
              <a:t>)</a:t>
            </a:r>
            <a:endParaRPr lang="de-DE" sz="2800" dirty="0">
              <a:solidFill>
                <a:srgbClr val="801900"/>
              </a:solidFill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84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345</Words>
  <Application>Microsoft Office PowerPoint</Application>
  <PresentationFormat>Экран (4:3)</PresentationFormat>
  <Paragraphs>118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Повторение изученного в 7 классе Роды и жанры художественной литературы.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Гульнара</cp:lastModifiedBy>
  <cp:revision>108</cp:revision>
  <dcterms:created xsi:type="dcterms:W3CDTF">2016-11-18T14:12:19Z</dcterms:created>
  <dcterms:modified xsi:type="dcterms:W3CDTF">2020-05-16T08:52:57Z</dcterms:modified>
</cp:coreProperties>
</file>