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3"/>
  </p:notesMasterIdLst>
  <p:sldIdLst>
    <p:sldId id="337" r:id="rId2"/>
    <p:sldId id="343" r:id="rId3"/>
    <p:sldId id="330" r:id="rId4"/>
    <p:sldId id="349" r:id="rId5"/>
    <p:sldId id="270" r:id="rId6"/>
    <p:sldId id="269" r:id="rId7"/>
    <p:sldId id="351" r:id="rId8"/>
    <p:sldId id="278" r:id="rId9"/>
    <p:sldId id="280" r:id="rId10"/>
    <p:sldId id="353" r:id="rId11"/>
    <p:sldId id="272" r:id="rId12"/>
    <p:sldId id="274" r:id="rId13"/>
    <p:sldId id="355" r:id="rId14"/>
    <p:sldId id="282" r:id="rId15"/>
    <p:sldId id="284" r:id="rId16"/>
    <p:sldId id="357" r:id="rId17"/>
    <p:sldId id="317" r:id="rId18"/>
    <p:sldId id="319" r:id="rId19"/>
    <p:sldId id="359" r:id="rId20"/>
    <p:sldId id="327" r:id="rId21"/>
    <p:sldId id="3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5C2A"/>
    <a:srgbClr val="DE22BA"/>
    <a:srgbClr val="0000CC"/>
    <a:srgbClr val="0066FF"/>
    <a:srgbClr val="CC0000"/>
    <a:srgbClr val="66CCFF"/>
    <a:srgbClr val="F23F0E"/>
    <a:srgbClr val="FF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8BCD-9D47-4D93-BF1F-C5C4DF4AD29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8C30-BF60-4EE9-AE34-6AC75549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8C30-BF60-4EE9-AE34-6AC75549BBA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B9B4-5402-4357-BEDF-541BD75E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117C43-8DCC-4F7C-923D-88971720A73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Повторение по темам: « Имя прилагательное.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Имя числительное»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393" y="2060848"/>
            <a:ext cx="31432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91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Расскажите о слитном написании НЕ с прилагательными.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Расскажите о раздельном написании НЕ с прилагательными.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539552" y="857232"/>
            <a:ext cx="8183880" cy="12858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</a:rPr>
              <a:t>Спишите, обозначая условия выбора  слитного и  раздельного написания  НЕ.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</a:rPr>
              <a:t>Выполняем самостоятельно в тетради.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818388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</a:t>
            </a:r>
            <a:r>
              <a:rPr lang="ru-RU" sz="3200" b="1" dirty="0" smtClean="0"/>
              <a:t>(</a:t>
            </a:r>
            <a:r>
              <a:rPr lang="ru-RU" sz="3200" b="1" i="1" dirty="0" smtClean="0"/>
              <a:t>Не)близкий путь;</a:t>
            </a:r>
          </a:p>
          <a:p>
            <a:pPr algn="ctr">
              <a:buNone/>
            </a:pPr>
            <a:r>
              <a:rPr lang="ru-RU" sz="3200" b="1" i="1" dirty="0" smtClean="0"/>
              <a:t>  совсем (не)интересная игра; </a:t>
            </a:r>
          </a:p>
          <a:p>
            <a:pPr algn="ctr">
              <a:buNone/>
            </a:pPr>
            <a:r>
              <a:rPr lang="ru-RU" sz="3200" b="1" i="1" dirty="0" smtClean="0"/>
              <a:t>река (не)широкая, а узкая; </a:t>
            </a:r>
          </a:p>
          <a:p>
            <a:pPr algn="ctr">
              <a:buNone/>
            </a:pPr>
            <a:r>
              <a:rPr lang="ru-RU" sz="3200" b="1" i="1" dirty="0" smtClean="0"/>
              <a:t>(не) глубокое озеро;</a:t>
            </a:r>
          </a:p>
          <a:p>
            <a:pPr algn="ctr">
              <a:buNone/>
            </a:pPr>
            <a:r>
              <a:rPr lang="ru-RU" sz="3200" b="1" i="1" dirty="0" smtClean="0"/>
              <a:t>(не)уклюжий медведь;</a:t>
            </a:r>
          </a:p>
        </p:txBody>
      </p:sp>
      <p:pic>
        <p:nvPicPr>
          <p:cNvPr id="4" name="Picture 9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1514419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7030A0"/>
                </a:solidFill>
              </a:rPr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537075"/>
          </a:xfrm>
        </p:spPr>
        <p:txBody>
          <a:bodyPr/>
          <a:lstStyle/>
          <a:p>
            <a:pPr algn="r">
              <a:lnSpc>
                <a:spcPct val="80000"/>
              </a:lnSpc>
              <a:buNone/>
            </a:pPr>
            <a:endParaRPr lang="ru-RU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Неблизкий путь; (далекий)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i="1" u="sng" dirty="0" smtClean="0"/>
              <a:t>совсем не </a:t>
            </a:r>
            <a:r>
              <a:rPr lang="ru-RU" sz="2800" b="1" i="1" dirty="0" smtClean="0"/>
              <a:t>интересная игра;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река не широкая, </a:t>
            </a:r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ru-RU" sz="2800" b="1" i="1" dirty="0" smtClean="0"/>
              <a:t> узкая;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1" i="1" dirty="0" smtClean="0"/>
              <a:t>н</a:t>
            </a:r>
            <a:r>
              <a:rPr lang="ru-RU" sz="2800" b="1" i="1" dirty="0" smtClean="0"/>
              <a:t>еглубокое озеро; (мелкое)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неуклюжий медведь; (</a:t>
            </a:r>
            <a:r>
              <a:rPr lang="ru-RU" b="1" i="1" dirty="0" smtClean="0"/>
              <a:t>без не</a:t>
            </a:r>
            <a:endParaRPr lang="ru-RU" sz="2800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b="1" i="1" dirty="0" smtClean="0"/>
              <a:t>не употр</a:t>
            </a:r>
            <a:r>
              <a:rPr lang="ru-RU" sz="2800" b="1" i="1" dirty="0" smtClean="0"/>
              <a:t>ебляется</a:t>
            </a:r>
            <a:r>
              <a:rPr lang="ru-RU" b="1" i="1" dirty="0" smtClean="0"/>
              <a:t>)</a:t>
            </a:r>
          </a:p>
          <a:p>
            <a:pPr algn="just">
              <a:lnSpc>
                <a:spcPct val="80000"/>
              </a:lnSpc>
              <a:buNone/>
            </a:pPr>
            <a:endParaRPr lang="ru-RU" sz="2800" b="1" i="1" dirty="0" smtClean="0"/>
          </a:p>
          <a:p>
            <a:pPr>
              <a:lnSpc>
                <a:spcPct val="80000"/>
              </a:lnSpc>
              <a:buNone/>
            </a:pPr>
            <a:endParaRPr lang="ru-RU" sz="28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18722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каких прилагательных будет писаться суффикс К 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76250"/>
            <a:ext cx="8001000" cy="187263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rgbClr val="7030A0"/>
                </a:solidFill>
              </a:rPr>
              <a:t>От существительных образуйте прилагательные с суффиксами К и СК. Работаем в парах.</a:t>
            </a: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endParaRPr lang="ru-RU" sz="2400" b="1" i="1" dirty="0" smtClean="0">
              <a:solidFill>
                <a:srgbClr val="7030A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420888"/>
            <a:ext cx="8388350" cy="339411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Брат - …              немец -…</a:t>
            </a:r>
          </a:p>
          <a:p>
            <a:pPr>
              <a:buNone/>
            </a:pPr>
            <a:r>
              <a:rPr lang="ru-RU" b="1" i="1" dirty="0" smtClean="0"/>
              <a:t>матрос - …           февраль -… </a:t>
            </a:r>
          </a:p>
          <a:p>
            <a:pPr>
              <a:buNone/>
            </a:pPr>
            <a:r>
              <a:rPr lang="ru-RU" b="1" i="1" dirty="0" smtClean="0"/>
              <a:t>герой - …               Зубцов- … </a:t>
            </a:r>
          </a:p>
          <a:p>
            <a:pPr>
              <a:buNone/>
            </a:pPr>
            <a:r>
              <a:rPr lang="ru-RU" b="1" i="1" dirty="0" smtClean="0"/>
              <a:t>француз - …          университет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>
            <a:hlinkClick r:id="" action="ppaction://hlinkshowjump?jump=nextslide"/>
          </p:cNvPr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7030A0"/>
                </a:solidFill>
              </a:rPr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5370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Брат -брат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матрос -матрос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герой - герой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француз – француз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немец – немец</a:t>
            </a:r>
            <a:r>
              <a:rPr lang="ru-RU" sz="2600" b="1" i="1" dirty="0" smtClean="0">
                <a:solidFill>
                  <a:srgbClr val="FF0000"/>
                </a:solidFill>
              </a:rPr>
              <a:t>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февраль – февраль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Зубцов  –Зубцов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Университет - университет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i="1" dirty="0" smtClean="0"/>
              <a:t>  </a:t>
            </a:r>
          </a:p>
          <a:p>
            <a:pPr>
              <a:lnSpc>
                <a:spcPct val="80000"/>
              </a:lnSpc>
            </a:pPr>
            <a:endParaRPr lang="ru-RU" sz="2400" b="1" i="1" dirty="0" smtClean="0"/>
          </a:p>
        </p:txBody>
      </p:sp>
      <p:pic>
        <p:nvPicPr>
          <p:cNvPr id="6" name="Рисунок 5" descr="school221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DCB3"/>
              </a:clrFrom>
              <a:clrTo>
                <a:srgbClr val="D7DC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628800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каких случаях пишется Н  в суффиксах прилагательных?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39046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</a:rPr>
              <a:t>В каком ряду во всех словах пишется одна Н? 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538847" y="4143380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5610828" cy="4378238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ный,ю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Комар…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ветре…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…ой</a:t>
            </a:r>
          </a:p>
          <a:p>
            <a:pPr marL="342900" indent="-3429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Огне…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травя…ой,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Стекля…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серебря…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 Кожа…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 Осе…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стари…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 Лу…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земля…ой</a:t>
            </a:r>
          </a:p>
          <a:p>
            <a:pPr marL="342900" indent="-34290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 Каме…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ый,дли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зеле..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None/>
            </a:pPr>
            <a:r>
              <a:rPr lang="ru-RU" sz="2000" dirty="0" smtClean="0"/>
              <a:t>                  </a:t>
            </a:r>
          </a:p>
        </p:txBody>
      </p:sp>
      <p:pic>
        <p:nvPicPr>
          <p:cNvPr id="6" name="Рисунок 5" descr="C:\Documents and Settings\Admin\Рабочий стол\0004-005-Rabota-v-gruppak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8868"/>
            <a:ext cx="2304256" cy="322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Проверь себя!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1643050"/>
            <a:ext cx="5167950" cy="3429024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342900" indent="-342900">
              <a:buNone/>
            </a:pPr>
            <a:r>
              <a:rPr lang="ru-RU" sz="1800" b="1" dirty="0" smtClean="0"/>
              <a:t>Комариный, ветреный, торфяной</a:t>
            </a:r>
          </a:p>
          <a:p>
            <a:pPr marL="342900" indent="-342900">
              <a:buNone/>
            </a:pPr>
            <a:endParaRPr lang="ru-RU" sz="1800" dirty="0" smtClean="0"/>
          </a:p>
          <a:p>
            <a:pPr marL="342900" indent="-34290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 </a:t>
            </a:r>
            <a:r>
              <a:rPr lang="ru-RU" sz="1800" b="1" dirty="0" smtClean="0"/>
              <a:t>Кожаный, румяный, песчаный</a:t>
            </a:r>
          </a:p>
          <a:p>
            <a:pPr marL="342900" indent="-342900">
              <a:buNone/>
            </a:pPr>
            <a:endParaRPr lang="ru-RU" sz="1800" dirty="0" smtClean="0"/>
          </a:p>
        </p:txBody>
      </p:sp>
      <p:pic>
        <p:nvPicPr>
          <p:cNvPr id="6" name="Рисунок 5" descr="C:\Documents and Settings\Admin\Рабочий стол\Clipart-Cartoon-Design-09.gif"/>
          <p:cNvPicPr/>
          <p:nvPr/>
        </p:nvPicPr>
        <p:blipFill>
          <a:blip r:embed="rId2" cstate="print"/>
          <a:srcRect l="22282" t="9937" r="27174" b="11539"/>
          <a:stretch>
            <a:fillRect/>
          </a:stretch>
        </p:blipFill>
        <p:spPr bwMode="auto">
          <a:xfrm>
            <a:off x="6372200" y="642918"/>
            <a:ext cx="19860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Когда сложное прилагательное будет писаться слитно?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Какая часть речи называется именем прилагательным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ctr" eaLnBrk="1" hangingPunct="1">
              <a:lnSpc>
                <a:spcPct val="80000"/>
              </a:lnSpc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Напишите прилагательные к данным ниже словам: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439046" cy="15274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Найдите прилагательное, которое пишется слитно. Объясните свой выбор.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64088" y="4293096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2060848"/>
            <a:ext cx="5754844" cy="4176464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endParaRPr lang="ru-RU" sz="1800" dirty="0" smtClean="0"/>
          </a:p>
          <a:p>
            <a:pPr marL="342900" indent="-342900">
              <a:buAutoNum type="arabicParenR"/>
            </a:pPr>
            <a:endParaRPr lang="ru-RU" sz="18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(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юго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западный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 (ярко) красный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(древне) русский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(горько) соленый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</a:t>
            </a: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                  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95"/>
            <a:ext cx="7296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9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Домашняя работа. Морфологический разбор прилагательного  из </a:t>
            </a:r>
            <a:r>
              <a:rPr lang="ru-RU" dirty="0" err="1" smtClean="0">
                <a:solidFill>
                  <a:srgbClr val="0070C0"/>
                </a:solidFill>
              </a:rPr>
              <a:t>предложения:Солнце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– это яркая    Звезда Галактики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Подготовить теоретический материал к следующему уроку: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Разряды числительных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План </a:t>
            </a:r>
            <a:r>
              <a:rPr lang="ru-RU" smtClean="0">
                <a:solidFill>
                  <a:srgbClr val="0070C0"/>
                </a:solidFill>
              </a:rPr>
              <a:t>разбора числительного.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9" descr="192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132856"/>
            <a:ext cx="1285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1" descr="information_items_12193253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2037151" cy="14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0" y="2786063"/>
            <a:ext cx="3024188" cy="725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Торт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вкусный, свежий, круглый</a:t>
            </a: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4" name="Заголовок 22"/>
          <p:cNvSpPr txBox="1">
            <a:spLocks/>
          </p:cNvSpPr>
          <p:nvPr/>
        </p:nvSpPr>
        <p:spPr>
          <a:xfrm>
            <a:off x="6286500" y="2928938"/>
            <a:ext cx="2614613" cy="7254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endParaRPr lang="ru-RU" sz="15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22"/>
          <p:cNvSpPr txBox="1">
            <a:spLocks/>
          </p:cNvSpPr>
          <p:nvPr/>
        </p:nvSpPr>
        <p:spPr>
          <a:xfrm>
            <a:off x="6100763" y="549275"/>
            <a:ext cx="3043237" cy="7254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Часы -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наручные, мужские, дорогие … </a:t>
            </a:r>
          </a:p>
        </p:txBody>
      </p:sp>
      <p:sp>
        <p:nvSpPr>
          <p:cNvPr id="26" name="Заголовок 22"/>
          <p:cNvSpPr txBox="1">
            <a:spLocks/>
          </p:cNvSpPr>
          <p:nvPr/>
        </p:nvSpPr>
        <p:spPr>
          <a:xfrm>
            <a:off x="214313" y="5929313"/>
            <a:ext cx="3043237" cy="72548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Сумка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i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большая, мамина</a:t>
            </a:r>
            <a:r>
              <a:rPr lang="ru-RU" sz="17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1600" i="1" dirty="0" smtClean="0">
                <a:solidFill>
                  <a:srgbClr val="0000CC"/>
                </a:solidFill>
              </a:rPr>
              <a:t> хозяйственная…</a:t>
            </a:r>
            <a:r>
              <a:rPr lang="ru-RU" sz="17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i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22"/>
          <p:cNvSpPr txBox="1">
            <a:spLocks/>
          </p:cNvSpPr>
          <p:nvPr/>
        </p:nvSpPr>
        <p:spPr>
          <a:xfrm>
            <a:off x="6100763" y="5445224"/>
            <a:ext cx="3043237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Лимон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жёлтый, кислый, ароматный</a:t>
            </a:r>
            <a:r>
              <a:rPr lang="ru-RU" sz="1600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</a:p>
        </p:txBody>
      </p:sp>
      <p:sp>
        <p:nvSpPr>
          <p:cNvPr id="28" name="Заголовок 22"/>
          <p:cNvSpPr txBox="1">
            <a:spLocks/>
          </p:cNvSpPr>
          <p:nvPr/>
        </p:nvSpPr>
        <p:spPr>
          <a:xfrm>
            <a:off x="3203575" y="2708921"/>
            <a:ext cx="3043238" cy="8640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Кружка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стеклянная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красная,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2" descr="E:\Школьные запросы\К уроку\4996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51920" y="836712"/>
            <a:ext cx="1827212" cy="2115245"/>
          </a:xfrm>
          <a:prstGeom prst="rect">
            <a:avLst/>
          </a:prstGeom>
          <a:noFill/>
          <a:ln/>
        </p:spPr>
      </p:pic>
      <p:pic>
        <p:nvPicPr>
          <p:cNvPr id="14" name="Picture 3" descr="E:\Школьные запросы\К уроку\recipe_423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8680"/>
            <a:ext cx="2273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 descr="8e708bb7e2efafec36d8c518bb0782c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31640" y="3933056"/>
            <a:ext cx="1797550" cy="1793709"/>
          </a:xfrm>
          <a:prstGeom prst="rect">
            <a:avLst/>
          </a:prstGeom>
          <a:solidFill>
            <a:srgbClr val="FFFFFF"/>
          </a:solidFill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Вспомните и назовите, на какие разряды по значению делятся имена прилагательные?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Чем качественные прилагательные отличаются от прилагательных других разрядов?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60350"/>
            <a:ext cx="6056312" cy="21685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7030A0"/>
                </a:solidFill>
              </a:rPr>
              <a:t>Самостоятельно определите разряд имен прилагательных. Запишите в три колонки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348880"/>
            <a:ext cx="7785100" cy="3744416"/>
          </a:xfrm>
        </p:spPr>
        <p:txBody>
          <a:bodyPr>
            <a:normAutofit/>
          </a:bodyPr>
          <a:lstStyle/>
          <a:p>
            <a:pPr marL="571500" indent="-571500" algn="just">
              <a:buNone/>
            </a:pPr>
            <a:r>
              <a:rPr lang="ru-RU" b="1" dirty="0" smtClean="0"/>
              <a:t>Каменный дом, вчерашняя газета,</a:t>
            </a:r>
          </a:p>
          <a:p>
            <a:pPr marL="571500" indent="-571500" algn="just">
              <a:buNone/>
            </a:pPr>
            <a:r>
              <a:rPr lang="ru-RU" b="1" dirty="0" smtClean="0"/>
              <a:t>мамино кружево, грустный</a:t>
            </a:r>
          </a:p>
          <a:p>
            <a:pPr marL="571500" indent="-571500" algn="just">
              <a:buNone/>
            </a:pPr>
            <a:r>
              <a:rPr lang="ru-RU" b="1" dirty="0" smtClean="0"/>
              <a:t> взгляд, лисий хвост, тихий шорох, соловьиная  песня, темная туча городской автобус. </a:t>
            </a:r>
          </a:p>
          <a:p>
            <a:pPr marL="571500" indent="-571500">
              <a:buNone/>
            </a:pPr>
            <a:endParaRPr lang="ru-RU" sz="1900" b="1" i="1" dirty="0" smtClean="0"/>
          </a:p>
          <a:p>
            <a:pPr marL="571500" indent="-571500">
              <a:buNone/>
            </a:pPr>
            <a:endParaRPr lang="ru-RU" sz="1900" b="1" i="1" dirty="0" smtClean="0"/>
          </a:p>
          <a:p>
            <a:pPr marL="571500" indent="-571500">
              <a:buNone/>
            </a:pPr>
            <a:endParaRPr lang="ru-RU" sz="1900" b="1" i="1" dirty="0" smtClean="0"/>
          </a:p>
        </p:txBody>
      </p:sp>
      <p:pic>
        <p:nvPicPr>
          <p:cNvPr id="7172" name="Picture 9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461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4793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       </a:t>
            </a:r>
            <a:r>
              <a:rPr lang="ru-RU" sz="3400" dirty="0" smtClean="0">
                <a:solidFill>
                  <a:srgbClr val="7030A0"/>
                </a:solidFill>
              </a:rPr>
              <a:t>Проверьте себя!</a:t>
            </a:r>
          </a:p>
        </p:txBody>
      </p:sp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95288" y="981075"/>
            <a:ext cx="8001000" cy="49672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1.Качественные</a:t>
            </a:r>
            <a:r>
              <a:rPr lang="ru-RU" sz="2000" dirty="0">
                <a:cs typeface="Arial" charset="0"/>
              </a:rPr>
              <a:t>: </a:t>
            </a:r>
            <a:endParaRPr lang="ru-RU" sz="2000" dirty="0" smtClean="0"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Грустный взгляд, тихий шорох, темная туча.</a:t>
            </a:r>
            <a:endParaRPr lang="ru-RU" sz="2000" b="1" dirty="0">
              <a:solidFill>
                <a:srgbClr val="DE2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2.Относительные</a:t>
            </a:r>
            <a:r>
              <a:rPr lang="ru-RU" sz="2000" b="1" dirty="0">
                <a:cs typeface="Arial" charset="0"/>
              </a:rPr>
              <a:t>: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каменный дом, вчерашняя газета, городской автобус.</a:t>
            </a:r>
            <a:endParaRPr lang="ru-RU" sz="2000" b="1" dirty="0">
              <a:solidFill>
                <a:srgbClr val="00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3.Притяжательные</a:t>
            </a:r>
            <a:r>
              <a:rPr lang="ru-RU" sz="2000" b="1" dirty="0">
                <a:cs typeface="Arial" charset="0"/>
              </a:rPr>
              <a:t>: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мамино кружево, лисий хвост, соловьиная песня.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36912"/>
            <a:ext cx="1584176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Вспомните, имена прилагательные какого разряда могут образовывать краткую форму?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885113" cy="1944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Образуйте краткую форму имен прилагательных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самостоятельно.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smtClean="0">
                <a:solidFill>
                  <a:srgbClr val="7030A0"/>
                </a:solidFill>
              </a:rPr>
              <a:t>Взаимопроверка в парах.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36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7183" name="Group 15"/>
          <p:cNvGraphicFramePr>
            <a:graphicFrameLocks noGrp="1"/>
          </p:cNvGraphicFramePr>
          <p:nvPr>
            <p:ph type="tbl" idx="1"/>
          </p:nvPr>
        </p:nvGraphicFramePr>
        <p:xfrm>
          <a:off x="827088" y="2709863"/>
          <a:ext cx="7740650" cy="3340608"/>
        </p:xfrm>
        <a:graphic>
          <a:graphicData uri="http://schemas.openxmlformats.org/drawingml/2006/table">
            <a:tbl>
              <a:tblPr/>
              <a:tblGrid>
                <a:gridCol w="3870325"/>
                <a:gridCol w="3870325"/>
              </a:tblGrid>
              <a:tr h="330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Медвежийи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Пригожий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Казачий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Кипучий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Могучий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Жгучий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Ребячий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Птичий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Горячий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0" name="Line 54"/>
          <p:cNvSpPr>
            <a:spLocks noChangeShapeType="1"/>
          </p:cNvSpPr>
          <p:nvPr/>
        </p:nvSpPr>
        <p:spPr bwMode="auto">
          <a:xfrm>
            <a:off x="8604250" y="3357563"/>
            <a:ext cx="0" cy="487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49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71480"/>
            <a:ext cx="1514419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755576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7030A0"/>
                </a:solidFill>
              </a:rPr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2520950"/>
            <a:ext cx="7993062" cy="3095625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/>
              <a:t>Пригожий – пригож</a:t>
            </a:r>
          </a:p>
          <a:p>
            <a:pPr eaLnBrk="1" hangingPunct="1">
              <a:buNone/>
            </a:pPr>
            <a:r>
              <a:rPr lang="ru-RU" b="1" dirty="0" smtClean="0"/>
              <a:t>Кипучий – кипуч</a:t>
            </a:r>
          </a:p>
          <a:p>
            <a:pPr eaLnBrk="1" hangingPunct="1">
              <a:buNone/>
            </a:pPr>
            <a:r>
              <a:rPr lang="ru-RU" b="1" dirty="0" smtClean="0"/>
              <a:t>Могучий – могуч</a:t>
            </a:r>
          </a:p>
          <a:p>
            <a:pPr eaLnBrk="1" hangingPunct="1">
              <a:buNone/>
            </a:pPr>
            <a:r>
              <a:rPr lang="ru-RU" b="1" dirty="0" smtClean="0"/>
              <a:t>Жгучий – жгуч</a:t>
            </a:r>
          </a:p>
          <a:p>
            <a:pPr eaLnBrk="1" hangingPunct="1">
              <a:buNone/>
            </a:pPr>
            <a:r>
              <a:rPr lang="ru-RU" b="1" dirty="0" smtClean="0"/>
              <a:t>Горячий - горяч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3357586" cy="30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2681</TotalTime>
  <Words>531</Words>
  <Application>Microsoft Office PowerPoint</Application>
  <PresentationFormat>Экран (4:3)</PresentationFormat>
  <Paragraphs>153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    Повторяем теорию</vt:lpstr>
      <vt:lpstr>           Торт  вкусный, свежий, круглый…</vt:lpstr>
      <vt:lpstr>    Повторяем теорию</vt:lpstr>
      <vt:lpstr>Самостоятельно определите разряд имен прилагательных. Запишите в три колонки.</vt:lpstr>
      <vt:lpstr>       Проверьте себя!</vt:lpstr>
      <vt:lpstr>    Повторяем теорию</vt:lpstr>
      <vt:lpstr>    Образуйте краткую форму имен прилагательных самостоятельно. Взаимопроверка в парах. </vt:lpstr>
      <vt:lpstr>ПРОВЕРЬТЕ СЕБЯ!</vt:lpstr>
      <vt:lpstr>    Повторяем теорию</vt:lpstr>
      <vt:lpstr>Спишите, обозначая условия выбора  слитного и  раздельного написания  НЕ. Выполняем самостоятельно в тетради.</vt:lpstr>
      <vt:lpstr>ПРОВЕРЬТЕ СЕБЯ!</vt:lpstr>
      <vt:lpstr>    Повторяем теорию</vt:lpstr>
      <vt:lpstr>От существительных образуйте прилагательные с суффиксами К и СК. Работаем в парах. </vt:lpstr>
      <vt:lpstr>ПРОВЕРЬТЕ СЕБЯ!</vt:lpstr>
      <vt:lpstr>    Повторяем теорию</vt:lpstr>
      <vt:lpstr>В каком ряду во всех словах пишется одна Н? </vt:lpstr>
      <vt:lpstr> Проверь себя!</vt:lpstr>
      <vt:lpstr>    Повторяем теорию</vt:lpstr>
      <vt:lpstr>Найдите прилагательное, которое пишется слитно. Объясните свой выбор.</vt:lpstr>
      <vt:lpstr>Слайд 21</vt:lpstr>
    </vt:vector>
  </TitlesOfParts>
  <Company>МОУ Столипинская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Волкова М.Ю.</dc:creator>
  <cp:lastModifiedBy>user</cp:lastModifiedBy>
  <cp:revision>213</cp:revision>
  <dcterms:created xsi:type="dcterms:W3CDTF">2014-01-28T09:41:34Z</dcterms:created>
  <dcterms:modified xsi:type="dcterms:W3CDTF">2020-05-14T12:17:45Z</dcterms:modified>
</cp:coreProperties>
</file>