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8" r:id="rId4"/>
    <p:sldId id="275" r:id="rId5"/>
    <p:sldId id="283" r:id="rId6"/>
    <p:sldId id="276" r:id="rId7"/>
    <p:sldId id="279" r:id="rId8"/>
    <p:sldId id="280" r:id="rId9"/>
    <p:sldId id="288" r:id="rId10"/>
    <p:sldId id="28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9F10-49AD-4EC2-9278-95A2D7D116CA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6161-6E50-41AA-9722-9269655E1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9F10-49AD-4EC2-9278-95A2D7D116CA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6161-6E50-41AA-9722-9269655E1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9F10-49AD-4EC2-9278-95A2D7D116CA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6161-6E50-41AA-9722-9269655E1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9F10-49AD-4EC2-9278-95A2D7D116CA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6161-6E50-41AA-9722-9269655E1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9F10-49AD-4EC2-9278-95A2D7D116CA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6161-6E50-41AA-9722-9269655E1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9F10-49AD-4EC2-9278-95A2D7D116CA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6161-6E50-41AA-9722-9269655E1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9F10-49AD-4EC2-9278-95A2D7D116CA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6161-6E50-41AA-9722-9269655E1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9F10-49AD-4EC2-9278-95A2D7D116CA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6161-6E50-41AA-9722-9269655E1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9F10-49AD-4EC2-9278-95A2D7D116CA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6161-6E50-41AA-9722-9269655E1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9F10-49AD-4EC2-9278-95A2D7D116CA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6161-6E50-41AA-9722-9269655E1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89F10-49AD-4EC2-9278-95A2D7D116CA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6161-6E50-41AA-9722-9269655E1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89F10-49AD-4EC2-9278-95A2D7D116CA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C6161-6E50-41AA-9722-9269655E1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-assistant.ru/?predmet=russian&amp;theme=predlozenia_s_odnorodnimi_chlenam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/>
              <a:t>Знаки препинания </a:t>
            </a:r>
          </a:p>
          <a:p>
            <a:pPr algn="ctr">
              <a:buNone/>
            </a:pPr>
            <a:r>
              <a:rPr lang="ru-RU" sz="6000" dirty="0" smtClean="0"/>
              <a:t>в простых и сложных предложениях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876"/>
            <a:ext cx="8229600" cy="3286124"/>
          </a:xfrm>
        </p:spPr>
        <p:txBody>
          <a:bodyPr/>
          <a:lstStyle/>
          <a:p>
            <a:r>
              <a:rPr lang="ru-RU" dirty="0" smtClean="0"/>
              <a:t>Выбрать из произведения  </a:t>
            </a:r>
            <a:r>
              <a:rPr lang="ru-RU" dirty="0"/>
              <a:t>«Черная курица, или Подземные </a:t>
            </a:r>
            <a:r>
              <a:rPr lang="ru-RU" dirty="0" smtClean="0"/>
              <a:t>жители» </a:t>
            </a:r>
            <a:r>
              <a:rPr lang="ru-RU" dirty="0"/>
              <a:t>5</a:t>
            </a:r>
            <a:r>
              <a:rPr lang="ru-RU" dirty="0" smtClean="0"/>
              <a:t> </a:t>
            </a:r>
            <a:r>
              <a:rPr lang="ru-RU" dirty="0" smtClean="0"/>
              <a:t>сложных предложений </a:t>
            </a:r>
            <a:r>
              <a:rPr lang="ru-RU" dirty="0" smtClean="0"/>
              <a:t>и 5 простых, </a:t>
            </a:r>
            <a:r>
              <a:rPr lang="ru-RU" dirty="0" smtClean="0"/>
              <a:t>составить их схемы.</a:t>
            </a:r>
            <a:endParaRPr lang="ru-RU" dirty="0"/>
          </a:p>
        </p:txBody>
      </p:sp>
      <p:sp>
        <p:nvSpPr>
          <p:cNvPr id="45058" name="AutoShape 2" descr="http://ru.stockfresh.com/thumbs/dazdraperma/1864535_%D1%81%D0%BE%D0%BA%D1%80%D0%BE%D0%B2%D0%B8%D1%89%D0%B5-%D0%B3%D1%80%D1%83%D0%B4%D0%B8-%D0%B7%D0%BE%D0%BB%D0%BE%D1%82%D0%BE-%D0%BC%D0%B5%D1%82%D0%B0%D0%BB%D0%BB-%D1%86%D0%B2%D0%B5%D1%82%D0%B0-%D0%B0%D0%BD%D1%82%D0%B8%D0%BA%D0%B2%D0%B0%D1%80%D0%BD%D0%B0%D1%8F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060" name="AutoShape 4" descr="http://ru.stockfresh.com/thumbs/dazdraperma/1864535_%D1%81%D0%BE%D0%BA%D1%80%D0%BE%D0%B2%D0%B8%D1%89%D0%B5-%D0%B3%D1%80%D1%83%D0%B4%D0%B8-%D0%B7%D0%BE%D0%BB%D0%BE%D1%82%D0%BE-%D0%BC%D0%B5%D1%82%D0%B0%D0%BB%D0%BB-%D1%86%D0%B2%D0%B5%D1%82%D0%B0-%D0%B0%D0%BD%D1%82%D0%B8%D0%BA%D0%B2%D0%B0%D1%80%D0%BD%D0%B0%D1%8F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5062" name="Picture 6" descr="http://rusakova.dou10dzer.edumsko.ru/uploads/3000/4801/persona/articles/yana/domashnee_zadan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7072362" cy="34654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МЫ ЗНАЕМ?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10000"/>
          </a:bodyPr>
          <a:lstStyle/>
          <a:p>
            <a:r>
              <a:rPr lang="ru-RU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грамматическая основа предложения?</a:t>
            </a:r>
          </a:p>
          <a:p>
            <a:r>
              <a:rPr lang="ru-RU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Какое предложение называется простым?</a:t>
            </a:r>
          </a:p>
          <a:p>
            <a:r>
              <a:rPr lang="ru-RU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Какое предложение называется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сложным</a:t>
            </a:r>
            <a:r>
              <a:rPr lang="ru-RU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</a:p>
          <a:p>
            <a:r>
              <a:rPr lang="ru-RU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Какие знаки завершения вы знаете?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Какие знаки разделения вы знаете?</a:t>
            </a:r>
          </a:p>
          <a:p>
            <a:r>
              <a:rPr lang="ru-RU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Какие члены предложения называются однородными?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Расскажите о знаках препинания при однородных членах предложения?</a:t>
            </a:r>
            <a:endParaRPr lang="ru-RU" dirty="0"/>
          </a:p>
          <a:p>
            <a:endParaRPr lang="ru-RU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1357298"/>
            <a:ext cx="8572560" cy="52149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 Дети с увлечением </a:t>
            </a:r>
            <a:r>
              <a:rPr lang="ru-RU" u="dbl" dirty="0" smtClean="0"/>
              <a:t>слушали</a:t>
            </a:r>
            <a:r>
              <a:rPr lang="ru-RU" dirty="0" smtClean="0"/>
              <a:t> </a:t>
            </a:r>
            <a:r>
              <a:rPr lang="ru-RU" u="sng" dirty="0" smtClean="0"/>
              <a:t>рассказ</a:t>
            </a:r>
            <a:r>
              <a:rPr lang="ru-RU" dirty="0" smtClean="0"/>
              <a:t> старого охотника.</a:t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ru-RU" u="dbl" dirty="0" smtClean="0"/>
              <a:t>Белеет</a:t>
            </a:r>
            <a:r>
              <a:rPr lang="ru-RU" dirty="0" smtClean="0"/>
              <a:t> </a:t>
            </a:r>
            <a:r>
              <a:rPr lang="ru-RU" u="sng" dirty="0" smtClean="0"/>
              <a:t>парус</a:t>
            </a:r>
            <a:r>
              <a:rPr lang="ru-RU" dirty="0" smtClean="0"/>
              <a:t> одинокий в тумане моря голубом.</a:t>
            </a:r>
            <a:br>
              <a:rPr lang="ru-RU" dirty="0" smtClean="0"/>
            </a:br>
            <a:r>
              <a:rPr lang="ru-RU" dirty="0" smtClean="0"/>
              <a:t>3. Хмуро </a:t>
            </a:r>
            <a:r>
              <a:rPr lang="ru-RU" u="dbl" dirty="0" smtClean="0"/>
              <a:t>тянется</a:t>
            </a:r>
            <a:r>
              <a:rPr lang="ru-RU" dirty="0" smtClean="0"/>
              <a:t> непогожий </a:t>
            </a:r>
            <a:r>
              <a:rPr lang="ru-RU" u="sng" dirty="0" smtClean="0"/>
              <a:t>день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4. Я открыла окно, и свежий воздух </a:t>
            </a:r>
            <a:r>
              <a:rPr lang="ru-RU" u="dbl" dirty="0" smtClean="0"/>
              <a:t>заполнил</a:t>
            </a:r>
            <a:r>
              <a:rPr lang="ru-RU" dirty="0" smtClean="0"/>
              <a:t> </a:t>
            </a:r>
            <a:r>
              <a:rPr lang="ru-RU" u="sng" dirty="0" smtClean="0"/>
              <a:t>комнату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0"/>
            <a:ext cx="8858281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каком предложении неправильно определена грамматическая основа? Назовите номера </a:t>
            </a:r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этих предложений.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Проведем эксперимент и понаблюдаем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85778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000" dirty="0" smtClean="0"/>
              <a:t>Я открыла окно. Свежий воздух заполнил комнату.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[</a:t>
            </a:r>
            <a:r>
              <a:rPr lang="ru-RU" sz="4000" dirty="0" smtClean="0">
                <a:solidFill>
                  <a:srgbClr val="00B0F0"/>
                </a:solidFill>
              </a:rPr>
              <a:t>       </a:t>
            </a:r>
            <a:r>
              <a:rPr lang="en-US" sz="4000" dirty="0" smtClean="0">
                <a:solidFill>
                  <a:srgbClr val="00B0F0"/>
                </a:solidFill>
              </a:rPr>
              <a:t>]</a:t>
            </a:r>
            <a:r>
              <a:rPr lang="ru-RU" sz="4000" dirty="0" smtClean="0">
                <a:solidFill>
                  <a:srgbClr val="00B0F0"/>
                </a:solidFill>
              </a:rPr>
              <a:t>.                     </a:t>
            </a:r>
            <a:r>
              <a:rPr lang="en-US" sz="4000" dirty="0" smtClean="0">
                <a:solidFill>
                  <a:srgbClr val="00B0F0"/>
                </a:solidFill>
              </a:rPr>
              <a:t>[</a:t>
            </a:r>
            <a:r>
              <a:rPr lang="ru-RU" sz="4000" dirty="0" smtClean="0">
                <a:solidFill>
                  <a:srgbClr val="00B0F0"/>
                </a:solidFill>
              </a:rPr>
              <a:t>       </a:t>
            </a:r>
            <a:r>
              <a:rPr lang="en-US" sz="4000" dirty="0" smtClean="0">
                <a:solidFill>
                  <a:srgbClr val="00B0F0"/>
                </a:solidFill>
              </a:rPr>
              <a:t>]. </a:t>
            </a:r>
            <a:endParaRPr lang="ru-RU" sz="40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ru-RU" sz="4000" dirty="0" smtClean="0"/>
              <a:t>Я открыла окно 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/>
              <a:t> почувствовала запах свежего воздуха.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[</a:t>
            </a:r>
            <a:r>
              <a:rPr lang="ru-RU" sz="4000" dirty="0" smtClean="0">
                <a:solidFill>
                  <a:srgbClr val="00B0F0"/>
                </a:solidFill>
              </a:rPr>
              <a:t>     </a:t>
            </a:r>
            <a:r>
              <a:rPr lang="ru-RU" sz="4000" dirty="0" smtClean="0">
                <a:solidFill>
                  <a:srgbClr val="00B0F0"/>
                </a:solidFill>
              </a:rPr>
              <a:t>О и О</a:t>
            </a:r>
            <a:r>
              <a:rPr lang="en-US" sz="4000" dirty="0" smtClean="0">
                <a:solidFill>
                  <a:srgbClr val="00B0F0"/>
                </a:solidFill>
              </a:rPr>
              <a:t>]</a:t>
            </a:r>
            <a:r>
              <a:rPr lang="ru-RU" sz="4000" dirty="0" smtClean="0">
                <a:solidFill>
                  <a:srgbClr val="00B0F0"/>
                </a:solidFill>
              </a:rPr>
              <a:t>.</a:t>
            </a:r>
          </a:p>
          <a:p>
            <a:pPr algn="ctr">
              <a:buNone/>
            </a:pPr>
            <a:r>
              <a:rPr lang="ru-RU" sz="4000" dirty="0" smtClean="0"/>
              <a:t>Я открыла окно, 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/>
              <a:t> свежий воздух заполнил комнату.</a:t>
            </a:r>
            <a:endParaRPr lang="en-US" sz="4000" dirty="0" smtClean="0"/>
          </a:p>
          <a:p>
            <a:pPr algn="ctr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[</a:t>
            </a:r>
            <a:r>
              <a:rPr lang="ru-RU" sz="4000" dirty="0" smtClean="0">
                <a:solidFill>
                  <a:srgbClr val="00B0F0"/>
                </a:solidFill>
              </a:rPr>
              <a:t>        </a:t>
            </a:r>
            <a:r>
              <a:rPr lang="en-US" sz="4000" dirty="0" smtClean="0">
                <a:solidFill>
                  <a:srgbClr val="00B0F0"/>
                </a:solidFill>
              </a:rPr>
              <a:t>]</a:t>
            </a:r>
            <a:r>
              <a:rPr lang="ru-RU" sz="4000" dirty="0" smtClean="0">
                <a:solidFill>
                  <a:srgbClr val="00B0F0"/>
                </a:solidFill>
              </a:rPr>
              <a:t>, </a:t>
            </a:r>
            <a:r>
              <a:rPr lang="en-US" sz="4000" dirty="0" smtClean="0">
                <a:solidFill>
                  <a:srgbClr val="00B0F0"/>
                </a:solidFill>
              </a:rPr>
              <a:t>[</a:t>
            </a:r>
            <a:r>
              <a:rPr lang="ru-RU" sz="4000" dirty="0" smtClean="0">
                <a:solidFill>
                  <a:srgbClr val="00B0F0"/>
                </a:solidFill>
              </a:rPr>
              <a:t>       </a:t>
            </a:r>
            <a:r>
              <a:rPr lang="en-US" sz="4000" dirty="0" smtClean="0">
                <a:solidFill>
                  <a:srgbClr val="00B0F0"/>
                </a:solidFill>
              </a:rPr>
              <a:t>]. </a:t>
            </a:r>
            <a:endParaRPr lang="ru-RU" sz="4000" dirty="0">
              <a:solidFill>
                <a:srgbClr val="00B0F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779912" y="436510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Внимание 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4400" b="1" i="1">
                <a:solidFill>
                  <a:srgbClr val="990000"/>
                </a:solidFill>
              </a:rPr>
              <a:t>                 </a:t>
            </a:r>
            <a:r>
              <a:rPr lang="ru-RU" sz="4400" b="1" i="1" u="sng">
                <a:solidFill>
                  <a:srgbClr val="990000"/>
                </a:solidFill>
              </a:rPr>
              <a:t>Союз   И</a:t>
            </a:r>
            <a:r>
              <a:rPr lang="ru-RU" sz="4400" b="1" i="1">
                <a:solidFill>
                  <a:srgbClr val="990000"/>
                </a:solidFill>
              </a:rPr>
              <a:t>    – </a:t>
            </a:r>
          </a:p>
          <a:p>
            <a:pPr>
              <a:buFontTx/>
              <a:buNone/>
            </a:pPr>
            <a:r>
              <a:rPr lang="ru-RU" sz="4400" b="1" i="1">
                <a:solidFill>
                  <a:srgbClr val="990000"/>
                </a:solidFill>
              </a:rPr>
              <a:t>     сигнал пунктограммы</a:t>
            </a:r>
          </a:p>
          <a:p>
            <a:pPr>
              <a:buFontTx/>
              <a:buNone/>
            </a:pPr>
            <a:endParaRPr lang="ru-RU" sz="4400" b="1" i="1">
              <a:solidFill>
                <a:srgbClr val="990000"/>
              </a:solidFill>
            </a:endParaRP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1143000" y="33528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1143000" y="3352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1143000" y="4419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2590800" y="33528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H="1">
            <a:off x="2209800" y="3352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22098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3886200" y="33528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3886200" y="3352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3886200" y="4419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5257800" y="33528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4953000" y="3352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48768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3124200" y="4038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1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3108325" y="3846513"/>
            <a:ext cx="396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400" b="1"/>
              <a:t>и</a:t>
            </a:r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V="1">
            <a:off x="5029200" y="32766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2743200" y="3946525"/>
            <a:ext cx="339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/>
              <a:t>,</a:t>
            </a:r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>
            <a:off x="1219200" y="5029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2" name="Line 22"/>
          <p:cNvSpPr>
            <a:spLocks noChangeShapeType="1"/>
          </p:cNvSpPr>
          <p:nvPr/>
        </p:nvSpPr>
        <p:spPr bwMode="auto">
          <a:xfrm>
            <a:off x="1219200" y="6248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3" name="Line 23"/>
          <p:cNvSpPr>
            <a:spLocks noChangeShapeType="1"/>
          </p:cNvSpPr>
          <p:nvPr/>
        </p:nvSpPr>
        <p:spPr bwMode="auto">
          <a:xfrm>
            <a:off x="5257800" y="50292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 flipH="1">
            <a:off x="49530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 flipH="1">
            <a:off x="4953000" y="6172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6" name="Oval 26"/>
          <p:cNvSpPr>
            <a:spLocks noChangeArrowheads="1"/>
          </p:cNvSpPr>
          <p:nvPr/>
        </p:nvSpPr>
        <p:spPr bwMode="auto">
          <a:xfrm>
            <a:off x="1752600" y="5181600"/>
            <a:ext cx="914400" cy="914400"/>
          </a:xfrm>
          <a:prstGeom prst="ellipse">
            <a:avLst/>
          </a:prstGeom>
          <a:solidFill>
            <a:srgbClr val="FFCCFF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67" name="Oval 27"/>
          <p:cNvSpPr>
            <a:spLocks noChangeArrowheads="1"/>
          </p:cNvSpPr>
          <p:nvPr/>
        </p:nvSpPr>
        <p:spPr bwMode="auto">
          <a:xfrm>
            <a:off x="3810000" y="5181600"/>
            <a:ext cx="914400" cy="914400"/>
          </a:xfrm>
          <a:prstGeom prst="ellipse">
            <a:avLst/>
          </a:prstGeom>
          <a:solidFill>
            <a:srgbClr val="FFCCFF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2971800" y="5257800"/>
            <a:ext cx="527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/>
              <a:t>и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5470525" y="3830638"/>
            <a:ext cx="339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/>
              <a:t>.</a:t>
            </a:r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5546725" y="5659438"/>
            <a:ext cx="339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/>
              <a:t>.</a:t>
            </a:r>
          </a:p>
        </p:txBody>
      </p:sp>
      <p:pic>
        <p:nvPicPr>
          <p:cNvPr id="35871" name="Picture 31" descr="сове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429000"/>
            <a:ext cx="2971800" cy="2819400"/>
          </a:xfrm>
          <a:prstGeom prst="rect">
            <a:avLst/>
          </a:prstGeom>
          <a:noFill/>
          <a:ln w="57150">
            <a:solidFill>
              <a:srgbClr val="99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1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5400" i="1" dirty="0" smtClean="0"/>
              <a:t>	Каждый </a:t>
            </a:r>
            <a:r>
              <a:rPr lang="ru-RU" sz="5400" i="1" dirty="0"/>
              <a:t>из начатых примеров продолжите дважды: а) чтобы получилось сложное предложение, простые в котором соединены союзом </a:t>
            </a:r>
            <a:r>
              <a:rPr lang="ru-RU" sz="5400" b="1" i="1" dirty="0"/>
              <a:t>и</a:t>
            </a:r>
            <a:r>
              <a:rPr lang="ru-RU" sz="5400" i="1" dirty="0"/>
              <a:t>, б) чтобы получилось простое предложение с однородными членами, соединенными союзом </a:t>
            </a:r>
            <a:r>
              <a:rPr lang="ru-RU" sz="5400" b="1" i="1" dirty="0"/>
              <a:t>и. </a:t>
            </a:r>
            <a:endParaRPr lang="ru-RU" sz="5400" b="1" i="1" dirty="0" smtClean="0"/>
          </a:p>
          <a:p>
            <a:pPr>
              <a:buNone/>
            </a:pPr>
            <a:r>
              <a:rPr lang="ru-RU" sz="7300" b="1" dirty="0" smtClean="0">
                <a:solidFill>
                  <a:srgbClr val="FF0000"/>
                </a:solidFill>
              </a:rPr>
              <a:t>Но </a:t>
            </a:r>
            <a:r>
              <a:rPr lang="ru-RU" sz="7300" b="1" dirty="0">
                <a:solidFill>
                  <a:srgbClr val="FF0000"/>
                </a:solidFill>
              </a:rPr>
              <a:t>и поздней осенью бывают очень приятные </a:t>
            </a:r>
            <a:r>
              <a:rPr lang="ru-RU" sz="7300" b="1" dirty="0" smtClean="0">
                <a:solidFill>
                  <a:srgbClr val="FF0000"/>
                </a:solidFill>
              </a:rPr>
              <a:t>дни и ... </a:t>
            </a:r>
            <a:endParaRPr lang="ru-RU" sz="73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altLang="ru-RU" sz="7300" b="1" dirty="0" smtClean="0">
                <a:solidFill>
                  <a:srgbClr val="FF0000"/>
                </a:solidFill>
              </a:rPr>
              <a:t>Например:</a:t>
            </a:r>
          </a:p>
          <a:p>
            <a:pPr>
              <a:buNone/>
            </a:pPr>
            <a:r>
              <a:rPr lang="ru-RU" altLang="ru-RU" sz="7300" b="1" dirty="0" smtClean="0"/>
              <a:t>1</a:t>
            </a:r>
            <a:r>
              <a:rPr lang="ru-RU" altLang="ru-RU" sz="7300" b="1" dirty="0" smtClean="0"/>
              <a:t>) </a:t>
            </a:r>
            <a:r>
              <a:rPr lang="ru-RU" sz="7300" b="1" dirty="0" smtClean="0"/>
              <a:t>Но и поздней осенью бывают очень приятные дни </a:t>
            </a:r>
            <a:r>
              <a:rPr lang="ru-RU" sz="7300" b="1" dirty="0" smtClean="0">
                <a:solidFill>
                  <a:srgbClr val="00B0F0"/>
                </a:solidFill>
              </a:rPr>
              <a:t>и</a:t>
            </a:r>
            <a:r>
              <a:rPr lang="ru-RU" sz="7300" b="1" dirty="0" smtClean="0"/>
              <a:t> ... вечера.</a:t>
            </a:r>
            <a:endParaRPr lang="ru-RU" altLang="ru-RU" sz="7300" b="1" dirty="0" smtClean="0"/>
          </a:p>
          <a:p>
            <a:pPr>
              <a:buNone/>
            </a:pPr>
            <a:r>
              <a:rPr lang="ru-RU" altLang="ru-RU" sz="7300" b="1" dirty="0" smtClean="0"/>
              <a:t>2) </a:t>
            </a:r>
            <a:r>
              <a:rPr lang="ru-RU" sz="7300" b="1" dirty="0" smtClean="0"/>
              <a:t>Но и поздней осенью бывают очень приятные дни, </a:t>
            </a:r>
            <a:r>
              <a:rPr lang="ru-RU" sz="7300" b="1" dirty="0" smtClean="0">
                <a:solidFill>
                  <a:srgbClr val="00B0F0"/>
                </a:solidFill>
              </a:rPr>
              <a:t>и</a:t>
            </a:r>
            <a:r>
              <a:rPr lang="ru-RU" sz="7300" b="1" dirty="0" smtClean="0"/>
              <a:t> можно насладиться теплом.</a:t>
            </a:r>
            <a:endParaRPr lang="ru-RU" altLang="ru-RU" sz="7300" b="1" dirty="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5458618"/>
          </a:xfrm>
        </p:spPr>
        <p:txBody>
          <a:bodyPr>
            <a:noAutofit/>
          </a:bodyPr>
          <a:lstStyle/>
          <a:p>
            <a:r>
              <a:rPr lang="ru-RU" sz="2800" i="1" dirty="0"/>
              <a:t>Каждый из начатых примеров продолжите дважды: а) чтобы получилось сложное предложение, простые в котором соединены союзом </a:t>
            </a:r>
            <a:r>
              <a:rPr lang="ru-RU" sz="2800" b="1" i="1" dirty="0"/>
              <a:t>и</a:t>
            </a:r>
            <a:r>
              <a:rPr lang="ru-RU" sz="2800" i="1" dirty="0"/>
              <a:t>, б) чтобы получилось простое предложение с однородными членами, соединенными союзом </a:t>
            </a:r>
            <a:r>
              <a:rPr lang="ru-RU" sz="2800" b="1" i="1" dirty="0"/>
              <a:t>и</a:t>
            </a:r>
            <a:r>
              <a:rPr lang="ru-RU" sz="2800" b="1" i="1" dirty="0" smtClean="0"/>
              <a:t>.</a:t>
            </a:r>
            <a:br>
              <a:rPr lang="ru-RU" sz="2800" b="1" i="1" dirty="0" smtClean="0"/>
            </a:br>
            <a:r>
              <a:rPr lang="ru-RU" sz="2800" b="1" i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Прекращается дождь и </a:t>
            </a:r>
            <a:r>
              <a:rPr lang="ru-RU" b="1" dirty="0">
                <a:solidFill>
                  <a:srgbClr val="FF0000"/>
                </a:solidFill>
              </a:rPr>
              <a:t>….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Плыли облака и </a:t>
            </a:r>
            <a:r>
              <a:rPr lang="ru-RU" b="1" dirty="0" smtClean="0">
                <a:solidFill>
                  <a:srgbClr val="FF0000"/>
                </a:solidFill>
              </a:rPr>
              <a:t>…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3200" i="1" dirty="0" smtClean="0"/>
              <a:t>Сделайте это задание письменно в тетради</a:t>
            </a:r>
            <a:r>
              <a:rPr lang="ru-RU" sz="3200" i="1" dirty="0"/>
              <a:t/>
            </a:r>
            <a:br>
              <a:rPr lang="ru-RU" sz="3200" i="1" dirty="0"/>
            </a:b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Соотнесите предложение и схему(запишите ответ в форме цифра - буква)</a:t>
            </a:r>
            <a:endParaRPr lang="ru-RU" sz="2400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427519"/>
              </p:ext>
            </p:extLst>
          </p:nvPr>
        </p:nvGraphicFramePr>
        <p:xfrm>
          <a:off x="357157" y="1142983"/>
          <a:ext cx="8329644" cy="5476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032"/>
                <a:gridCol w="3253790"/>
                <a:gridCol w="986125"/>
                <a:gridCol w="3178697"/>
              </a:tblGrid>
              <a:tr h="1528388">
                <a:tc>
                  <a:txBody>
                    <a:bodyPr/>
                    <a:lstStyle/>
                    <a:p>
                      <a:r>
                        <a:rPr lang="ru-RU" sz="240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Листья опадают с деревьев, и в воздухе протянулась паутина.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[– =].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61984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Наступила осень.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[– =], и [= -].</a:t>
                      </a:r>
                    </a:p>
                  </a:txBody>
                  <a:tcPr/>
                </a:tc>
              </a:tr>
              <a:tr h="106987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Когда веют холодные ветры, ветви деревьев качаются.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[– =], [= -].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1069872">
                <a:tc>
                  <a:txBody>
                    <a:bodyPr/>
                    <a:lstStyle/>
                    <a:p>
                      <a:r>
                        <a:rPr lang="ru-RU" sz="2400" smtClean="0">
                          <a:solidFill>
                            <a:schemeClr val="tx1"/>
                          </a:solidFill>
                        </a:rPr>
                        <a:t>4.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Лес обнажился, часто идут нудные дожди.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[= -].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106987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Птицы улетают в теплые края.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(Когда – =), [– =].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А сейчас изучите тему при помощи школьного помощника Для этого скопируйте ссылку и вставьте ее в адресную строку</a:t>
            </a:r>
            <a:br>
              <a:rPr lang="ru-RU" dirty="0" smtClean="0"/>
            </a:br>
            <a:r>
              <a:rPr lang="ru-RU" sz="3600" u="sng" dirty="0">
                <a:hlinkClick r:id="rId2"/>
              </a:rPr>
              <a:t>https://school-assistant.ru/?predmet=russian&amp;theme=predlozenia_s_odnorodnimi_chlenami</a:t>
            </a:r>
            <a:r>
              <a:rPr lang="ru-RU" sz="3600" dirty="0"/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тема 8</a:t>
            </a:r>
            <a:r>
              <a:rPr lang="ru-RU" sz="3600" dirty="0"/>
              <a:t/>
            </a:r>
            <a:br>
              <a:rPr lang="ru-RU" sz="36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312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267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Тема урока:</vt:lpstr>
      <vt:lpstr>ЧТО МЫ ЗНАЕМ? </vt:lpstr>
      <vt:lpstr>1. Дети с увлечением слушали рассказ старого охотника. 2. Белеет парус одинокий в тумане моря голубом. 3. Хмуро тянется непогожий день. 4. Я открыла окно, и свежий воздух заполнил комнату. </vt:lpstr>
      <vt:lpstr>Проведем эксперимент и понаблюдаем</vt:lpstr>
      <vt:lpstr>Внимание !</vt:lpstr>
      <vt:lpstr>Презентация PowerPoint</vt:lpstr>
      <vt:lpstr>Каждый из начатых примеров продолжите дважды: а) чтобы получилось сложное предложение, простые в котором соединены союзом и, б) чтобы получилось простое предложение с однородными членами, соединенными союзом и.  Прекращается дождь и …. Плыли облака и …  Сделайте это задание письменно в тетради </vt:lpstr>
      <vt:lpstr>Соотнесите предложение и схему(запишите ответ в форме цифра - буква)</vt:lpstr>
      <vt:lpstr>         А сейчас изучите тему при помощи школьного помощника Для этого скопируйте ссылку и вставьте ее в адресную строку https://school-assistant.ru/?predmet=russian&amp;theme=predlozenia_s_odnorodnimi_chlenami  тема 8 </vt:lpstr>
      <vt:lpstr>Домашнее задание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легко справимся с любым делом</dc:title>
  <dc:creator>user</dc:creator>
  <cp:lastModifiedBy>Пользователь</cp:lastModifiedBy>
  <cp:revision>44</cp:revision>
  <dcterms:created xsi:type="dcterms:W3CDTF">2016-11-14T13:46:32Z</dcterms:created>
  <dcterms:modified xsi:type="dcterms:W3CDTF">2020-05-07T17:06:27Z</dcterms:modified>
</cp:coreProperties>
</file>