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3" r:id="rId2"/>
    <p:sldId id="352" r:id="rId3"/>
    <p:sldId id="334" r:id="rId4"/>
    <p:sldId id="337" r:id="rId5"/>
    <p:sldId id="358" r:id="rId6"/>
    <p:sldId id="325" r:id="rId7"/>
    <p:sldId id="326" r:id="rId8"/>
    <p:sldId id="327" r:id="rId9"/>
    <p:sldId id="359" r:id="rId10"/>
    <p:sldId id="328" r:id="rId11"/>
    <p:sldId id="329" r:id="rId12"/>
    <p:sldId id="339" r:id="rId13"/>
    <p:sldId id="338" r:id="rId14"/>
    <p:sldId id="281" r:id="rId15"/>
    <p:sldId id="330" r:id="rId16"/>
    <p:sldId id="331" r:id="rId17"/>
    <p:sldId id="360" r:id="rId18"/>
    <p:sldId id="332" r:id="rId19"/>
    <p:sldId id="333" r:id="rId20"/>
    <p:sldId id="357" r:id="rId21"/>
    <p:sldId id="321" r:id="rId22"/>
    <p:sldId id="323" r:id="rId23"/>
    <p:sldId id="364" r:id="rId24"/>
    <p:sldId id="354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AA63E"/>
    <a:srgbClr val="990099"/>
    <a:srgbClr val="FFCC00"/>
    <a:srgbClr val="99FFCC"/>
    <a:srgbClr val="66FF99"/>
    <a:srgbClr val="3797B9"/>
    <a:srgbClr val="FF99FF"/>
    <a:srgbClr val="061D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118" autoAdjust="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21F2-9FB1-4E92-9EE2-88EC77C84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C420-7176-4AE2-A483-3778B9840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C671-82C0-48A4-911C-5E105D338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3028-2149-4955-A231-8ABE93DB8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4CC8-1E02-48D4-B02D-3489BB70D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6723-F416-4C46-8699-F91EDE57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123F-B6E9-4523-8FF3-73C44ECD1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6556-F540-47D0-83EE-4FF4B09A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EAE7-5D33-451D-AE7F-3BBE73C1B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65A7-C278-40E6-B629-46B6FFD4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B1E7-8B1E-4C9F-9494-98E469E94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F419D2C-1E8B-4B33-BCB2-46FA77ED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img-fotki.yandex.ru/get/4523/83602574.0/0_78312_a88a1c34_XL" TargetMode="External"/><Relationship Id="rId7" Type="http://schemas.openxmlformats.org/officeDocument/2006/relationships/hyperlink" Target="http://www.smolensk2.ru/images/img_16971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i021.radikal.ru/1012/52/6b916e43ac93t.jpg" TargetMode="Externa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dic.academic.ru/pictures/wiki/files/84/Trollius-o5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flower.onego.ru/lukov/enc_4727.jpg" TargetMode="Externa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animals.ru/Ads/photo/271006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img11.nnm.ru/5/5/0/7/a/6696f297298f4515bfd7a0f1cb8.jpg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max-geolog.narod.ru/zuk_ol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.neftegaz.ru/images/photos/2944/d7920d21ba5ef69a1c54d8b1955ee8ea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media-kuban.ru/images/thumbs/7/6/3/46367_original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e.air.ru/picture/mammal/1-52.jpg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5.jpeg"/><Relationship Id="rId2" Type="http://schemas.openxmlformats.org/officeDocument/2006/relationships/hyperlink" Target="http://www.lebza.ru/published/publicdata/LEBZA/attachments/SC/products_pictures/large_igrushka_deti_7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eworld.ru/misc/carnivore/fret/mustela_nigripes_01.jpg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static.diary.ru/userdir/3/1/9/5/319559/39757034.jpg" TargetMode="External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gabay.com/images/2005-05/sumatra_rhino-mother_17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bicsecns.files.wordpress.com/2010/09/laotianrockrat.jpg" TargetMode="Externa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manyfacesofspaces.com/Quagga_op_800x629.jpg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hyperlink" Target="http://dobrochan.ru/src/jpg/0909/1253120403551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region.org/uploads/posts/2011-08/1314250759_1.jpg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turometr.ru/uploads/images/31/b2/bd/1183/9f51f5302e.jpg" TargetMode="External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1.bp.blogspot.com/_JHklTiXb3O8/S9RESN4iKKI/AAAAAAAABL4/4teZJgJ4Lp0/s320/tarpan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Q:\&#1087;&#1088;&#1086;&#1077;&#1082;&#1090;%20&#1087;&#1088;&#1080;&#1088;&#1086;&#1076;&#1072;\06%20Long%20Lost%20Friend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verki.org/wp-content/uploads/2010/09/0_103d7_612626cb_XL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g15.nnm.ru/8/a/8/a/0/871bcb37782aebf0cf5d66b5235.jpg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roko.narod.ru/image/1/croc2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mulka.ru/uploads/posts4/1414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-2007-07.photosight.ru/04/217998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431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>Тема урока: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77057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 altLang="ru-RU" sz="1600" b="1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 altLang="ru-RU" b="1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 altLang="ru-RU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57158" y="1341438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dirty="0">
                <a:solidFill>
                  <a:srgbClr val="FF0000"/>
                </a:solidFill>
              </a:rPr>
              <a:t>Красная книга России её значение. Личная ответственность каждого человека за сохранность </a:t>
            </a:r>
            <a:r>
              <a:rPr lang="ru-RU" sz="5400" dirty="0" smtClean="0">
                <a:solidFill>
                  <a:srgbClr val="FF0000"/>
                </a:solidFill>
              </a:rPr>
              <a:t>природы</a:t>
            </a:r>
            <a:r>
              <a:rPr lang="ru-RU" altLang="ru-RU" sz="5400" b="1" dirty="0" smtClean="0">
                <a:solidFill>
                  <a:srgbClr val="FF0000"/>
                </a:solidFill>
              </a:rPr>
              <a:t>».</a:t>
            </a:r>
            <a:endParaRPr lang="ru-RU" alt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rofa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0350"/>
            <a:ext cx="35274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429375" y="3143250"/>
            <a:ext cx="153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дрофа</a:t>
            </a:r>
          </a:p>
        </p:txBody>
      </p:sp>
      <p:pic>
        <p:nvPicPr>
          <p:cNvPr id="24580" name="Picture 8" descr="Картинка 2 из 1919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429000"/>
            <a:ext cx="44640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85750" y="6273800"/>
            <a:ext cx="4148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розовый фламинго</a:t>
            </a:r>
          </a:p>
        </p:txBody>
      </p:sp>
      <p:pic>
        <p:nvPicPr>
          <p:cNvPr id="24582" name="Picture 11" descr="Картинка 12 из 287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6038"/>
            <a:ext cx="3984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1619250" y="2708275"/>
            <a:ext cx="1938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джейран</a:t>
            </a:r>
          </a:p>
        </p:txBody>
      </p:sp>
      <p:sp>
        <p:nvSpPr>
          <p:cNvPr id="24584" name="Rectangle 15"/>
          <p:cNvSpPr>
            <a:spLocks noChangeArrowheads="1"/>
          </p:cNvSpPr>
          <p:nvPr/>
        </p:nvSpPr>
        <p:spPr bwMode="auto">
          <a:xfrm>
            <a:off x="5929313" y="6273800"/>
            <a:ext cx="2773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чёрный аист</a:t>
            </a:r>
          </a:p>
        </p:txBody>
      </p:sp>
      <p:pic>
        <p:nvPicPr>
          <p:cNvPr id="24585" name="Picture 17" descr="Картинка 2 из 564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716338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60350"/>
            <a:ext cx="3754438" cy="581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b="1" smtClean="0"/>
              <a:t>тюльпан шренка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400" b="1" smtClean="0"/>
              <a:t>ьпан</a:t>
            </a:r>
          </a:p>
        </p:txBody>
      </p:sp>
      <p:pic>
        <p:nvPicPr>
          <p:cNvPr id="25604" name="Picture 5" descr="Картинка 5 из 597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2513"/>
            <a:ext cx="330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211638" y="63087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tx2"/>
                </a:solidFill>
              </a:rPr>
              <a:t>рябчик большой</a:t>
            </a:r>
          </a:p>
        </p:txBody>
      </p:sp>
      <p:pic>
        <p:nvPicPr>
          <p:cNvPr id="25606" name="Picture 14" descr="1271929916_1249879578_ryabchik-i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42900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6" descr="Картинка 5 из 49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692150"/>
            <a:ext cx="352901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7"/>
          <p:cNvSpPr>
            <a:spLocks noChangeArrowheads="1"/>
          </p:cNvSpPr>
          <p:nvPr/>
        </p:nvSpPr>
        <p:spPr bwMode="auto">
          <a:xfrm>
            <a:off x="755650" y="4941888"/>
            <a:ext cx="2274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b="1"/>
              <a:t>купальница</a:t>
            </a:r>
            <a:r>
              <a:rPr lang="ru-RU" altLang="ru-RU"/>
              <a:t> 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7488237" cy="5762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787400"/>
            <a:ext cx="49006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179388" y="549275"/>
            <a:ext cx="88566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0" b="1"/>
              <a:t>Животные и растения, которые до сих пор мало изучены!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0" y="3357563"/>
            <a:ext cx="1908175" cy="4286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b="1" smtClean="0"/>
              <a:t>Гепард</a:t>
            </a:r>
          </a:p>
        </p:txBody>
      </p:sp>
      <p:pic>
        <p:nvPicPr>
          <p:cNvPr id="29699" name="Picture 5" descr="КРАСНАЯ КНИГА (семейство гепардов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025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372225" y="3716338"/>
            <a:ext cx="2865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краснозобая </a:t>
            </a:r>
          </a:p>
          <a:p>
            <a:r>
              <a:rPr lang="ru-RU" altLang="ru-RU" sz="3200" b="1"/>
              <a:t>казарка</a:t>
            </a:r>
          </a:p>
        </p:txBody>
      </p:sp>
      <p:pic>
        <p:nvPicPr>
          <p:cNvPr id="29701" name="Picture 8" descr="Картинка 5 из 133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8913"/>
            <a:ext cx="34321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428750" y="6273800"/>
            <a:ext cx="564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 b="1"/>
              <a:t>высоколобый бутылконос</a:t>
            </a:r>
          </a:p>
        </p:txBody>
      </p:sp>
      <p:pic>
        <p:nvPicPr>
          <p:cNvPr id="29703" name="Picture 11" descr="Зверь, берегись! Человек идет">
            <a:hlinkClick r:id="rId5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2997200"/>
            <a:ext cx="4319587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8" y="2781300"/>
            <a:ext cx="1947862" cy="361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smtClean="0"/>
              <a:t>лук косой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492500" y="333375"/>
            <a:ext cx="2651125" cy="666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smtClean="0"/>
              <a:t>жук олень</a:t>
            </a:r>
          </a:p>
        </p:txBody>
      </p:sp>
      <p:pic>
        <p:nvPicPr>
          <p:cNvPr id="30724" name="Picture 5" descr="Картинка 9 из 33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1210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429375" y="6143625"/>
            <a:ext cx="2154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altLang="ru-RU" sz="3600" b="1"/>
              <a:t>Вырезуб</a:t>
            </a:r>
            <a:r>
              <a:rPr lang="ru-RU" altLang="ru-RU" sz="3600"/>
              <a:t> </a:t>
            </a:r>
          </a:p>
        </p:txBody>
      </p:sp>
      <p:pic>
        <p:nvPicPr>
          <p:cNvPr id="30726" name="Picture 8" descr="Картинка 1 из 4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716338"/>
            <a:ext cx="320516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357188" y="5072063"/>
            <a:ext cx="2095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 b="1"/>
              <a:t>Астрагал</a:t>
            </a:r>
          </a:p>
          <a:p>
            <a:r>
              <a:rPr lang="ru-RU" altLang="ru-RU" sz="3200" b="1"/>
              <a:t>сходный</a:t>
            </a:r>
            <a:r>
              <a:rPr lang="ru-RU" altLang="ru-RU" sz="3200"/>
              <a:t> </a:t>
            </a:r>
          </a:p>
        </p:txBody>
      </p:sp>
      <p:pic>
        <p:nvPicPr>
          <p:cNvPr id="30728" name="Picture 11" descr="Картинка 1 из 3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3213100"/>
            <a:ext cx="27336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File05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88913"/>
            <a:ext cx="1981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7713" y="1052513"/>
            <a:ext cx="7648575" cy="4897437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95513" y="2024063"/>
            <a:ext cx="19462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210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Зел</a:t>
            </a:r>
            <a:r>
              <a:rPr lang="ru-RU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ё</a:t>
            </a: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ные </a:t>
            </a:r>
            <a:endParaRPr lang="ru-RU" altLang="ru-RU" sz="2800" b="1">
              <a:solidFill>
                <a:srgbClr val="FFFFFF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  <a:p>
            <a:pPr>
              <a:spcBef>
                <a:spcPts val="210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страницы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27538" y="2997200"/>
            <a:ext cx="309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350"/>
              </a:spcBef>
            </a:pPr>
            <a:r>
              <a:rPr lang="en-US" altLang="ru-RU" sz="24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Восстановленные</a:t>
            </a:r>
            <a:r>
              <a:rPr lang="ru-RU" altLang="ru-RU" sz="24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 виды  </a:t>
            </a:r>
            <a:r>
              <a:rPr lang="en-US" altLang="ru-RU" sz="24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 животны</a:t>
            </a:r>
            <a:r>
              <a:rPr lang="ru-RU" altLang="ru-RU" sz="24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х</a:t>
            </a:r>
            <a:endParaRPr lang="en-US" altLang="ru-RU" sz="2400" b="1">
              <a:solidFill>
                <a:srgbClr val="FFFFFF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3448050"/>
            <a:ext cx="2027237" cy="3524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smtClean="0"/>
              <a:t>речной бобр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8172450" y="3284538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лось</a:t>
            </a:r>
          </a:p>
        </p:txBody>
      </p:sp>
      <p:pic>
        <p:nvPicPr>
          <p:cNvPr id="32772" name="Picture 8" descr="Картинка 126 из 1030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8913"/>
            <a:ext cx="38163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Картинка 11 из 649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43926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Картинка 3 из 9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3789363"/>
            <a:ext cx="36179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5724525" y="6308725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b="1"/>
              <a:t>черноногий хорёк</a:t>
            </a:r>
          </a:p>
        </p:txBody>
      </p:sp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611188" y="623728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горбатый кит</a:t>
            </a:r>
          </a:p>
        </p:txBody>
      </p:sp>
      <p:pic>
        <p:nvPicPr>
          <p:cNvPr id="32777" name="Picture 18" descr="Картинка 58 из 251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3860800"/>
            <a:ext cx="38163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165850"/>
            <a:ext cx="3035300" cy="509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b="1" smtClean="0"/>
              <a:t>примула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03800" y="-73025"/>
            <a:ext cx="3609975" cy="7302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altLang="ru-RU" sz="280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smtClean="0"/>
              <a:t>носорог </a:t>
            </a:r>
          </a:p>
        </p:txBody>
      </p:sp>
      <p:pic>
        <p:nvPicPr>
          <p:cNvPr id="33796" name="Picture 5" descr="File0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41663"/>
            <a:ext cx="4762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Картинка 72 из 1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457358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Картинка 15 из 143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268413"/>
            <a:ext cx="41132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795963" y="4724400"/>
            <a:ext cx="237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     лаосская  крыса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 descr="http://illustrators.ru/illustrations/504698_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349500"/>
            <a:ext cx="29797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187624" y="980728"/>
            <a:ext cx="4320480" cy="4968552"/>
          </a:xfrm>
          <a:prstGeom prst="rect">
            <a:avLst/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9" name="Прямоугольник 8"/>
          <p:cNvSpPr/>
          <p:nvPr/>
        </p:nvSpPr>
        <p:spPr>
          <a:xfrm>
            <a:off x="3708400" y="2133600"/>
            <a:ext cx="1295400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5"/>
          <p:cNvSpPr>
            <a:spLocks noGrp="1"/>
          </p:cNvSpPr>
          <p:nvPr>
            <p:ph idx="1"/>
          </p:nvPr>
        </p:nvSpPr>
        <p:spPr>
          <a:xfrm>
            <a:off x="2051050" y="2924175"/>
            <a:ext cx="6635750" cy="32019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7" name="Picture 2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90805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95513" y="1989138"/>
            <a:ext cx="24479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10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Ч</a:t>
            </a:r>
            <a:r>
              <a:rPr lang="ru-RU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ё</a:t>
            </a: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рные </a:t>
            </a:r>
            <a:endParaRPr lang="ru-RU" altLang="ru-RU" sz="2800" b="1">
              <a:solidFill>
                <a:srgbClr val="FFFFFF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  <a:p>
            <a:pPr>
              <a:spcBef>
                <a:spcPts val="210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страницы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 flipH="1">
            <a:off x="4641850" y="3014663"/>
            <a:ext cx="3252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35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Исчезнувшие     животные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795963" y="5157788"/>
            <a:ext cx="3348037" cy="700087"/>
          </a:xfr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ru-RU" sz="1800" b="1" smtClean="0"/>
              <a:t>    </a:t>
            </a:r>
            <a:r>
              <a:rPr lang="ru-RU" altLang="ru-RU" sz="2800" b="1" smtClean="0">
                <a:solidFill>
                  <a:schemeClr val="bg1"/>
                </a:solidFill>
              </a:rPr>
              <a:t>странствующие голуби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altLang="ru-RU" smtClean="0"/>
          </a:p>
        </p:txBody>
      </p:sp>
      <p:pic>
        <p:nvPicPr>
          <p:cNvPr id="35843" name="Picture 5" descr="Картинка 7 из 74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4006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323850" y="2276475"/>
            <a:ext cx="3419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chemeClr val="bg1"/>
                </a:solidFill>
              </a:rPr>
              <a:t>морская корова</a:t>
            </a:r>
          </a:p>
        </p:txBody>
      </p:sp>
      <p:pic>
        <p:nvPicPr>
          <p:cNvPr id="35845" name="Picture 8" descr="Картинка 10 из 19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5363" y="188913"/>
            <a:ext cx="2819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 descr="Картинка 1 из 258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924175"/>
            <a:ext cx="2662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827088" y="6165850"/>
            <a:ext cx="1395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chemeClr val="bg1"/>
                </a:solidFill>
              </a:rPr>
              <a:t>дронт</a:t>
            </a:r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3000375" y="6072188"/>
            <a:ext cx="2700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chemeClr val="bg1"/>
                </a:solidFill>
              </a:rPr>
              <a:t>зебра квагга</a:t>
            </a:r>
          </a:p>
        </p:txBody>
      </p:sp>
      <p:pic>
        <p:nvPicPr>
          <p:cNvPr id="35849" name="Picture 14" descr="Картинка 2 из 138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3500438"/>
            <a:ext cx="31400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0"/>
            <a:ext cx="2078038" cy="5254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chemeClr val="bg1"/>
                </a:solidFill>
              </a:rPr>
              <a:t>тарпан </a:t>
            </a:r>
          </a:p>
        </p:txBody>
      </p:sp>
      <p:pic>
        <p:nvPicPr>
          <p:cNvPr id="36867" name="Picture 5" descr="Картинка 9 из 62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620713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857750" y="5827713"/>
            <a:ext cx="391953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</a:rPr>
              <a:t>бескрылая птица Моа</a:t>
            </a:r>
            <a:r>
              <a:rPr lang="ru-RU" altLang="ru-RU" sz="2800">
                <a:solidFill>
                  <a:schemeClr val="bg1"/>
                </a:solidFill>
              </a:rPr>
              <a:t/>
            </a:r>
            <a:br>
              <a:rPr lang="ru-RU" altLang="ru-RU" sz="2800">
                <a:solidFill>
                  <a:schemeClr val="bg1"/>
                </a:solidFill>
              </a:rPr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36869" name="Picture 8" descr="Бескрылая птица Моа Р#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2133600"/>
            <a:ext cx="329247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571500" y="3357563"/>
            <a:ext cx="27082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</a:rPr>
              <a:t>сумчатый волк</a:t>
            </a:r>
            <a:r>
              <a:rPr lang="ru-RU" altLang="ru-RU">
                <a:solidFill>
                  <a:schemeClr val="bg1"/>
                </a:solidFill>
              </a:rPr>
              <a:t/>
            </a:r>
            <a:br>
              <a:rPr lang="ru-RU" altLang="ru-RU">
                <a:solidFill>
                  <a:schemeClr val="bg1"/>
                </a:solidFill>
              </a:rPr>
            </a:b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36871" name="Picture 11" descr="Сумчатый волк Р#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60800"/>
            <a:ext cx="38163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по учебнику.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54-55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ПРОЧИТАЙ, Рассмотри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рисунки, ответь на вопросы. Прочитай вывод и запомни!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Объект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5814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3810000"/>
            <a:ext cx="51054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</a:rPr>
              <a:t>Выполни по рабочей тетради 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стр.42-43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79475" y="107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211638" y="4103688"/>
            <a:ext cx="4648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Смотрю на глобус- шар земной</a:t>
            </a:r>
          </a:p>
          <a:p>
            <a:r>
              <a:rPr lang="ru-RU" sz="2400">
                <a:solidFill>
                  <a:srgbClr val="000000"/>
                </a:solidFill>
              </a:rPr>
              <a:t>Такой прекрасный и родной!</a:t>
            </a:r>
          </a:p>
          <a:p>
            <a:r>
              <a:rPr lang="ru-RU" sz="2400">
                <a:solidFill>
                  <a:srgbClr val="000000"/>
                </a:solidFill>
              </a:rPr>
              <a:t>И шепчут губы на ветру:</a:t>
            </a:r>
          </a:p>
          <a:p>
            <a:r>
              <a:rPr lang="ru-RU" sz="2400">
                <a:solidFill>
                  <a:srgbClr val="000000"/>
                </a:solidFill>
              </a:rPr>
              <a:t>«Я сберегу вас, сберегу!» </a:t>
            </a:r>
          </a:p>
          <a:p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9220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3573463" cy="47529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221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981075"/>
            <a:ext cx="2166938" cy="23495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_2aed6_f2fca51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60350"/>
            <a:ext cx="32337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0_1c504_24e4f09e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933825"/>
            <a:ext cx="3594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0_1d06c_d9bce486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5888"/>
            <a:ext cx="25288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0_1eba3_385bd3a1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88913"/>
            <a:ext cx="27352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0_2d5a0_96664f56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565400"/>
            <a:ext cx="28797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0_4aed9_6514042d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2781300"/>
            <a:ext cx="2946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0_445db_643e4830_X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4508500"/>
            <a:ext cx="28797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06 Long Lost Frien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02798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5943600"/>
            <a:ext cx="164307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dirty="0">
                <a:latin typeface="Times New Roman Bold Italic" charset="0"/>
                <a:ea typeface="Times New Roman Bold Italic" charset="0"/>
                <a:cs typeface="Times New Roman Bold Italic" charset="0"/>
                <a:sym typeface="Times New Roman Bold Italic" charset="0"/>
              </a:rPr>
              <a:t/>
            </a:r>
            <a:br>
              <a:rPr lang="en-US" altLang="ru-RU" dirty="0">
                <a:latin typeface="Times New Roman Bold Italic" charset="0"/>
                <a:ea typeface="Times New Roman Bold Italic" charset="0"/>
                <a:cs typeface="Times New Roman Bold Italic" charset="0"/>
                <a:sym typeface="Times New Roman Bold Italic" charset="0"/>
              </a:rPr>
            </a:br>
            <a:endParaRPr lang="ru-RU" dirty="0"/>
          </a:p>
        </p:txBody>
      </p:sp>
      <p:pic>
        <p:nvPicPr>
          <p:cNvPr id="5" name="Picture 2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765175"/>
            <a:ext cx="8064500" cy="489585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95513" y="1916113"/>
            <a:ext cx="23050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10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Красные </a:t>
            </a:r>
            <a:endParaRPr lang="ru-RU" altLang="ru-RU" sz="2800" b="1">
              <a:solidFill>
                <a:srgbClr val="FFFFFF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  <a:p>
            <a:pPr>
              <a:spcBef>
                <a:spcPts val="210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страницы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68875" y="2282825"/>
            <a:ext cx="25844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350"/>
              </a:spcBef>
            </a:pP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Погибающие </a:t>
            </a:r>
            <a:endParaRPr lang="ru-RU" altLang="ru-RU" sz="2800" b="1">
              <a:solidFill>
                <a:srgbClr val="FFFFFF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  <a:p>
            <a:pPr>
              <a:spcBef>
                <a:spcPts val="1350"/>
              </a:spcBef>
            </a:pPr>
            <a:r>
              <a:rPr lang="ru-RU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Ж</a:t>
            </a:r>
            <a:r>
              <a:rPr lang="en-US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ивотные</a:t>
            </a:r>
            <a:r>
              <a:rPr lang="ru-RU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 </a:t>
            </a:r>
          </a:p>
          <a:p>
            <a:pPr>
              <a:spcBef>
                <a:spcPts val="1350"/>
              </a:spcBef>
            </a:pPr>
            <a:r>
              <a:rPr lang="ru-RU" altLang="ru-RU" sz="2800" b="1">
                <a:solidFill>
                  <a:srgbClr val="FFFFFF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и растения</a:t>
            </a:r>
            <a:endParaRPr lang="en-US" altLang="ru-RU" sz="2800" b="1">
              <a:solidFill>
                <a:srgbClr val="FFFFFF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6449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600" b="1" smtClean="0"/>
              <a:t> </a:t>
            </a:r>
          </a:p>
          <a:p>
            <a:endParaRPr lang="ru-RU" altLang="ru-RU" smtClean="0"/>
          </a:p>
        </p:txBody>
      </p:sp>
      <p:pic>
        <p:nvPicPr>
          <p:cNvPr id="20483" name="Picture 7" descr="601705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17671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714375" y="2500313"/>
            <a:ext cx="309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снежный барс</a:t>
            </a:r>
          </a:p>
        </p:txBody>
      </p:sp>
      <p:pic>
        <p:nvPicPr>
          <p:cNvPr id="20485" name="Picture 10" descr="Картинка 6 из 597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88913"/>
            <a:ext cx="37433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5500688" y="2786063"/>
            <a:ext cx="3013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красный волк</a:t>
            </a:r>
          </a:p>
        </p:txBody>
      </p:sp>
      <p:pic>
        <p:nvPicPr>
          <p:cNvPr id="20487" name="Picture 13" descr="Картинка 23 из 1763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3357563"/>
            <a:ext cx="48244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1928813" y="5929313"/>
            <a:ext cx="310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амурский тигр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3214688"/>
            <a:ext cx="4427538" cy="430212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b="1" smtClean="0"/>
              <a:t>кубинский крокодил</a:t>
            </a:r>
          </a:p>
        </p:txBody>
      </p:sp>
      <p:pic>
        <p:nvPicPr>
          <p:cNvPr id="21507" name="Picture 5" descr="Картинка 37 из 7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5888"/>
            <a:ext cx="56403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286375" y="5780088"/>
            <a:ext cx="3521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 b="1"/>
              <a:t>мадагаскарская </a:t>
            </a:r>
          </a:p>
          <a:p>
            <a:r>
              <a:rPr lang="ru-RU" altLang="ru-RU" sz="3200" b="1"/>
              <a:t>черепаха </a:t>
            </a:r>
          </a:p>
        </p:txBody>
      </p:sp>
      <p:pic>
        <p:nvPicPr>
          <p:cNvPr id="21509" name="Picture 8" descr="Картинка 4 из 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213100"/>
            <a:ext cx="36179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214313" y="6072188"/>
            <a:ext cx="412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 b="1"/>
              <a:t>гренадский голубь</a:t>
            </a:r>
            <a:r>
              <a:rPr lang="ru-RU" altLang="ru-RU" sz="3200"/>
              <a:t> </a:t>
            </a:r>
          </a:p>
        </p:txBody>
      </p:sp>
      <p:pic>
        <p:nvPicPr>
          <p:cNvPr id="21511" name="Picture 11" descr="gre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573463"/>
            <a:ext cx="37449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Картинка 10 из 99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788" y="3016250"/>
            <a:ext cx="4914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363" y="6086475"/>
            <a:ext cx="4886325" cy="712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smtClean="0">
                <a:solidFill>
                  <a:srgbClr val="FFFF00"/>
                </a:solidFill>
              </a:rPr>
              <a:t>лилия водная белая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2786063"/>
            <a:ext cx="5111750" cy="1041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rgbClr val="FFFF00"/>
                </a:solidFill>
              </a:rPr>
              <a:t>Башмачок настоящий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rgbClr val="FFFF00"/>
                </a:solidFill>
              </a:rPr>
              <a:t>«Венерин башмачок»</a:t>
            </a:r>
          </a:p>
        </p:txBody>
      </p:sp>
      <p:pic>
        <p:nvPicPr>
          <p:cNvPr id="22533" name="Picture 5" descr="information_items_28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499268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8613" y="65088"/>
            <a:ext cx="36480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29188" y="2303463"/>
            <a:ext cx="46085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kern="0" dirty="0" smtClean="0">
                <a:solidFill>
                  <a:srgbClr val="FFFF00"/>
                </a:solidFill>
              </a:rPr>
              <a:t>Кубышка желтая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7713" y="908050"/>
            <a:ext cx="7648575" cy="4968875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68538" y="2205038"/>
            <a:ext cx="215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100"/>
              </a:spcBef>
            </a:pPr>
            <a:r>
              <a:rPr lang="en-US" altLang="ru-RU" sz="2800" b="1">
                <a:solidFill>
                  <a:srgbClr val="002060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Ж</a:t>
            </a:r>
            <a:r>
              <a:rPr lang="ru-RU" altLang="ru-RU" sz="2800" b="1">
                <a:solidFill>
                  <a:srgbClr val="002060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ё</a:t>
            </a:r>
            <a:r>
              <a:rPr lang="en-US" altLang="ru-RU" sz="2800" b="1">
                <a:solidFill>
                  <a:srgbClr val="002060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лтые страницы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43500" y="2600325"/>
            <a:ext cx="209232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850"/>
              </a:spcBef>
            </a:pPr>
            <a:r>
              <a:rPr lang="en-US" altLang="ru-RU" sz="2800" b="1">
                <a:solidFill>
                  <a:srgbClr val="002060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Уязвимые </a:t>
            </a:r>
            <a:endParaRPr lang="ru-RU" altLang="ru-RU" sz="2800" b="1">
              <a:solidFill>
                <a:srgbClr val="002060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  <a:p>
            <a:pPr>
              <a:spcBef>
                <a:spcPts val="1850"/>
              </a:spcBef>
            </a:pPr>
            <a:r>
              <a:rPr lang="en-US" altLang="ru-RU" sz="2800" b="1">
                <a:solidFill>
                  <a:srgbClr val="002060"/>
                </a:solidFill>
                <a:latin typeface="Times New Roman Bold Italic"/>
                <a:ea typeface="Times New Roman Bold Italic"/>
                <a:cs typeface="Times New Roman Bold Italic"/>
                <a:sym typeface="Times New Roman Bold Italic"/>
              </a:rPr>
              <a:t>животные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693</TotalTime>
  <Words>161</Words>
  <Application>Microsoft Office PowerPoint</Application>
  <PresentationFormat>Экран (4:3)</PresentationFormat>
  <Paragraphs>70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Franklin Gothic Medium</vt:lpstr>
      <vt:lpstr>Franklin Gothic Book</vt:lpstr>
      <vt:lpstr>Wingdings 2</vt:lpstr>
      <vt:lpstr>Calibri</vt:lpstr>
      <vt:lpstr>Times New Roman Bold Italic</vt:lpstr>
      <vt:lpstr>Wingdings</vt:lpstr>
      <vt:lpstr>Трек</vt:lpstr>
      <vt:lpstr>Тема урока:</vt:lpstr>
      <vt:lpstr>Слайд 2</vt:lpstr>
      <vt:lpstr>Слайд 3</vt:lpstr>
      <vt:lpstr>Слайд 4</vt:lpstr>
      <vt:lpstr> </vt:lpstr>
      <vt:lpstr>Слайд 6</vt:lpstr>
      <vt:lpstr>Слайд 7</vt:lpstr>
      <vt:lpstr>лилия водная белая</vt:lpstr>
      <vt:lpstr>Слайд 9</vt:lpstr>
      <vt:lpstr>Слайд 10</vt:lpstr>
      <vt:lpstr>тюльпан шренка</vt:lpstr>
      <vt:lpstr>Слайд 12</vt:lpstr>
      <vt:lpstr>Слайд 13</vt:lpstr>
      <vt:lpstr>Слайд 14</vt:lpstr>
      <vt:lpstr>Слайд 15</vt:lpstr>
      <vt:lpstr>лук косой</vt:lpstr>
      <vt:lpstr>Слайд 17</vt:lpstr>
      <vt:lpstr>Слайд 18</vt:lpstr>
      <vt:lpstr>примула</vt:lpstr>
      <vt:lpstr>Слайд 20</vt:lpstr>
      <vt:lpstr>Слайд 21</vt:lpstr>
      <vt:lpstr>Слайд 22</vt:lpstr>
      <vt:lpstr>Работа по учебнику. Стр. 54-55 ПРОЧИТАЙ, Рассмотри рисунки, ответь на вопросы. Прочитай вывод и запомни!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Колледж</cp:lastModifiedBy>
  <cp:revision>52</cp:revision>
  <dcterms:created xsi:type="dcterms:W3CDTF">2001-05-15T17:55:18Z</dcterms:created>
  <dcterms:modified xsi:type="dcterms:W3CDTF">2020-04-29T18:55:42Z</dcterms:modified>
</cp:coreProperties>
</file>