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61" r:id="rId2"/>
    <p:sldId id="269" r:id="rId3"/>
    <p:sldId id="268" r:id="rId4"/>
    <p:sldId id="275" r:id="rId5"/>
    <p:sldId id="276" r:id="rId6"/>
    <p:sldId id="277" r:id="rId7"/>
    <p:sldId id="278" r:id="rId8"/>
    <p:sldId id="279" r:id="rId9"/>
    <p:sldId id="283" r:id="rId10"/>
    <p:sldId id="285" r:id="rId11"/>
    <p:sldId id="287" r:id="rId12"/>
    <p:sldId id="289" r:id="rId13"/>
    <p:sldId id="290" r:id="rId14"/>
    <p:sldId id="292" r:id="rId15"/>
    <p:sldId id="294" r:id="rId16"/>
  </p:sldIdLst>
  <p:sldSz cx="9144000" cy="6858000" type="screen4x3"/>
  <p:notesSz cx="6858000" cy="9144000"/>
  <p:embeddedFontLst>
    <p:embeddedFont>
      <p:font typeface="Arial Black" pitchFamily="34" charset="0"/>
      <p:bold r:id="rId17"/>
    </p:embeddedFont>
    <p:embeddedFont>
      <p:font typeface="Calibri" pitchFamily="34" charset="0"/>
      <p:regular r:id="rId18"/>
      <p:bold r:id="rId19"/>
      <p:italic r:id="rId20"/>
      <p:boldItalic r:id="rId21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0066"/>
    <a:srgbClr val="990099"/>
    <a:srgbClr val="800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42" autoAdjust="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15.05.2020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15.05.2020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15.05.2020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15.05.2020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15.05.2020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15.05.2020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15.05.2020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15.05.2020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15.05.2020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15.05.2020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15.05.2020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liliya.z.f@mail.ru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_aliya_21@mail.r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567792"/>
            <a:ext cx="2139912" cy="2587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Объект 1"/>
          <p:cNvSpPr txBox="1">
            <a:spLocks/>
          </p:cNvSpPr>
          <p:nvPr/>
        </p:nvSpPr>
        <p:spPr>
          <a:xfrm>
            <a:off x="1187624" y="1891604"/>
            <a:ext cx="7067128" cy="787226"/>
          </a:xfrm>
          <a:prstGeom prst="rect">
            <a:avLst/>
          </a:prstGeo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Повторение.</a:t>
            </a:r>
          </a:p>
          <a:p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 Слово</a:t>
            </a:r>
          </a:p>
        </p:txBody>
      </p:sp>
    </p:spTree>
    <p:extLst>
      <p:ext uri="{BB962C8B-B14F-4D97-AF65-F5344CB8AC3E}">
        <p14:creationId xmlns:p14="http://schemas.microsoft.com/office/powerpoint/2010/main" xmlns="" val="258798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186510" y="589589"/>
            <a:ext cx="5481834" cy="5040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. 121 упр. 205 (</a:t>
            </a:r>
            <a:r>
              <a:rPr lang="ru-RU" sz="2800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устно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)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9345" b="56964"/>
          <a:stretch/>
        </p:blipFill>
        <p:spPr bwMode="auto">
          <a:xfrm>
            <a:off x="1285657" y="1118836"/>
            <a:ext cx="6552728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47664" y="3966517"/>
            <a:ext cx="261853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Родник  -  </a:t>
            </a:r>
          </a:p>
          <a:p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Льётся  -</a:t>
            </a:r>
          </a:p>
          <a:p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Глядите  -</a:t>
            </a:r>
          </a:p>
          <a:p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Родина - </a:t>
            </a:r>
            <a:endParaRPr lang="ru-RU" sz="3200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974863" y="3943628"/>
            <a:ext cx="421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и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сточник,  ключ</a:t>
            </a:r>
            <a:endParaRPr lang="ru-RU" sz="3200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98317" y="4440894"/>
            <a:ext cx="18056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течёт</a:t>
            </a:r>
            <a:endParaRPr lang="ru-RU" sz="3200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67014" y="4964227"/>
            <a:ext cx="25061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смотрите</a:t>
            </a:r>
            <a:endParaRPr lang="ru-RU" sz="3200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898317" y="5450760"/>
            <a:ext cx="25061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Отчизна</a:t>
            </a:r>
            <a:endParaRPr lang="ru-RU" sz="3200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690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5232" y="476672"/>
            <a:ext cx="8229600" cy="796950"/>
          </a:xfrm>
        </p:spPr>
        <p:txBody>
          <a:bodyPr/>
          <a:lstStyle/>
          <a:p>
            <a:pPr algn="l"/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Найдите устно  предложение  о  роднике  и  реке. Проверьте  себя!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90786" y="5783509"/>
            <a:ext cx="3517469" cy="5040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. 121 упр. 205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9345" b="56964"/>
          <a:stretch/>
        </p:blipFill>
        <p:spPr bwMode="auto">
          <a:xfrm>
            <a:off x="1471149" y="1577437"/>
            <a:ext cx="6552728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7826" r="2192"/>
          <a:stretch/>
        </p:blipFill>
        <p:spPr bwMode="auto">
          <a:xfrm>
            <a:off x="522515" y="4104636"/>
            <a:ext cx="8126759" cy="1296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Овал 10"/>
          <p:cNvSpPr/>
          <p:nvPr/>
        </p:nvSpPr>
        <p:spPr>
          <a:xfrm>
            <a:off x="7184946" y="5548909"/>
            <a:ext cx="720080" cy="774509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latin typeface="Arial Black" pitchFamily="34" charset="0"/>
              </a:rPr>
              <a:t>!</a:t>
            </a:r>
            <a:endParaRPr lang="ru-RU" sz="44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7929194" y="5548907"/>
            <a:ext cx="720080" cy="774509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>
                <a:solidFill>
                  <a:srgbClr val="FF0000"/>
                </a:solidFill>
                <a:latin typeface="Arial Black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338593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7221" y="476672"/>
            <a:ext cx="8229600" cy="796950"/>
          </a:xfrm>
        </p:spPr>
        <p:txBody>
          <a:bodyPr/>
          <a:lstStyle/>
          <a:p>
            <a:r>
              <a:rPr lang="ru-RU" sz="3200" dirty="0">
                <a:solidFill>
                  <a:srgbClr val="FF0000"/>
                </a:solidFill>
                <a:latin typeface="Arial Black" pitchFamily="34" charset="0"/>
              </a:rPr>
              <a:t>Постараемся  вспомнить!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204156"/>
            <a:ext cx="7128792" cy="442108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Какие   слова 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в  русском языке  называются  родственными?</a:t>
            </a:r>
          </a:p>
          <a:p>
            <a:pPr>
              <a:buFont typeface="Wingdings" pitchFamily="2" charset="2"/>
              <a:buChar char="Ø"/>
            </a:pP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endParaRPr lang="ru-RU" sz="2800" dirty="0" smtClean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endParaRPr lang="ru-RU" sz="2800" dirty="0" smtClean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Как  ещё  называют  родственные  слова? Почему?</a:t>
            </a:r>
          </a:p>
          <a:p>
            <a:pPr>
              <a:buFont typeface="Wingdings" pitchFamily="2" charset="2"/>
              <a:buChar char="Ø"/>
            </a:pP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endParaRPr lang="ru-RU" sz="2800" dirty="0" smtClean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835696" y="2276872"/>
            <a:ext cx="6408712" cy="165618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Они  близки  по  смыслу,  имеют общую  (одинаковую)  часть,  в  которой  заключено  общее  значение.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23728" y="5506488"/>
            <a:ext cx="5400600" cy="5040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Однокоренные   слова</a:t>
            </a:r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211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2800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Определите,  какие  слова  в  каждой  группе?  </a:t>
            </a:r>
            <a:endParaRPr lang="ru-RU" sz="28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47"/>
          <a:stretch/>
        </p:blipFill>
        <p:spPr bwMode="auto">
          <a:xfrm>
            <a:off x="1475656" y="1700808"/>
            <a:ext cx="6903716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2386679" y="4365104"/>
            <a:ext cx="6211008" cy="216023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. 122 упр. 207(домашнее задание)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468895" y="3429000"/>
            <a:ext cx="7128792" cy="8640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Докажите, что   каждая   группа   слов – это  однокоренные  слов</a:t>
            </a:r>
          </a:p>
          <a:p>
            <a:pPr>
              <a:buFont typeface="Wingdings" pitchFamily="2" charset="2"/>
              <a:buChar char="Ø"/>
            </a:pPr>
            <a:endParaRPr lang="ru-RU" sz="2800" dirty="0" smtClean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14035"/>
            <a:ext cx="1676995" cy="2030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50337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47"/>
          <a:stretch/>
        </p:blipFill>
        <p:spPr bwMode="auto">
          <a:xfrm>
            <a:off x="1475656" y="1700808"/>
            <a:ext cx="6903716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1587264" y="5554771"/>
            <a:ext cx="5886557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4. Подчеркнуть  изученные  орфограммы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895489" y="548680"/>
            <a:ext cx="7128792" cy="8640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Составьте  алгоритм  работы        с  каждой  группой  слов!</a:t>
            </a:r>
          </a:p>
          <a:p>
            <a:pPr>
              <a:buFont typeface="Wingdings" pitchFamily="2" charset="2"/>
              <a:buChar char="Ø"/>
            </a:pPr>
            <a:endParaRPr lang="ru-RU" sz="2800" dirty="0" smtClean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endParaRPr lang="ru-RU" sz="2800" dirty="0" smtClean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endParaRPr lang="ru-RU" sz="2800" dirty="0" smtClean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endParaRPr lang="ru-RU" sz="2800" dirty="0" smtClean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587264" y="3212976"/>
            <a:ext cx="5745245" cy="5040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1. Записать  слова  группы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1587264" y="3933056"/>
            <a:ext cx="5804051" cy="954672"/>
            <a:chOff x="1587264" y="3933056"/>
            <a:chExt cx="5804051" cy="954672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1587264" y="3933056"/>
              <a:ext cx="5745244" cy="504056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ru-RU" sz="2800" dirty="0">
                  <a:solidFill>
                    <a:schemeClr val="accent5">
                      <a:lumMod val="50000"/>
                    </a:schemeClr>
                  </a:solidFill>
                  <a:latin typeface="Arial Black" panose="020B0A04020102020204" pitchFamily="34" charset="0"/>
                </a:rPr>
                <a:t>2</a:t>
              </a:r>
              <a:r>
                <a:rPr lang="ru-RU" sz="2800" dirty="0" smtClean="0">
                  <a:solidFill>
                    <a:schemeClr val="accent5">
                      <a:lumMod val="50000"/>
                    </a:schemeClr>
                  </a:solidFill>
                  <a:latin typeface="Arial Black" panose="020B0A04020102020204" pitchFamily="34" charset="0"/>
                </a:rPr>
                <a:t>. Выделить  корень: </a:t>
              </a:r>
              <a:endParaRPr lang="ru-RU" sz="28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9" name="Дуга 8"/>
            <p:cNvSpPr/>
            <p:nvPr/>
          </p:nvSpPr>
          <p:spPr>
            <a:xfrm rot="18170444">
              <a:off x="6517480" y="4013893"/>
              <a:ext cx="685556" cy="1062114"/>
            </a:xfrm>
            <a:prstGeom prst="arc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" name="Скругленный прямоугольник 9"/>
          <p:cNvSpPr/>
          <p:nvPr/>
        </p:nvSpPr>
        <p:spPr>
          <a:xfrm>
            <a:off x="1587264" y="4639367"/>
            <a:ext cx="5726733" cy="83013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3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. Определить  части  речи  </a:t>
            </a:r>
          </a:p>
          <a:p>
            <a:pPr>
              <a:defRPr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у слов  группы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55576" y="575321"/>
            <a:ext cx="7488832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Выполните  работу  по  алгоритму  с  любой  группой  слов!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71600" y="575320"/>
            <a:ext cx="7488832" cy="11663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Упр.207( домашнее задание) Расскажите  о  работе  по  алгоритму  с  любой  группой  слов!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210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692696"/>
            <a:ext cx="5938019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2699792" y="2816932"/>
            <a:ext cx="3517469" cy="5040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. 122 упр. 207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99592" y="4077072"/>
            <a:ext cx="7450187" cy="22322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dirty="0">
                <a:solidFill>
                  <a:prstClr val="black"/>
                </a:solidFill>
              </a:rPr>
              <a:t>Контакты: </a:t>
            </a:r>
          </a:p>
          <a:p>
            <a:pPr lvl="0" algn="ctr"/>
            <a:r>
              <a:rPr lang="en-US" sz="2400" dirty="0">
                <a:solidFill>
                  <a:prstClr val="black"/>
                </a:solidFill>
              </a:rPr>
              <a:t>Email –</a:t>
            </a:r>
            <a:r>
              <a:rPr lang="en-US" sz="2400" dirty="0">
                <a:solidFill>
                  <a:prstClr val="black"/>
                </a:solidFill>
                <a:hlinkClick r:id="rId3"/>
              </a:rPr>
              <a:t>liliya.z.f@mail.ru</a:t>
            </a:r>
            <a:r>
              <a:rPr lang="en-US" sz="2400" dirty="0">
                <a:solidFill>
                  <a:prstClr val="black"/>
                </a:solidFill>
              </a:rPr>
              <a:t>   </a:t>
            </a:r>
            <a:r>
              <a:rPr lang="ru-RU" sz="2400" dirty="0" err="1">
                <a:solidFill>
                  <a:prstClr val="black"/>
                </a:solidFill>
              </a:rPr>
              <a:t>Закирзянова</a:t>
            </a:r>
            <a:r>
              <a:rPr lang="ru-RU" sz="2400" dirty="0">
                <a:solidFill>
                  <a:prstClr val="black"/>
                </a:solidFill>
              </a:rPr>
              <a:t> Л.Ф.</a:t>
            </a:r>
          </a:p>
          <a:p>
            <a:pPr lvl="0" algn="ctr"/>
            <a:r>
              <a:rPr lang="en-US" sz="2400" dirty="0">
                <a:solidFill>
                  <a:prstClr val="black"/>
                </a:solidFill>
              </a:rPr>
              <a:t>WhatsApp</a:t>
            </a:r>
            <a:r>
              <a:rPr lang="ru-RU" sz="2400" dirty="0">
                <a:solidFill>
                  <a:prstClr val="black"/>
                </a:solidFill>
              </a:rPr>
              <a:t> - 89674646624</a:t>
            </a:r>
          </a:p>
          <a:p>
            <a:pPr lvl="0" algn="ctr"/>
            <a:r>
              <a:rPr lang="en-US" sz="2400" dirty="0">
                <a:solidFill>
                  <a:prstClr val="black"/>
                </a:solidFill>
              </a:rPr>
              <a:t>Email – </a:t>
            </a:r>
            <a:r>
              <a:rPr lang="en-US" sz="2400" dirty="0">
                <a:solidFill>
                  <a:prstClr val="black"/>
                </a:solidFill>
                <a:hlinkClick r:id="rId4"/>
              </a:rPr>
              <a:t>m_aliya_21@mail.ru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Хабибрахманова</a:t>
            </a:r>
            <a:r>
              <a:rPr lang="ru-RU" sz="2400" dirty="0">
                <a:solidFill>
                  <a:prstClr val="black"/>
                </a:solidFill>
              </a:rPr>
              <a:t> А.И.</a:t>
            </a:r>
          </a:p>
          <a:p>
            <a:pPr lvl="0" algn="ctr"/>
            <a:r>
              <a:rPr lang="en-US" sz="2400" dirty="0">
                <a:solidFill>
                  <a:prstClr val="black"/>
                </a:solidFill>
              </a:rPr>
              <a:t>WhatsApp - 89625600403</a:t>
            </a:r>
          </a:p>
        </p:txBody>
      </p:sp>
    </p:spTree>
    <p:extLst>
      <p:ext uri="{BB962C8B-B14F-4D97-AF65-F5344CB8AC3E}">
        <p14:creationId xmlns:p14="http://schemas.microsoft.com/office/powerpoint/2010/main" xmlns="" val="100622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sz="3200" dirty="0">
                <a:solidFill>
                  <a:srgbClr val="FF0000"/>
                </a:solidFill>
                <a:latin typeface="Arial Black" pitchFamily="34" charset="0"/>
              </a:rPr>
              <a:t>По  какому  разделу продолжаем  работать?</a:t>
            </a:r>
            <a:endParaRPr lang="ru-RU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861048"/>
            <a:ext cx="1961518" cy="237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2771800" y="1700808"/>
            <a:ext cx="3312367" cy="64807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Повторение</a:t>
            </a:r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883204" y="5625244"/>
            <a:ext cx="1768917" cy="5040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. 120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1403648" y="2820069"/>
            <a:ext cx="6854778" cy="1040979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Определите  тему  повторения  сегодня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32605" y="4400364"/>
            <a:ext cx="2119516" cy="54080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Слово</a:t>
            </a:r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68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build="p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844824"/>
            <a:ext cx="6923112" cy="308580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Чем  похожи   слова?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Что  обозначает  каждое  из  слов?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75656" y="3607340"/>
            <a:ext cx="6120680" cy="129614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То,  что  обозначает  слово,  является  его  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лексическим  значением.</a:t>
            </a:r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8199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ru-RU" sz="3200" dirty="0">
                <a:solidFill>
                  <a:srgbClr val="FF0000"/>
                </a:solidFill>
                <a:latin typeface="Arial Black" pitchFamily="34" charset="0"/>
              </a:rPr>
              <a:t>Постараемся  вспомнить!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340768"/>
            <a:ext cx="7128792" cy="442108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Как  называются  слова, которые  имеют  одно  значение?</a:t>
            </a:r>
          </a:p>
          <a:p>
            <a:pPr marL="0" indent="0">
              <a:buNone/>
            </a:pPr>
            <a:endParaRPr lang="ru-RU" sz="2800" dirty="0" smtClean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Как  называются  слова, которые  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имеют несколько  значений?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85272" y="4725144"/>
            <a:ext cx="1307269" cy="158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1979712" y="2780928"/>
            <a:ext cx="5040560" cy="5040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Однозначные   слова</a:t>
            </a:r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09193" y="5264460"/>
            <a:ext cx="5211079" cy="5040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М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ногозначные   слова</a:t>
            </a:r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802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ru-RU" sz="3200" dirty="0">
                <a:solidFill>
                  <a:srgbClr val="FF0000"/>
                </a:solidFill>
                <a:latin typeface="Arial Black" pitchFamily="34" charset="0"/>
              </a:rPr>
              <a:t>Постараемся  вспомнить!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340768"/>
            <a:ext cx="7128792" cy="442108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Какие  слова  в  русском  языке  называют  синонимами?</a:t>
            </a:r>
          </a:p>
          <a:p>
            <a:pPr marL="0" indent="0">
              <a:buNone/>
            </a:pPr>
            <a:endParaRPr lang="ru-RU" sz="2800" dirty="0" smtClean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endParaRPr lang="ru-RU" sz="2800" dirty="0" smtClean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Приведите  примеры  таких  слов,  пользуясь  словарём  в  учебнике (устно).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79712" y="2528900"/>
            <a:ext cx="5616624" cy="82809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Синонимы  -  слова  близкие  по  значению.</a:t>
            </a:r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20921" y="4875150"/>
            <a:ext cx="2755900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3707904" y="5625244"/>
            <a:ext cx="1768917" cy="5040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. 140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023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ru-RU" sz="3200" dirty="0">
                <a:solidFill>
                  <a:srgbClr val="FF0000"/>
                </a:solidFill>
                <a:latin typeface="Arial Black" pitchFamily="34" charset="0"/>
              </a:rPr>
              <a:t>Постараемся  вспомнить!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340768"/>
            <a:ext cx="7128792" cy="442108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Какие  слова  в  русском  языке  называют  антонимами?</a:t>
            </a:r>
          </a:p>
          <a:p>
            <a:pPr marL="0" indent="0">
              <a:buNone/>
            </a:pPr>
            <a:endParaRPr lang="ru-RU" sz="2800" dirty="0" smtClean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endParaRPr lang="ru-RU" sz="2800" dirty="0" smtClean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Приведите  примеры  таких  слов,  пользуясь  словарём  в  учебнике  (устно).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14295" y="2420888"/>
            <a:ext cx="5184576" cy="118813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Антонимы  -  слова противоположные  по  значению.</a:t>
            </a:r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20921" y="4875150"/>
            <a:ext cx="2755900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3707904" y="5625244"/>
            <a:ext cx="1768917" cy="5040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. 141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353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7221" y="476672"/>
            <a:ext cx="8229600" cy="796950"/>
          </a:xfrm>
        </p:spPr>
        <p:txBody>
          <a:bodyPr/>
          <a:lstStyle/>
          <a:p>
            <a:r>
              <a:rPr lang="ru-RU" sz="3200" dirty="0">
                <a:solidFill>
                  <a:srgbClr val="FF0000"/>
                </a:solidFill>
                <a:latin typeface="Arial Black" pitchFamily="34" charset="0"/>
              </a:rPr>
              <a:t>Постараемся  вспомнить!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204156"/>
            <a:ext cx="7128792" cy="442108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В каком  словаре  можно  найти  лексическое  значение  слов  русского  языка?</a:t>
            </a:r>
          </a:p>
          <a:p>
            <a:pPr>
              <a:buFont typeface="Wingdings" pitchFamily="2" charset="2"/>
              <a:buChar char="Ø"/>
            </a:pP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endParaRPr lang="ru-RU" sz="2800" dirty="0" smtClean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П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ользуясь  словарём  учебника, объясните  лексическое значение   слов (устно) :  </a:t>
            </a:r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СЭР, ПРОТАЛИНА.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14294" y="2636912"/>
            <a:ext cx="4761961" cy="57606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Толковый   словарь</a:t>
            </a:r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199" y="5120806"/>
            <a:ext cx="2304621" cy="1254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3142763" y="5733287"/>
            <a:ext cx="2705021" cy="5040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. 136 - 138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575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7221" y="476672"/>
            <a:ext cx="8229600" cy="796950"/>
          </a:xfrm>
        </p:spPr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 pitchFamily="34" charset="0"/>
              </a:rPr>
              <a:t>Поэтическая   страничка</a:t>
            </a:r>
            <a:endParaRPr lang="ru-RU" sz="32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23728" y="5506488"/>
            <a:ext cx="3517469" cy="5040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. 121 упр. 204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6674" t="4399" r="17542" b="75175"/>
          <a:stretch/>
        </p:blipFill>
        <p:spPr bwMode="auto">
          <a:xfrm>
            <a:off x="1433803" y="1124744"/>
            <a:ext cx="4688273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3041" r="624" b="76746"/>
          <a:stretch/>
        </p:blipFill>
        <p:spPr bwMode="auto">
          <a:xfrm>
            <a:off x="6365085" y="1006578"/>
            <a:ext cx="2025281" cy="17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4145" t="25140" r="236" b="63547"/>
          <a:stretch/>
        </p:blipFill>
        <p:spPr bwMode="auto">
          <a:xfrm>
            <a:off x="534021" y="2996952"/>
            <a:ext cx="6487835" cy="980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4"/>
          <a:stretch/>
        </p:blipFill>
        <p:spPr bwMode="auto">
          <a:xfrm>
            <a:off x="6365085" y="3761001"/>
            <a:ext cx="2041082" cy="224954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1547664" y="1124743"/>
            <a:ext cx="3955902" cy="39779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0624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7221" y="476672"/>
            <a:ext cx="8229600" cy="796950"/>
          </a:xfrm>
        </p:spPr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 pitchFamily="34" charset="0"/>
              </a:rPr>
              <a:t>Проверим  себя!</a:t>
            </a:r>
            <a:endParaRPr lang="ru-RU" sz="32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23728" y="5506488"/>
            <a:ext cx="3517469" cy="10188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. 121 упр. 204 (</a:t>
            </a:r>
            <a:r>
              <a:rPr lang="ru-RU" sz="2800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письменно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)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3041" r="624" b="76746"/>
          <a:stretch/>
        </p:blipFill>
        <p:spPr bwMode="auto">
          <a:xfrm>
            <a:off x="6365085" y="1006578"/>
            <a:ext cx="2025281" cy="17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4"/>
          <a:stretch/>
        </p:blipFill>
        <p:spPr bwMode="auto">
          <a:xfrm>
            <a:off x="6365085" y="3761001"/>
            <a:ext cx="2041082" cy="224954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6879" r="45056" b="69"/>
          <a:stretch/>
        </p:blipFill>
        <p:spPr bwMode="auto">
          <a:xfrm>
            <a:off x="677156" y="1196751"/>
            <a:ext cx="5288216" cy="2564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вал 2"/>
          <p:cNvSpPr/>
          <p:nvPr/>
        </p:nvSpPr>
        <p:spPr>
          <a:xfrm>
            <a:off x="4572000" y="3230555"/>
            <a:ext cx="720080" cy="774509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latin typeface="Arial Black" pitchFamily="34" charset="0"/>
              </a:rPr>
              <a:t>!</a:t>
            </a:r>
            <a:endParaRPr lang="ru-RU" sz="44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316248" y="3230553"/>
            <a:ext cx="720080" cy="774509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>
                <a:solidFill>
                  <a:srgbClr val="FF0000"/>
                </a:solidFill>
                <a:latin typeface="Arial Black" pitchFamily="34" charset="0"/>
              </a:rPr>
              <a:t>?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4341" t="36138" r="40" b="52862"/>
          <a:stretch/>
        </p:blipFill>
        <p:spPr bwMode="auto">
          <a:xfrm>
            <a:off x="539552" y="4221088"/>
            <a:ext cx="5616624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Скругленный прямоугольник 16"/>
          <p:cNvSpPr/>
          <p:nvPr/>
        </p:nvSpPr>
        <p:spPr>
          <a:xfrm>
            <a:off x="1027538" y="2284298"/>
            <a:ext cx="1312214" cy="3516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dirty="0">
                <a:solidFill>
                  <a:srgbClr val="FF0000"/>
                </a:solidFill>
                <a:latin typeface="Arial Black" panose="020B0A04020102020204" pitchFamily="34" charset="0"/>
              </a:rPr>
              <a:t>п</a:t>
            </a:r>
            <a:r>
              <a:rPr lang="ru-RU" sz="2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ерен. </a:t>
            </a:r>
            <a:endParaRPr lang="ru-RU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594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heme/theme1.xml><?xml version="1.0" encoding="utf-8"?>
<a:theme xmlns:a="http://schemas.openxmlformats.org/drawingml/2006/main" name="1_Тема Office">
  <a:themeElements>
    <a:clrScheme name="Другая 8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867"/>
      </a:hlink>
      <a:folHlink>
        <a:srgbClr val="20586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372</Words>
  <Application>Microsoft Office PowerPoint</Application>
  <PresentationFormat>Экран (4:3)</PresentationFormat>
  <Paragraphs>88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Arial Black</vt:lpstr>
      <vt:lpstr>Calibri</vt:lpstr>
      <vt:lpstr>Wingdings</vt:lpstr>
      <vt:lpstr>1_Тема Office</vt:lpstr>
      <vt:lpstr>Слайд 1</vt:lpstr>
      <vt:lpstr>По  какому  разделу продолжаем  работать?</vt:lpstr>
      <vt:lpstr>Слайд 3</vt:lpstr>
      <vt:lpstr>Постараемся  вспомнить!</vt:lpstr>
      <vt:lpstr>Постараемся  вспомнить!</vt:lpstr>
      <vt:lpstr>Постараемся  вспомнить!</vt:lpstr>
      <vt:lpstr>Постараемся  вспомнить!</vt:lpstr>
      <vt:lpstr>Поэтическая   страничка</vt:lpstr>
      <vt:lpstr>Проверим  себя!</vt:lpstr>
      <vt:lpstr>Слайд 10</vt:lpstr>
      <vt:lpstr>Найдите устно  предложение  о  роднике  и  реке. Проверьте  себя!</vt:lpstr>
      <vt:lpstr>Постараемся  вспомнить!</vt:lpstr>
      <vt:lpstr> Определите,  какие  слова  в  каждой  группе?  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Геометрические фантазии</dc:title>
  <dc:creator>Фокина Лидия Петровна</dc:creator>
  <cp:keywords>Шаблон презентации</cp:keywords>
  <cp:lastModifiedBy>User</cp:lastModifiedBy>
  <cp:revision>102</cp:revision>
  <dcterms:created xsi:type="dcterms:W3CDTF">2014-07-06T18:18:01Z</dcterms:created>
  <dcterms:modified xsi:type="dcterms:W3CDTF">2020-05-14T20:21:36Z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810739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