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16039-00CB-48EC-A487-A6EC875881B6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B6D1F-D08E-4445-B447-C7276700B4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Повторение по теме «Элементы комбинаторики, теории множеств и математической логики»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Сколько существует различных символьных последовательностей длины 6 в четырёхбуквенном алфавите {М, А, Р, T}, </a:t>
            </a:r>
            <a:r>
              <a:rPr lang="ru-RU" dirty="0" smtClean="0"/>
              <a:t>которые содержат ровно две буквы Р?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Вася составляет 6-буквенные слова, в которых есть только буквы К, Р, О, Т, причём буква О используется в каждом слове ровно 1 раз.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Вася составляет 4-буквенные слова, в которых есть только буквы К, А, Т, Е, Р, причём буква Р используется в каждом слове хотя бы 2 раза.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/>
              <a:t>Логическая функция </a:t>
            </a:r>
            <a:r>
              <a:rPr lang="ru-RU" i="1" dirty="0"/>
              <a:t>F</a:t>
            </a:r>
            <a:r>
              <a:rPr lang="ru-RU" dirty="0"/>
              <a:t> задаётся выражением   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1785926"/>
            <a:ext cx="909637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28596" y="3643314"/>
            <a:ext cx="8229600" cy="226853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4)Логическая </a:t>
            </a:r>
            <a:r>
              <a:rPr lang="ru-RU" dirty="0"/>
              <a:t>функция </a:t>
            </a:r>
            <a:r>
              <a:rPr lang="ru-RU" i="1" dirty="0"/>
              <a:t>F</a:t>
            </a:r>
            <a:r>
              <a:rPr lang="ru-RU" dirty="0"/>
              <a:t> задаётся выражением   </a:t>
            </a:r>
            <a:r>
              <a:rPr lang="en-US" i="1" dirty="0"/>
              <a:t>x </a:t>
            </a:r>
            <a:r>
              <a:rPr lang="ru-RU" dirty="0">
                <a:sym typeface="Symbol"/>
              </a:rPr>
              <a:t></a:t>
            </a:r>
            <a:r>
              <a:rPr lang="ru-RU" dirty="0"/>
              <a:t> ¬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ru-RU" dirty="0">
                <a:sym typeface="Symbol"/>
              </a:rPr>
              <a:t></a:t>
            </a:r>
            <a:r>
              <a:rPr lang="ru-RU" dirty="0"/>
              <a:t> (¬</a:t>
            </a:r>
            <a:r>
              <a:rPr lang="en-US" i="1" dirty="0"/>
              <a:t>z</a:t>
            </a:r>
            <a:r>
              <a:rPr lang="en-US" dirty="0"/>
              <a:t> </a:t>
            </a:r>
            <a:r>
              <a:rPr lang="ru-RU" dirty="0">
                <a:sym typeface="Symbol"/>
              </a:rPr>
              <a:t></a:t>
            </a:r>
            <a:r>
              <a:rPr lang="ru-RU" dirty="0"/>
              <a:t> </a:t>
            </a:r>
            <a:r>
              <a:rPr lang="en-US" i="1" dirty="0"/>
              <a:t>w</a:t>
            </a:r>
            <a:r>
              <a:rPr lang="ru-RU" dirty="0"/>
              <a:t>). На рисунке приведён фрагмент таблицы истинности функции </a:t>
            </a:r>
            <a:r>
              <a:rPr lang="ru-RU" i="1" dirty="0"/>
              <a:t>F</a:t>
            </a:r>
            <a:r>
              <a:rPr lang="ru-RU" dirty="0"/>
              <a:t>, содержащий </a:t>
            </a:r>
            <a:r>
              <a:rPr lang="ru-RU" b="1" dirty="0"/>
              <a:t>все наборы аргументов</a:t>
            </a:r>
            <a:r>
              <a:rPr lang="ru-RU" dirty="0"/>
              <a:t>, при которых функция </a:t>
            </a:r>
            <a:r>
              <a:rPr lang="ru-RU" i="1" dirty="0"/>
              <a:t>F</a:t>
            </a:r>
            <a:r>
              <a:rPr lang="ru-RU" dirty="0"/>
              <a:t> истинна. Определите, какому столбцу таблицы истинности функции </a:t>
            </a:r>
            <a:r>
              <a:rPr lang="ru-RU" i="1" dirty="0"/>
              <a:t>F </a:t>
            </a:r>
            <a:r>
              <a:rPr lang="ru-RU" dirty="0"/>
              <a:t>соответствует каждая из переменных </a:t>
            </a:r>
            <a:r>
              <a:rPr lang="en-US" i="1" dirty="0"/>
              <a:t>x</a:t>
            </a:r>
            <a:r>
              <a:rPr lang="ru-RU" dirty="0"/>
              <a:t>, </a:t>
            </a:r>
            <a:r>
              <a:rPr lang="en-US" i="1" dirty="0"/>
              <a:t>y</a:t>
            </a:r>
            <a:r>
              <a:rPr lang="ru-RU" dirty="0"/>
              <a:t>, </a:t>
            </a:r>
            <a:r>
              <a:rPr lang="en-US" i="1" dirty="0"/>
              <a:t>z</a:t>
            </a:r>
            <a:r>
              <a:rPr lang="ru-RU" i="1" dirty="0"/>
              <a:t>, </a:t>
            </a:r>
            <a:r>
              <a:rPr lang="en-US" i="1" dirty="0"/>
              <a:t>w</a:t>
            </a:r>
            <a:r>
              <a:rPr lang="ru-RU" i="1" dirty="0" smtClean="0"/>
              <a:t>.</a:t>
            </a:r>
            <a:r>
              <a:rPr lang="ru-RU" dirty="0" smtClean="0"/>
              <a:t> В ответе напишите буквы </a:t>
            </a:r>
            <a:r>
              <a:rPr lang="en-US" i="1" dirty="0" smtClean="0"/>
              <a:t>x</a:t>
            </a:r>
            <a:r>
              <a:rPr lang="ru-RU" dirty="0" smtClean="0"/>
              <a:t>, </a:t>
            </a:r>
            <a:r>
              <a:rPr lang="en-US" i="1" dirty="0" smtClean="0"/>
              <a:t>y</a:t>
            </a:r>
            <a:r>
              <a:rPr lang="ru-RU" dirty="0" smtClean="0"/>
              <a:t>, </a:t>
            </a:r>
            <a:r>
              <a:rPr lang="en-US" i="1" dirty="0" smtClean="0"/>
              <a:t>z</a:t>
            </a:r>
            <a:r>
              <a:rPr lang="ru-RU" dirty="0" smtClean="0"/>
              <a:t>, </a:t>
            </a:r>
            <a:r>
              <a:rPr lang="en-US" i="1" dirty="0" smtClean="0"/>
              <a:t>w</a:t>
            </a:r>
            <a:r>
              <a:rPr lang="ru-RU" dirty="0" smtClean="0"/>
              <a:t> в том порядке, в котором идут соответствующие им столбцы.</a:t>
            </a:r>
          </a:p>
          <a:p>
            <a:pPr lvl="0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1)</a:t>
            </a:r>
            <a:r>
              <a:rPr lang="ru-RU" sz="2000" i="1" dirty="0" smtClean="0"/>
              <a:t>Вася составляет 3-буквенные слова, в которых есть только буквы В, Е, С, Н , А, причём буква А используется в каждом слове хотя бы 1 раз.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Вася?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50112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Решение :</a:t>
            </a:r>
            <a:endParaRPr lang="ru-RU" dirty="0"/>
          </a:p>
          <a:p>
            <a:pPr lvl="0">
              <a:buNone/>
            </a:pPr>
            <a:r>
              <a:rPr lang="ru-RU" dirty="0"/>
              <a:t>буква А может стоять на одном из трёх мест: А**, *А*, **А, где * </a:t>
            </a:r>
            <a:r>
              <a:rPr lang="ru-RU" dirty="0" smtClean="0"/>
              <a:t>обозначает любой </a:t>
            </a:r>
            <a:r>
              <a:rPr lang="ru-RU" dirty="0"/>
              <a:t>из пяти символов</a:t>
            </a:r>
          </a:p>
          <a:p>
            <a:pPr lvl="0">
              <a:buNone/>
            </a:pPr>
            <a:r>
              <a:rPr lang="ru-RU" dirty="0"/>
              <a:t>в каждом случае в остальных двух позициях может быть любая из пяти букв </a:t>
            </a:r>
          </a:p>
          <a:p>
            <a:pPr lvl="0">
              <a:buNone/>
            </a:pPr>
            <a:r>
              <a:rPr lang="ru-RU" dirty="0"/>
              <a:t>для шаблона А** получаем  (перемножая количество вариантов для каждой позиции) </a:t>
            </a:r>
          </a:p>
          <a:p>
            <a:pPr>
              <a:buNone/>
            </a:pPr>
            <a:r>
              <a:rPr lang="ru-RU" dirty="0"/>
              <a:t>1 · 5 · 5 = 25 слов</a:t>
            </a:r>
          </a:p>
          <a:p>
            <a:pPr lvl="0">
              <a:buNone/>
            </a:pPr>
            <a:r>
              <a:rPr lang="ru-RU" dirty="0"/>
              <a:t>для шаблона *А* тоже получим 25 слов, но нужно учесть, что все слова, </a:t>
            </a:r>
            <a:r>
              <a:rPr lang="ru-RU" dirty="0" smtClean="0"/>
              <a:t>в который </a:t>
            </a:r>
            <a:r>
              <a:rPr lang="ru-RU" dirty="0"/>
              <a:t>первая буква А мы уже подсчитали, поэтому считаем только слова, где на первом место стоит какая-то другая буква (В, Е, С или Н)</a:t>
            </a:r>
          </a:p>
          <a:p>
            <a:pPr lvl="0">
              <a:buNone/>
            </a:pPr>
            <a:r>
              <a:rPr lang="ru-RU" dirty="0"/>
              <a:t>отсюда находим, что шаблон *А* добавляет 4 · 1 · 5 = 20 новых слов</a:t>
            </a:r>
          </a:p>
          <a:p>
            <a:pPr lvl="0">
              <a:buNone/>
            </a:pPr>
            <a:r>
              <a:rPr lang="ru-RU" dirty="0"/>
              <a:t>рассматривая шаблон **А, не учитываем уже подсчитанные слова, в которых буква А  есть на первом или втором местах, количество новых слов – 4 · 4 · 1 = 16 </a:t>
            </a:r>
          </a:p>
          <a:p>
            <a:pPr lvl="0">
              <a:buNone/>
            </a:pPr>
            <a:r>
              <a:rPr lang="ru-RU" dirty="0"/>
              <a:t>всего получается 25 + 20 + 16 = 61 слово</a:t>
            </a:r>
          </a:p>
          <a:p>
            <a:pPr lvl="0">
              <a:buNone/>
            </a:pPr>
            <a:r>
              <a:rPr lang="ru-RU" dirty="0"/>
              <a:t>Ответ: 61.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> 2)</a:t>
            </a:r>
            <a:r>
              <a:rPr lang="ru-RU" sz="2200" i="1" dirty="0" smtClean="0"/>
              <a:t>Вася составляет 5-буквенные слова, в которых есть только буквы С, Л, О, Н, причём буква С используется в каждом слове ровно 1 раз.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Вася?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Решение</a:t>
            </a:r>
            <a:r>
              <a:rPr lang="ru-RU" b="1" dirty="0"/>
              <a:t>:</a:t>
            </a:r>
            <a:endParaRPr lang="ru-RU" dirty="0"/>
          </a:p>
          <a:p>
            <a:pPr lvl="0"/>
            <a:r>
              <a:rPr lang="ru-RU" dirty="0"/>
              <a:t>буква С может стоять на одном из пяти мест: С****, *С***, **С**, ***С* и ****С, где * обозначает любой из оставшихся трёх символов</a:t>
            </a:r>
          </a:p>
          <a:p>
            <a:pPr lvl="0"/>
            <a:r>
              <a:rPr lang="ru-RU" dirty="0"/>
              <a:t>в каждом случае в остальных четырёх позициях может быть любая из трёх букв Л, О, Н, поэтому при заданном расположении буквы С имеем 3</a:t>
            </a:r>
            <a:r>
              <a:rPr lang="ru-RU" baseline="30000" dirty="0"/>
              <a:t>4</a:t>
            </a:r>
            <a:r>
              <a:rPr lang="ru-RU" dirty="0"/>
              <a:t> = 81 вариант</a:t>
            </a:r>
          </a:p>
          <a:p>
            <a:pPr lvl="0"/>
            <a:r>
              <a:rPr lang="ru-RU" dirty="0"/>
              <a:t>всего вариантов 5 · 81 = 405.</a:t>
            </a:r>
          </a:p>
          <a:p>
            <a:pPr lvl="0"/>
            <a:r>
              <a:rPr lang="ru-RU" dirty="0"/>
              <a:t>Ответ: 405.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Тема</a:t>
            </a:r>
            <a:r>
              <a:rPr lang="ru-RU" sz="3600" dirty="0" smtClean="0"/>
              <a:t>:  Построение и анализ таблиц истинности логических выражений.</a:t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Про </a:t>
            </a:r>
            <a:r>
              <a:rPr lang="ru-RU" b="1" dirty="0"/>
              <a:t>обозначения</a:t>
            </a:r>
            <a:endParaRPr lang="ru-RU" dirty="0"/>
          </a:p>
          <a:p>
            <a:pPr>
              <a:buNone/>
            </a:pPr>
            <a:r>
              <a:rPr lang="ru-RU" dirty="0" smtClean="0"/>
              <a:t> логические </a:t>
            </a:r>
            <a:r>
              <a:rPr lang="ru-RU" dirty="0"/>
              <a:t>операций И, ИЛИ и </a:t>
            </a:r>
            <a:r>
              <a:rPr lang="ru-RU" dirty="0" smtClean="0"/>
              <a:t>НЕ  </a:t>
            </a:r>
            <a:r>
              <a:rPr lang="ru-RU" dirty="0"/>
              <a:t>(</a:t>
            </a:r>
            <a:r>
              <a:rPr lang="en-US" b="1" dirty="0">
                <a:sym typeface="Symbol"/>
              </a:rPr>
              <a:t></a:t>
            </a:r>
            <a:r>
              <a:rPr lang="ru-RU" dirty="0"/>
              <a:t>,</a:t>
            </a:r>
            <a:r>
              <a:rPr lang="en-US" b="1" dirty="0">
                <a:sym typeface="Symbol"/>
              </a:rPr>
              <a:t></a:t>
            </a:r>
            <a:r>
              <a:rPr lang="ru-RU" dirty="0" smtClean="0"/>
              <a:t>,</a:t>
            </a:r>
            <a:r>
              <a:rPr lang="ru-RU" b="1" dirty="0" smtClean="0"/>
              <a:t>¬</a:t>
            </a:r>
            <a:r>
              <a:rPr lang="ru-RU" dirty="0" smtClean="0"/>
              <a:t>)  </a:t>
            </a:r>
            <a:r>
              <a:rPr lang="ru-RU" dirty="0"/>
              <a:t>операция «НЕ» </a:t>
            </a:r>
            <a:r>
              <a:rPr lang="ru-RU" dirty="0" smtClean="0"/>
              <a:t>можно обозначать </a:t>
            </a:r>
            <a:r>
              <a:rPr lang="ru-RU" dirty="0"/>
              <a:t>чертой сверху, «И» – знаком умножения (поскольку это все же логическое умножение), а «ИЛИ» – знаком «+» (логическое сложение). </a:t>
            </a:r>
            <a:br>
              <a:rPr lang="ru-RU" dirty="0"/>
            </a:br>
            <a:r>
              <a:rPr lang="ru-RU" dirty="0"/>
              <a:t>В разных  учебниках используют разные обозначения.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нужно знать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условные </a:t>
            </a:r>
            <a:r>
              <a:rPr lang="ru-RU" dirty="0"/>
              <a:t>обозначения логических операций</a:t>
            </a:r>
          </a:p>
          <a:p>
            <a:r>
              <a:rPr lang="ru-RU" b="1" dirty="0"/>
              <a:t>¬ </a:t>
            </a:r>
            <a:r>
              <a:rPr lang="en-US" b="1" dirty="0"/>
              <a:t>A</a:t>
            </a:r>
            <a:r>
              <a:rPr lang="ru-RU" b="1" dirty="0"/>
              <a:t>, 	</a:t>
            </a:r>
            <a:r>
              <a:rPr lang="ru-RU" dirty="0"/>
              <a:t>	не </a:t>
            </a:r>
            <a:r>
              <a:rPr lang="en-US" dirty="0"/>
              <a:t>A</a:t>
            </a:r>
            <a:r>
              <a:rPr lang="ru-RU" dirty="0"/>
              <a:t> (отрицание, инверсия)</a:t>
            </a:r>
          </a:p>
          <a:p>
            <a:r>
              <a:rPr lang="en-US" b="1" dirty="0"/>
              <a:t>A </a:t>
            </a:r>
            <a:r>
              <a:rPr lang="en-US" b="1" dirty="0">
                <a:sym typeface="Symbol"/>
              </a:rPr>
              <a:t></a:t>
            </a:r>
            <a:r>
              <a:rPr lang="en-US" b="1" dirty="0"/>
              <a:t> B</a:t>
            </a:r>
            <a:r>
              <a:rPr lang="ru-RU" b="1" dirty="0"/>
              <a:t>, 		</a:t>
            </a:r>
            <a:r>
              <a:rPr lang="en-US" dirty="0"/>
              <a:t>A</a:t>
            </a:r>
            <a:r>
              <a:rPr lang="ru-RU" dirty="0"/>
              <a:t> и </a:t>
            </a:r>
            <a:r>
              <a:rPr lang="en-US" dirty="0"/>
              <a:t>B</a:t>
            </a:r>
            <a:r>
              <a:rPr lang="ru-RU" dirty="0"/>
              <a:t> (логическое умножение, конъюнкция)</a:t>
            </a:r>
          </a:p>
          <a:p>
            <a:r>
              <a:rPr lang="en-US" b="1" dirty="0"/>
              <a:t>A </a:t>
            </a:r>
            <a:r>
              <a:rPr lang="en-US" b="1" dirty="0">
                <a:sym typeface="Symbol"/>
              </a:rPr>
              <a:t></a:t>
            </a:r>
            <a:r>
              <a:rPr lang="en-US" b="1" dirty="0"/>
              <a:t> B</a:t>
            </a:r>
            <a:r>
              <a:rPr lang="ru-RU" b="1" dirty="0"/>
              <a:t>, 	</a:t>
            </a:r>
            <a:r>
              <a:rPr lang="ru-RU" dirty="0"/>
              <a:t> </a:t>
            </a:r>
            <a:r>
              <a:rPr lang="en-US" dirty="0"/>
              <a:t>A </a:t>
            </a:r>
            <a:r>
              <a:rPr lang="ru-RU" dirty="0"/>
              <a:t>или </a:t>
            </a:r>
            <a:r>
              <a:rPr lang="en-US" dirty="0"/>
              <a:t>B</a:t>
            </a:r>
            <a:r>
              <a:rPr lang="ru-RU" dirty="0"/>
              <a:t> (логическое сложение, дизъюнкция)</a:t>
            </a:r>
          </a:p>
          <a:p>
            <a:r>
              <a:rPr lang="en-US" b="1" dirty="0"/>
              <a:t>A </a:t>
            </a:r>
            <a:r>
              <a:rPr lang="ru-RU" dirty="0"/>
              <a:t>→</a:t>
            </a:r>
            <a:r>
              <a:rPr lang="ru-RU" b="1" dirty="0"/>
              <a:t> </a:t>
            </a:r>
            <a:r>
              <a:rPr lang="en-US" b="1" dirty="0"/>
              <a:t>B</a:t>
            </a:r>
            <a:r>
              <a:rPr lang="ru-RU" b="1" dirty="0"/>
              <a:t>		</a:t>
            </a:r>
            <a:r>
              <a:rPr lang="ru-RU" dirty="0"/>
              <a:t> 	импликация (следование)</a:t>
            </a:r>
          </a:p>
          <a:p>
            <a:r>
              <a:rPr lang="en-US" b="1" dirty="0"/>
              <a:t>A </a:t>
            </a:r>
            <a:r>
              <a:rPr lang="ru-RU" dirty="0">
                <a:sym typeface="Symbol"/>
              </a:rPr>
              <a:t></a:t>
            </a:r>
            <a:r>
              <a:rPr lang="ru-RU" b="1" dirty="0"/>
              <a:t> </a:t>
            </a:r>
            <a:r>
              <a:rPr lang="en-US" b="1" dirty="0"/>
              <a:t>B</a:t>
            </a:r>
            <a:r>
              <a:rPr lang="ru-RU" b="1" dirty="0"/>
              <a:t>		</a:t>
            </a:r>
            <a:r>
              <a:rPr lang="ru-RU" dirty="0"/>
              <a:t> 	эквивалентность  (равносильность)</a:t>
            </a:r>
          </a:p>
          <a:p>
            <a:pPr lvl="0"/>
            <a:r>
              <a:rPr lang="ru-RU" dirty="0"/>
              <a:t>операцию «импликация» можно выразить  через «ИЛИ» и «НЕ»:</a:t>
            </a:r>
          </a:p>
          <a:p>
            <a:r>
              <a:rPr lang="en-US" b="1" dirty="0"/>
              <a:t>A </a:t>
            </a:r>
            <a:r>
              <a:rPr lang="ru-RU" dirty="0"/>
              <a:t>→</a:t>
            </a:r>
            <a:r>
              <a:rPr lang="ru-RU" b="1" dirty="0"/>
              <a:t> </a:t>
            </a:r>
            <a:r>
              <a:rPr lang="en-US" b="1" dirty="0"/>
              <a:t>B </a:t>
            </a:r>
            <a:r>
              <a:rPr lang="ru-RU" b="1" dirty="0"/>
              <a:t>= ¬ </a:t>
            </a:r>
            <a:r>
              <a:rPr lang="en-US" b="1" dirty="0"/>
              <a:t>A </a:t>
            </a:r>
            <a:r>
              <a:rPr lang="en-US" b="1" dirty="0">
                <a:sym typeface="Symbol"/>
              </a:rPr>
              <a:t></a:t>
            </a:r>
            <a:r>
              <a:rPr lang="en-US" b="1" dirty="0"/>
              <a:t> B </a:t>
            </a:r>
            <a:r>
              <a:rPr lang="ru-RU" dirty="0"/>
              <a:t>или в других обозначениях  </a:t>
            </a:r>
            <a:r>
              <a:rPr lang="en-US" b="1" dirty="0"/>
              <a:t>A </a:t>
            </a:r>
            <a:r>
              <a:rPr lang="ru-RU" dirty="0"/>
              <a:t>→</a:t>
            </a:r>
            <a:r>
              <a:rPr lang="ru-RU" b="1" dirty="0"/>
              <a:t> </a:t>
            </a:r>
            <a:r>
              <a:rPr lang="en-US" b="1" dirty="0"/>
              <a:t>B </a:t>
            </a:r>
            <a:r>
              <a:rPr lang="ru-RU" b="1" dirty="0"/>
              <a:t>= </a:t>
            </a:r>
            <a:endParaRPr lang="ru-RU" dirty="0"/>
          </a:p>
          <a:p>
            <a:pPr lvl="0"/>
            <a:r>
              <a:rPr lang="ru-RU" dirty="0"/>
              <a:t>иногда для упрощения выражений полезны формулы де Моргана:</a:t>
            </a:r>
          </a:p>
          <a:p>
            <a:r>
              <a:rPr lang="en-US" b="1" dirty="0"/>
              <a:t>¬ (A </a:t>
            </a:r>
            <a:r>
              <a:rPr lang="en-US" b="1" dirty="0">
                <a:sym typeface="Symbol"/>
              </a:rPr>
              <a:t></a:t>
            </a:r>
            <a:r>
              <a:rPr lang="en-US" b="1" dirty="0"/>
              <a:t> B) = ¬ A </a:t>
            </a:r>
            <a:r>
              <a:rPr lang="en-US" b="1" dirty="0">
                <a:sym typeface="Symbol"/>
              </a:rPr>
              <a:t></a:t>
            </a:r>
            <a:r>
              <a:rPr lang="en-US" b="1" dirty="0"/>
              <a:t> ¬ B		</a:t>
            </a:r>
            <a:r>
              <a:rPr lang="ru-RU" b="1" dirty="0"/>
              <a:t> </a:t>
            </a:r>
            <a:endParaRPr lang="ru-RU" dirty="0"/>
          </a:p>
          <a:p>
            <a:r>
              <a:rPr lang="en-US" b="1" dirty="0"/>
              <a:t>¬ (A </a:t>
            </a:r>
            <a:r>
              <a:rPr lang="en-US" b="1" dirty="0">
                <a:sym typeface="Symbol"/>
              </a:rPr>
              <a:t></a:t>
            </a:r>
            <a:r>
              <a:rPr lang="en-US" b="1" dirty="0"/>
              <a:t> B) = ¬ A </a:t>
            </a:r>
            <a:r>
              <a:rPr lang="en-US" b="1" dirty="0">
                <a:sym typeface="Symbol"/>
              </a:rPr>
              <a:t></a:t>
            </a:r>
            <a:r>
              <a:rPr lang="en-US" b="1" dirty="0"/>
              <a:t> ¬ B		</a:t>
            </a:r>
            <a:r>
              <a:rPr lang="ru-RU" b="1" dirty="0"/>
              <a:t> </a:t>
            </a:r>
            <a:endParaRPr lang="ru-RU" dirty="0"/>
          </a:p>
          <a:p>
            <a:pPr lvl="0"/>
            <a:r>
              <a:rPr lang="ru-RU" dirty="0"/>
              <a:t>если в выражении нет скобок, сначала выполняются все операции «НЕ», затем – «И», затем  – «ИЛИ», «импликация», и самая последняя – «эквивалентность»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таблица истинности выражения определяет его значения при всех возможных комбинациях исходных данных</a:t>
            </a:r>
          </a:p>
          <a:p>
            <a:pPr lvl="0"/>
            <a:r>
              <a:rPr lang="ru-RU" dirty="0"/>
              <a:t>если известна только часть таблицы истинности, соответствующее логическое выражение однозначно определить нельзя, поскольку частичной таблице могут соответствовать несколько </a:t>
            </a:r>
            <a:r>
              <a:rPr lang="ru-RU" i="1" dirty="0"/>
              <a:t>разных</a:t>
            </a:r>
            <a:r>
              <a:rPr lang="ru-RU" dirty="0"/>
              <a:t> логических выражений (не совпадающих для других вариантов входных данных); </a:t>
            </a:r>
          </a:p>
          <a:p>
            <a:pPr lvl="0"/>
            <a:r>
              <a:rPr lang="ru-RU" dirty="0"/>
              <a:t>количество </a:t>
            </a:r>
            <a:r>
              <a:rPr lang="ru-RU" i="1" dirty="0"/>
              <a:t>разных</a:t>
            </a:r>
            <a:r>
              <a:rPr lang="ru-RU" dirty="0"/>
              <a:t> логических выражений, удовлетворяющих неполной таблице истинности, равно , где  – число </a:t>
            </a:r>
            <a:r>
              <a:rPr lang="ru-RU" i="1" dirty="0"/>
              <a:t>отсутствующих</a:t>
            </a:r>
            <a:r>
              <a:rPr lang="ru-RU" dirty="0"/>
              <a:t> строк; например, полная таблица истинности выражения с тремя переменными содержит 2</a:t>
            </a:r>
            <a:r>
              <a:rPr lang="ru-RU" baseline="30000" dirty="0"/>
              <a:t>3</a:t>
            </a:r>
            <a:r>
              <a:rPr lang="ru-RU" dirty="0"/>
              <a:t>=8 строчек, если заданы только 6 из них, то можно найти 2</a:t>
            </a:r>
            <a:r>
              <a:rPr lang="ru-RU" baseline="30000" dirty="0"/>
              <a:t>8-6</a:t>
            </a:r>
            <a:r>
              <a:rPr lang="ru-RU" dirty="0"/>
              <a:t>=2</a:t>
            </a:r>
            <a:r>
              <a:rPr lang="ru-RU" baseline="30000" dirty="0"/>
              <a:t>2</a:t>
            </a:r>
            <a:r>
              <a:rPr lang="ru-RU" dirty="0"/>
              <a:t>=4 </a:t>
            </a:r>
            <a:r>
              <a:rPr lang="ru-RU" i="1" dirty="0"/>
              <a:t>разных</a:t>
            </a:r>
            <a:r>
              <a:rPr lang="ru-RU" dirty="0"/>
              <a:t> логических выражения, удовлетворяющие этим 6 строчкам (но отличающиеся в двух оставшихся)</a:t>
            </a:r>
          </a:p>
          <a:p>
            <a:pPr lvl="0"/>
            <a:r>
              <a:rPr lang="ru-RU" dirty="0"/>
              <a:t>логическая сумма </a:t>
            </a:r>
            <a:r>
              <a:rPr lang="en-US" dirty="0"/>
              <a:t>A</a:t>
            </a:r>
            <a:r>
              <a:rPr lang="ru-RU" dirty="0"/>
              <a:t> + </a:t>
            </a:r>
            <a:r>
              <a:rPr lang="en-US" dirty="0"/>
              <a:t>B</a:t>
            </a:r>
            <a:r>
              <a:rPr lang="ru-RU" dirty="0"/>
              <a:t> + </a:t>
            </a:r>
            <a:r>
              <a:rPr lang="en-US" dirty="0"/>
              <a:t>C</a:t>
            </a:r>
            <a:r>
              <a:rPr lang="ru-RU" dirty="0"/>
              <a:t> + … равна 0 (выражение ложно) тогда и только тогда, когда все слагаемые одновременно равны нулю, а в остальных случаях равна 1 (выражение истинно)</a:t>
            </a:r>
          </a:p>
          <a:p>
            <a:pPr lvl="0"/>
            <a:r>
              <a:rPr lang="ru-RU" dirty="0"/>
              <a:t>логическое произведение </a:t>
            </a:r>
            <a:r>
              <a:rPr lang="en-US" dirty="0"/>
              <a:t>A </a:t>
            </a:r>
            <a:r>
              <a:rPr lang="ru-RU" dirty="0"/>
              <a:t>· </a:t>
            </a:r>
            <a:r>
              <a:rPr lang="en-US" dirty="0"/>
              <a:t>B </a:t>
            </a:r>
            <a:r>
              <a:rPr lang="ru-RU" dirty="0"/>
              <a:t>· </a:t>
            </a:r>
            <a:r>
              <a:rPr lang="en-US" dirty="0"/>
              <a:t>C </a:t>
            </a:r>
            <a:r>
              <a:rPr lang="ru-RU" dirty="0"/>
              <a:t>· … равно 1 (выражение истинно) тогда и только тогда, когда все сомножители одновременно равны единице, а в остальных случаях равно 0 (выражение ложно)</a:t>
            </a:r>
          </a:p>
          <a:p>
            <a:pPr lvl="0"/>
            <a:r>
              <a:rPr lang="ru-RU" dirty="0"/>
              <a:t>логическое следование (импликация) А→В равна 0 тогда и только тогда, когда </a:t>
            </a:r>
            <a:r>
              <a:rPr lang="en-US" dirty="0"/>
              <a:t>A</a:t>
            </a:r>
            <a:r>
              <a:rPr lang="ru-RU" dirty="0"/>
              <a:t> (посылка) истинна, а B (следствие) ложно</a:t>
            </a:r>
          </a:p>
          <a:p>
            <a:pPr lvl="0"/>
            <a:r>
              <a:rPr lang="ru-RU" dirty="0"/>
              <a:t>эквивалентность А</a:t>
            </a:r>
            <a:r>
              <a:rPr lang="ru-RU" dirty="0">
                <a:sym typeface="Symbol"/>
              </a:rPr>
              <a:t></a:t>
            </a:r>
            <a:r>
              <a:rPr lang="ru-RU" dirty="0"/>
              <a:t>B  равна 1 тогда и только тогда, когда оба значения одновременно равны 0 или одновременно равны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Логическая функция </a:t>
            </a:r>
            <a:r>
              <a:rPr lang="ru-RU" sz="2200" i="1" dirty="0" smtClean="0"/>
              <a:t>F</a:t>
            </a:r>
            <a:r>
              <a:rPr lang="ru-RU" sz="2200" dirty="0" smtClean="0"/>
              <a:t> задаётся выражением </a:t>
            </a:r>
            <a:r>
              <a:rPr lang="ru-RU" sz="2200" dirty="0" err="1" smtClean="0"/>
              <a:t>¬</a:t>
            </a:r>
            <a:r>
              <a:rPr lang="ru-RU" sz="2200" i="1" dirty="0" err="1" smtClean="0"/>
              <a:t>x</a:t>
            </a:r>
            <a:r>
              <a:rPr lang="ru-RU" sz="2200" dirty="0" smtClean="0"/>
              <a:t> </a:t>
            </a:r>
            <a:r>
              <a:rPr lang="ru-RU" sz="2200" dirty="0" smtClean="0">
                <a:sym typeface="Symbol"/>
              </a:rPr>
              <a:t></a:t>
            </a:r>
            <a:r>
              <a:rPr lang="ru-RU" sz="2200" dirty="0" smtClean="0"/>
              <a:t> </a:t>
            </a:r>
            <a:r>
              <a:rPr lang="ru-RU" sz="2200" i="1" dirty="0" err="1" smtClean="0"/>
              <a:t>y</a:t>
            </a:r>
            <a:r>
              <a:rPr lang="ru-RU" sz="2200" dirty="0" smtClean="0"/>
              <a:t> </a:t>
            </a:r>
            <a:r>
              <a:rPr lang="ru-RU" sz="2200" dirty="0" smtClean="0">
                <a:sym typeface="Symbol"/>
              </a:rPr>
              <a:t></a:t>
            </a:r>
            <a:r>
              <a:rPr lang="ru-RU" sz="2200" dirty="0" smtClean="0"/>
              <a:t> (</a:t>
            </a:r>
            <a:r>
              <a:rPr lang="ru-RU" sz="2200" dirty="0" err="1" smtClean="0"/>
              <a:t>¬</a:t>
            </a:r>
            <a:r>
              <a:rPr lang="ru-RU" sz="2200" i="1" dirty="0" err="1" smtClean="0"/>
              <a:t>z</a:t>
            </a:r>
            <a:r>
              <a:rPr lang="ru-RU" sz="2200" dirty="0" smtClean="0"/>
              <a:t> </a:t>
            </a:r>
            <a:r>
              <a:rPr lang="ru-RU" sz="2200" dirty="0" smtClean="0">
                <a:sym typeface="Symbol"/>
              </a:rPr>
              <a:t></a:t>
            </a:r>
            <a:r>
              <a:rPr lang="ru-RU" sz="2200" dirty="0" smtClean="0"/>
              <a:t> </a:t>
            </a:r>
            <a:r>
              <a:rPr lang="ru-RU" sz="2200" i="1" dirty="0" err="1" smtClean="0"/>
              <a:t>w</a:t>
            </a:r>
            <a:r>
              <a:rPr lang="ru-RU" sz="2200" dirty="0" smtClean="0"/>
              <a:t>). На рисунке приведён фрагмент таблицы истинности функции </a:t>
            </a:r>
            <a:r>
              <a:rPr lang="ru-RU" sz="2200" i="1" dirty="0" smtClean="0"/>
              <a:t>F</a:t>
            </a:r>
            <a:r>
              <a:rPr lang="ru-RU" sz="2200" dirty="0" smtClean="0"/>
              <a:t>, содержащий </a:t>
            </a:r>
            <a:r>
              <a:rPr lang="ru-RU" sz="2200" b="1" dirty="0" smtClean="0"/>
              <a:t>все наборы аргументов</a:t>
            </a:r>
            <a:r>
              <a:rPr lang="ru-RU" sz="2200" dirty="0" smtClean="0"/>
              <a:t>, при которых функция </a:t>
            </a:r>
            <a:r>
              <a:rPr lang="ru-RU" sz="2200" i="1" dirty="0" smtClean="0"/>
              <a:t>F</a:t>
            </a:r>
            <a:r>
              <a:rPr lang="ru-RU" sz="2200" dirty="0" smtClean="0"/>
              <a:t> </a:t>
            </a:r>
            <a:r>
              <a:rPr lang="ru-RU" sz="2200" b="1" dirty="0" smtClean="0"/>
              <a:t>ложна</a:t>
            </a:r>
            <a:r>
              <a:rPr lang="ru-RU" sz="2200" dirty="0" smtClean="0"/>
              <a:t>. Определите, какому столбцу таблицы истинности функции F соответствует каждая из переменных </a:t>
            </a:r>
            <a:r>
              <a:rPr lang="ru-RU" sz="2200" i="1" dirty="0" err="1" smtClean="0"/>
              <a:t>x</a:t>
            </a:r>
            <a:r>
              <a:rPr lang="ru-RU" sz="2200" dirty="0" smtClean="0"/>
              <a:t>, </a:t>
            </a:r>
            <a:r>
              <a:rPr lang="ru-RU" sz="2200" i="1" dirty="0" err="1" smtClean="0"/>
              <a:t>y</a:t>
            </a:r>
            <a:r>
              <a:rPr lang="ru-RU" sz="2200" dirty="0" smtClean="0"/>
              <a:t>, </a:t>
            </a:r>
            <a:r>
              <a:rPr lang="ru-RU" sz="2200" i="1" dirty="0" err="1" smtClean="0"/>
              <a:t>z</a:t>
            </a:r>
            <a:r>
              <a:rPr lang="ru-RU" sz="2200" dirty="0" smtClean="0"/>
              <a:t>, </a:t>
            </a:r>
            <a:r>
              <a:rPr lang="en-US" sz="2200" i="1" dirty="0" smtClean="0"/>
              <a:t>w</a:t>
            </a:r>
            <a:r>
              <a:rPr lang="ru-RU" sz="2200" dirty="0" smtClean="0"/>
              <a:t>. </a:t>
            </a:r>
            <a:br>
              <a:rPr lang="ru-RU" sz="2200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285992"/>
            <a:ext cx="4267200" cy="1633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85786" y="392906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ответе напишите буквы </a:t>
            </a:r>
            <a:r>
              <a:rPr lang="ru-RU" i="1" dirty="0" err="1"/>
              <a:t>x</a:t>
            </a:r>
            <a:r>
              <a:rPr lang="ru-RU" dirty="0"/>
              <a:t>, </a:t>
            </a:r>
            <a:r>
              <a:rPr lang="ru-RU" i="1" dirty="0" err="1"/>
              <a:t>y</a:t>
            </a:r>
            <a:r>
              <a:rPr lang="ru-RU" dirty="0"/>
              <a:t>, </a:t>
            </a:r>
            <a:r>
              <a:rPr lang="ru-RU" i="1" dirty="0" err="1"/>
              <a:t>z</a:t>
            </a:r>
            <a:r>
              <a:rPr lang="ru-RU" dirty="0"/>
              <a:t>, </a:t>
            </a:r>
            <a:r>
              <a:rPr lang="en-US" i="1" dirty="0"/>
              <a:t>w</a:t>
            </a:r>
            <a:r>
              <a:rPr lang="ru-RU" dirty="0"/>
              <a:t> в том порядке, в котором идут соответствующие им столбцы. Буквы в ответе пишите подряд, никаких разделителей между буквами ставить не нужно.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205422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запишем выражение в более понятной форме: </a:t>
            </a:r>
            <a:endParaRPr lang="ru-RU" dirty="0" smtClean="0"/>
          </a:p>
          <a:p>
            <a:r>
              <a:rPr lang="ru-RU" dirty="0"/>
              <a:t>анализ формулы  показывает, что для того, чтобы функция </a:t>
            </a:r>
            <a:r>
              <a:rPr lang="en-US" i="1" dirty="0"/>
              <a:t>F</a:t>
            </a:r>
            <a:r>
              <a:rPr lang="ru-RU" dirty="0"/>
              <a:t> была ложна, необходимо, чтобы </a:t>
            </a:r>
            <a:r>
              <a:rPr lang="ru-RU" i="1" dirty="0" err="1"/>
              <a:t>x</a:t>
            </a:r>
            <a:r>
              <a:rPr lang="ru-RU" dirty="0"/>
              <a:t> </a:t>
            </a:r>
            <a:r>
              <a:rPr lang="ru-RU" dirty="0" err="1"/>
              <a:t>всегдабыл</a:t>
            </a:r>
            <a:r>
              <a:rPr lang="ru-RU" dirty="0"/>
              <a:t> равен 1, а </a:t>
            </a:r>
            <a:r>
              <a:rPr lang="en-US" i="1" dirty="0"/>
              <a:t>y</a:t>
            </a:r>
            <a:r>
              <a:rPr lang="ru-RU" dirty="0"/>
              <a:t> </a:t>
            </a:r>
            <a:r>
              <a:rPr lang="ru-RU" dirty="0" err="1"/>
              <a:t>всегдабыл</a:t>
            </a:r>
            <a:r>
              <a:rPr lang="ru-RU" dirty="0"/>
              <a:t> равен 0; поэтому </a:t>
            </a:r>
            <a:r>
              <a:rPr lang="ru-RU" i="1" dirty="0" err="1"/>
              <a:t>x</a:t>
            </a:r>
            <a:r>
              <a:rPr lang="ru-RU" dirty="0"/>
              <a:t> – это последний столбец в таблице, а </a:t>
            </a:r>
            <a:r>
              <a:rPr lang="ru-RU" i="1" dirty="0" err="1"/>
              <a:t>y</a:t>
            </a:r>
            <a:r>
              <a:rPr lang="ru-RU" dirty="0"/>
              <a:t> – первый</a:t>
            </a:r>
            <a:r>
              <a:rPr lang="ru-RU" dirty="0" smtClean="0"/>
              <a:t>:</a:t>
            </a:r>
          </a:p>
          <a:p>
            <a:pPr lvl="0">
              <a:buNone/>
            </a:pP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00298" y="1571612"/>
          <a:ext cx="3571900" cy="571504"/>
        </p:xfrm>
        <a:graphic>
          <a:graphicData uri="http://schemas.openxmlformats.org/presentationml/2006/ole">
            <p:oleObj spid="_x0000_s2050" name="Формула" r:id="rId3" imgW="1015920" imgH="203040" progId="Equation.3">
              <p:embed/>
            </p:oleObj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4429132"/>
            <a:ext cx="4267200" cy="206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остается разобраться с двумя средними столбцами; обратим внимание на вторую строчку таблицы, в которой одна из оставшихся переменных равна 1, а вторая – 0; так как функция равна 0, то , откуда следует, что </a:t>
            </a:r>
            <a:r>
              <a:rPr lang="ru-RU" i="1" dirty="0" err="1"/>
              <a:t>z</a:t>
            </a:r>
            <a:r>
              <a:rPr lang="ru-RU" i="1" dirty="0"/>
              <a:t> = </a:t>
            </a:r>
            <a:r>
              <a:rPr lang="ru-RU" dirty="0"/>
              <a:t>1 и </a:t>
            </a:r>
            <a:r>
              <a:rPr lang="ru-RU" i="1" dirty="0" err="1"/>
              <a:t>w</a:t>
            </a:r>
            <a:r>
              <a:rPr lang="ru-RU" i="1" dirty="0"/>
              <a:t> = </a:t>
            </a:r>
            <a:r>
              <a:rPr lang="ru-RU" dirty="0"/>
              <a:t>0 (иначе произведение будет равно 1)</a:t>
            </a:r>
          </a:p>
          <a:p>
            <a:pPr lvl="0"/>
            <a:r>
              <a:rPr lang="ru-RU" dirty="0"/>
              <a:t>Ответ: </a:t>
            </a:r>
            <a:r>
              <a:rPr lang="ru-RU" dirty="0" err="1"/>
              <a:t>yzwx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953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Повторение по теме «Элементы комбинаторики, теории множеств и математической логики»  </vt:lpstr>
      <vt:lpstr>     1)Вася составляет 3-буквенные слова, в которых есть только буквы В, Е, С, Н , А, причём буква А используется в каждом слове хотя бы 1 раз.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Вася? </vt:lpstr>
      <vt:lpstr>    2)Вася составляет 5-буквенные слова, в которых есть только буквы С, Л, О, Н, причём буква С используется в каждом слове ровно 1 раз. Каждая из других допустимых букв может встречаться в слове любое количество раз или не встречаться совсем. Словом считается любая допустимая последовательность букв, не обязательно осмысленная. Сколько существует таких слов, которые может написать Вася? </vt:lpstr>
      <vt:lpstr>Тема:  Построение и анализ таблиц истинности логических выражений. </vt:lpstr>
      <vt:lpstr>Что нужно знать: </vt:lpstr>
      <vt:lpstr>Слайд 6</vt:lpstr>
      <vt:lpstr>      Логическая функция F задаётся выражением ¬x  y  (¬z  w). На рисунке приведён фрагмент таблицы истинности функции F, содержащий все наборы аргументов, при которых функция F ложна. Определите, какому столбцу таблицы истинности функции F соответствует каждая из переменных x, y, z, w.  </vt:lpstr>
      <vt:lpstr>Решение</vt:lpstr>
      <vt:lpstr>Слайд 9</vt:lpstr>
      <vt:lpstr>Домашняя работа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«Элементы комбинаторики, теории множеств и математической логики»  </dc:title>
  <dc:creator>Минзия</dc:creator>
  <cp:lastModifiedBy>Минзия</cp:lastModifiedBy>
  <cp:revision>1</cp:revision>
  <dcterms:created xsi:type="dcterms:W3CDTF">2020-05-16T16:41:21Z</dcterms:created>
  <dcterms:modified xsi:type="dcterms:W3CDTF">2020-05-16T17:20:40Z</dcterms:modified>
</cp:coreProperties>
</file>