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7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Эля" initials="Э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8F74AA"/>
    <a:srgbClr val="D945B6"/>
    <a:srgbClr val="E13D93"/>
    <a:srgbClr val="B36D6B"/>
    <a:srgbClr val="E86536"/>
    <a:srgbClr val="CFD24C"/>
    <a:srgbClr val="2EF0AB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img_url=http://www.chelsi.ru/uploads/posts/2012-04/1335334612_ol.jpg&amp;p=2&amp;text=%D0%BA%D0%B0%D1%80%D1%82%D0%B8%D0%BD%D0%BA%D0%B8%20%D0%B4%D0%BB%D1%8F%20%D1%83%D1%80%D0%BE%D0%BA%D0%BE%D0%B2&amp;noreask=1&amp;pos=85&amp;lr=1093&amp;rpt=simag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simpoll.ru/run/survey/567747d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8%20%D0%B4%D0%BB%D1%8F%20%D1%83%D1%80%D0%BE%D0%BA%D0%BE%D0%B2&amp;noreask=1&amp;img_url=http://img-fotki.yandex.ru/get/5812/89635038.55b/0_6d238_aaa22742_XL&amp;pos=18&amp;rpt=simage&amp;lr=1093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6330"/>
          </a:xfrm>
        </p:spPr>
        <p:txBody>
          <a:bodyPr>
            <a:normAutofit/>
          </a:bodyPr>
          <a:lstStyle/>
          <a:p>
            <a:r>
              <a:rPr lang="ru-RU" sz="8000" b="1" dirty="0" smtClean="0"/>
              <a:t>Орфограммы в приставках</a:t>
            </a:r>
            <a:endParaRPr lang="ru-RU" sz="8000" b="1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95536" y="0"/>
            <a:ext cx="7416824" cy="4221088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0" dirty="0" smtClean="0"/>
              <a:t>Орфограммы в приставках</a:t>
            </a:r>
            <a:endParaRPr lang="ru-RU" sz="8000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259632" y="4077072"/>
            <a:ext cx="2664296" cy="2448272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http://im3-tub-ru.yandex.net/i?id=195854934-16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653137"/>
            <a:ext cx="1944216" cy="1368152"/>
          </a:xfrm>
          <a:prstGeom prst="rect">
            <a:avLst/>
          </a:prstGeom>
          <a:solidFill>
            <a:srgbClr val="FF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762872" cy="730250"/>
          </a:xfrm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 приставки  над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00FFFF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00FFFF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340768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71600" y="2420888"/>
            <a:ext cx="6048672" cy="3312368"/>
          </a:xfrm>
          <a:prstGeom prst="horizontalScroll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Надбровье</a:t>
            </a:r>
          </a:p>
          <a:p>
            <a:r>
              <a:rPr lang="ru-RU" sz="3200" dirty="0" smtClean="0"/>
              <a:t>     Надгробный</a:t>
            </a:r>
          </a:p>
          <a:p>
            <a:r>
              <a:rPr lang="ru-RU" sz="3200" dirty="0" smtClean="0"/>
              <a:t>               Надкусить</a:t>
            </a:r>
          </a:p>
          <a:p>
            <a:r>
              <a:rPr lang="ru-RU" sz="3200" dirty="0" smtClean="0"/>
              <a:t>                    Надстроить</a:t>
            </a:r>
            <a:endParaRPr lang="ru-RU" sz="32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990033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067944" y="13407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860032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834880" cy="730250"/>
          </a:xfrm>
          <a:solidFill>
            <a:srgbClr val="76E737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 надо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250704" cy="914400"/>
          </a:xfrm>
          <a:solidFill>
            <a:srgbClr val="FF660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FF660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41277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20680" cy="3384376"/>
          </a:xfrm>
          <a:prstGeom prst="horizontalScroll">
            <a:avLst/>
          </a:prstGeom>
          <a:solidFill>
            <a:srgbClr val="76E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Надорвать</a:t>
            </a:r>
          </a:p>
          <a:p>
            <a:r>
              <a:rPr lang="ru-RU" sz="3600" dirty="0" smtClean="0"/>
              <a:t>           Надобью</a:t>
            </a:r>
          </a:p>
          <a:p>
            <a:r>
              <a:rPr lang="ru-RU" sz="3600" dirty="0" smtClean="0"/>
              <a:t>                  Надошью 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6DDE4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923928" y="13407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076056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762872" cy="730250"/>
          </a:xfrm>
          <a:solidFill>
            <a:srgbClr val="AA7D74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 не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CCCC0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CCCC0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41277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27584" y="2420888"/>
            <a:ext cx="6192688" cy="3312368"/>
          </a:xfrm>
          <a:prstGeom prst="horizontalScroll">
            <a:avLst/>
          </a:prstGeom>
          <a:solidFill>
            <a:srgbClr val="AA7D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Небезопасный</a:t>
            </a:r>
          </a:p>
          <a:p>
            <a:r>
              <a:rPr lang="ru-RU" sz="3200" dirty="0" smtClean="0"/>
              <a:t>           Невдалеке</a:t>
            </a:r>
          </a:p>
          <a:p>
            <a:r>
              <a:rPr lang="ru-RU" sz="3200" dirty="0" smtClean="0"/>
              <a:t>                Невидимка</a:t>
            </a:r>
          </a:p>
          <a:p>
            <a:r>
              <a:rPr lang="ru-RU" sz="3200" dirty="0" smtClean="0"/>
              <a:t>                    Невзлюбить</a:t>
            </a:r>
            <a:endParaRPr lang="ru-RU" sz="32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FFF0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283968" y="13407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932040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978896" cy="730250"/>
          </a:xfrm>
          <a:solidFill>
            <a:srgbClr val="B16DA2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 приставки  </a:t>
            </a:r>
            <a:r>
              <a:rPr lang="ru-RU" sz="4400" dirty="0" err="1" smtClean="0"/>
              <a:t>недо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9966FF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9966FF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12777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92688" cy="3312368"/>
          </a:xfrm>
          <a:prstGeom prst="horizontalScroll">
            <a:avLst/>
          </a:prstGeom>
          <a:solidFill>
            <a:srgbClr val="B16D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Недоглядеть</a:t>
            </a:r>
          </a:p>
          <a:p>
            <a:r>
              <a:rPr lang="ru-RU" sz="3600" dirty="0" smtClean="0"/>
              <a:t>           Недодать</a:t>
            </a:r>
          </a:p>
          <a:p>
            <a:r>
              <a:rPr lang="ru-RU" sz="3600" dirty="0" smtClean="0"/>
              <a:t>      Недопонимание</a:t>
            </a:r>
          </a:p>
          <a:p>
            <a:r>
              <a:rPr lang="ru-RU" sz="3600" dirty="0" smtClean="0"/>
              <a:t>                        Недолет   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D945B6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5220072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13407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690864" cy="730250"/>
          </a:xfrm>
          <a:solidFill>
            <a:srgbClr val="EF2FC6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 приставки  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66FFCC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66FFCC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41277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20680" cy="3384376"/>
          </a:xfrm>
          <a:prstGeom prst="horizontalScroll">
            <a:avLst/>
          </a:prstGeom>
          <a:solidFill>
            <a:srgbClr val="EF2F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Одобрять</a:t>
            </a:r>
          </a:p>
          <a:p>
            <a:r>
              <a:rPr lang="ru-RU" sz="3600" dirty="0" smtClean="0"/>
              <a:t>       Обочина</a:t>
            </a:r>
          </a:p>
          <a:p>
            <a:r>
              <a:rPr lang="ru-RU" sz="3600" dirty="0" smtClean="0"/>
              <a:t>              Обрить</a:t>
            </a:r>
          </a:p>
          <a:p>
            <a:r>
              <a:rPr lang="ru-RU" sz="3600" dirty="0" smtClean="0"/>
              <a:t>                  Озвереть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2EF0AB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283968" y="134076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860032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834880" cy="731304"/>
          </a:xfrm>
          <a:solidFill>
            <a:srgbClr val="82B569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 об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250704" cy="914400"/>
          </a:xfrm>
          <a:solidFill>
            <a:srgbClr val="FF660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7086600" cy="3298304"/>
          </a:xfrm>
          <a:solidFill>
            <a:srgbClr val="FF660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8478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92896"/>
            <a:ext cx="6120680" cy="3312368"/>
          </a:xfrm>
          <a:prstGeom prst="horizontalScroll">
            <a:avLst/>
          </a:prstGeom>
          <a:solidFill>
            <a:srgbClr val="82B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Обвенчать</a:t>
            </a:r>
          </a:p>
          <a:p>
            <a:r>
              <a:rPr lang="ru-RU" sz="2800" dirty="0" smtClean="0"/>
              <a:t>       Обвесить</a:t>
            </a:r>
          </a:p>
          <a:p>
            <a:r>
              <a:rPr lang="ru-RU" sz="2800" dirty="0" smtClean="0"/>
              <a:t>            Обветшалый</a:t>
            </a:r>
          </a:p>
          <a:p>
            <a:r>
              <a:rPr lang="ru-RU" sz="2800" dirty="0" smtClean="0"/>
              <a:t>                        </a:t>
            </a:r>
            <a:r>
              <a:rPr lang="ru-RU" sz="2800" dirty="0" err="1" smtClean="0"/>
              <a:t>Обжора</a:t>
            </a:r>
            <a:endParaRPr lang="ru-RU" sz="2800" dirty="0" smtClean="0"/>
          </a:p>
          <a:p>
            <a:r>
              <a:rPr lang="ru-RU" sz="2800" dirty="0" smtClean="0"/>
              <a:t>                                Облет</a:t>
            </a:r>
            <a:endParaRPr lang="ru-RU" sz="28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0532E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211960" y="126876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9320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546848" cy="730250"/>
          </a:xfrm>
          <a:solidFill>
            <a:srgbClr val="6E4AD4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обо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250704" cy="914400"/>
          </a:xfrm>
          <a:solidFill>
            <a:srgbClr val="FF6699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FF6699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 flipV="1">
            <a:off x="611560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20680" cy="3384376"/>
          </a:xfrm>
          <a:prstGeom prst="horizontalScroll">
            <a:avLst/>
          </a:prstGeom>
          <a:solidFill>
            <a:srgbClr val="6E4A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Обобью</a:t>
            </a:r>
          </a:p>
          <a:p>
            <a:r>
              <a:rPr lang="ru-RU" sz="2800" dirty="0" smtClean="0"/>
              <a:t>      Обожгу</a:t>
            </a:r>
          </a:p>
          <a:p>
            <a:r>
              <a:rPr lang="ru-RU" sz="2800" dirty="0" smtClean="0"/>
              <a:t>          Обогнать</a:t>
            </a:r>
          </a:p>
          <a:p>
            <a:r>
              <a:rPr lang="ru-RU" sz="2800" dirty="0" smtClean="0"/>
              <a:t>                Обозлиться</a:t>
            </a:r>
          </a:p>
          <a:p>
            <a:r>
              <a:rPr lang="ru-RU" sz="2800" dirty="0" smtClean="0"/>
              <a:t>                            Оборвать</a:t>
            </a:r>
            <a:endParaRPr lang="ru-RU" sz="28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79912" y="12687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12687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716016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402832" cy="730250"/>
          </a:xfrm>
          <a:solidFill>
            <a:srgbClr val="D1D44A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от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33CC33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7086600" cy="3298304"/>
          </a:xfrm>
          <a:solidFill>
            <a:srgbClr val="33CC33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1277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27584" y="2492896"/>
            <a:ext cx="6192688" cy="3312368"/>
          </a:xfrm>
          <a:prstGeom prst="horizontalScroll">
            <a:avLst/>
          </a:prstGeom>
          <a:solidFill>
            <a:srgbClr val="D1D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Отбежать</a:t>
            </a:r>
          </a:p>
          <a:p>
            <a:r>
              <a:rPr lang="ru-RU" sz="3600" dirty="0" smtClean="0"/>
              <a:t>      Отбросить</a:t>
            </a:r>
          </a:p>
          <a:p>
            <a:r>
              <a:rPr lang="ru-RU" sz="3600" dirty="0" smtClean="0"/>
              <a:t>             Отголосок</a:t>
            </a:r>
          </a:p>
          <a:p>
            <a:r>
              <a:rPr lang="ru-RU" sz="3600" dirty="0" smtClean="0"/>
              <a:t>                     Открывать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00B05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067944" y="134076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546848" cy="730250"/>
          </a:xfrm>
          <a:solidFill>
            <a:srgbClr val="E78737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приставки ото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260648"/>
            <a:ext cx="3178696" cy="914400"/>
          </a:xfrm>
          <a:solidFill>
            <a:srgbClr val="00CC66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00CC66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 flipV="1">
            <a:off x="611560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20680" cy="3312368"/>
          </a:xfrm>
          <a:prstGeom prst="horizontalScroll">
            <a:avLst/>
          </a:prstGeom>
          <a:solidFill>
            <a:srgbClr val="E78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Отогнуть</a:t>
            </a:r>
          </a:p>
          <a:p>
            <a:r>
              <a:rPr lang="ru-RU" sz="3600" dirty="0" smtClean="0"/>
              <a:t>     Отомстить</a:t>
            </a:r>
          </a:p>
          <a:p>
            <a:r>
              <a:rPr lang="ru-RU" sz="3600" dirty="0" smtClean="0"/>
              <a:t>          Отоспаться</a:t>
            </a:r>
          </a:p>
          <a:p>
            <a:r>
              <a:rPr lang="ru-RU" sz="3600" dirty="0" smtClean="0"/>
              <a:t>                      Отопью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EDA531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067944" y="134076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788024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546848" cy="730250"/>
          </a:xfrm>
          <a:solidFill>
            <a:srgbClr val="6567B9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приставки  па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FF7C8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564904"/>
            <a:ext cx="7086600" cy="3226296"/>
          </a:xfrm>
          <a:solidFill>
            <a:srgbClr val="FF7C8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39552" y="141277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71600" y="2564904"/>
            <a:ext cx="5976664" cy="3240360"/>
          </a:xfrm>
          <a:prstGeom prst="horizontalScroll">
            <a:avLst/>
          </a:prstGeom>
          <a:solidFill>
            <a:srgbClr val="72A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Пасынок</a:t>
            </a:r>
          </a:p>
          <a:p>
            <a:r>
              <a:rPr lang="ru-RU" sz="3600" dirty="0" smtClean="0"/>
              <a:t>    Падчерица</a:t>
            </a:r>
          </a:p>
          <a:p>
            <a:r>
              <a:rPr lang="ru-RU" sz="3600" dirty="0" smtClean="0"/>
              <a:t>             Патрубок</a:t>
            </a:r>
          </a:p>
          <a:p>
            <a:r>
              <a:rPr lang="ru-RU" sz="3600" dirty="0" smtClean="0"/>
              <a:t>                   Пагубный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D74762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995936" y="13407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88024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5050904" cy="73025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  приставки   в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466728" cy="9144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Не изменяются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086600" cy="3744416"/>
          </a:xfrm>
          <a:solidFill>
            <a:srgbClr val="FF0066"/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539552" y="1340768"/>
            <a:ext cx="10801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1115616" y="2204864"/>
            <a:ext cx="5760640" cy="367240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Вглядываться</a:t>
            </a:r>
          </a:p>
          <a:p>
            <a:r>
              <a:rPr lang="ru-RU" sz="3600" dirty="0" smtClean="0"/>
              <a:t>      Вдвое</a:t>
            </a:r>
          </a:p>
          <a:p>
            <a:r>
              <a:rPr lang="ru-RU" sz="3600" dirty="0" smtClean="0"/>
              <a:t>            Взаперти</a:t>
            </a:r>
          </a:p>
          <a:p>
            <a:r>
              <a:rPr lang="ru-RU" sz="3600" dirty="0" smtClean="0"/>
              <a:t>                      Вслух</a:t>
            </a:r>
          </a:p>
          <a:p>
            <a:r>
              <a:rPr lang="ru-RU" sz="3600" dirty="0" smtClean="0"/>
              <a:t>                        Втащить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0"/>
            <a:ext cx="1944216" cy="1728191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9" name="Рамка 8"/>
          <p:cNvSpPr/>
          <p:nvPr/>
        </p:nvSpPr>
        <p:spPr>
          <a:xfrm>
            <a:off x="5580112" y="188640"/>
            <a:ext cx="1944216" cy="172819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99992" y="134076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076056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834880" cy="730250"/>
          </a:xfrm>
          <a:solidFill>
            <a:srgbClr val="41DDD9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 пере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250704" cy="914400"/>
          </a:xfrm>
          <a:solidFill>
            <a:srgbClr val="FF0066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FF0066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 flipV="1">
            <a:off x="539552" y="141277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048672" cy="3384376"/>
          </a:xfrm>
          <a:prstGeom prst="horizontalScroll">
            <a:avLst/>
          </a:prstGeom>
          <a:solidFill>
            <a:srgbClr val="41DD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Перебежка</a:t>
            </a:r>
          </a:p>
          <a:p>
            <a:r>
              <a:rPr lang="ru-RU" sz="3600" dirty="0" smtClean="0"/>
              <a:t>     Перевозить</a:t>
            </a:r>
          </a:p>
          <a:p>
            <a:r>
              <a:rPr lang="ru-RU" sz="3600" dirty="0" smtClean="0"/>
              <a:t>       Переглядываться</a:t>
            </a:r>
          </a:p>
          <a:p>
            <a:r>
              <a:rPr lang="ru-RU" sz="3600" dirty="0" smtClean="0"/>
              <a:t>                          Перелом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2EF0AB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1772072" y="4581128"/>
            <a:ext cx="1071736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924472" y="4733528"/>
            <a:ext cx="1071736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076872" y="4885928"/>
            <a:ext cx="1071736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95936" y="134076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076056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618856" cy="730250"/>
          </a:xfrm>
          <a:solidFill>
            <a:srgbClr val="6DDE40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приставки  по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FF990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FF990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39552" y="141277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048672" cy="3384376"/>
          </a:xfrm>
          <a:prstGeom prst="horizontalScroll">
            <a:avLst/>
          </a:prstGeom>
          <a:solidFill>
            <a:srgbClr val="6DDE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Побольше</a:t>
            </a:r>
          </a:p>
          <a:p>
            <a:r>
              <a:rPr lang="ru-RU" sz="3600" dirty="0" smtClean="0"/>
              <a:t>       Повлиять</a:t>
            </a:r>
          </a:p>
          <a:p>
            <a:r>
              <a:rPr lang="ru-RU" sz="3600" dirty="0" smtClean="0"/>
              <a:t>             Поговорка</a:t>
            </a:r>
          </a:p>
          <a:p>
            <a:r>
              <a:rPr lang="ru-RU" sz="3600" dirty="0" smtClean="0"/>
              <a:t>                    Позвонить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F990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995936" y="13407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88024" y="141277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788024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258816" cy="73025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     приставки под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348880"/>
            <a:ext cx="7086600" cy="344232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12776"/>
            <a:ext cx="360040" cy="189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27584" y="2348880"/>
            <a:ext cx="6264696" cy="3456384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Подберезовик</a:t>
            </a:r>
          </a:p>
          <a:p>
            <a:r>
              <a:rPr lang="ru-RU" sz="3200" dirty="0" smtClean="0"/>
              <a:t>       Подвенечный</a:t>
            </a:r>
          </a:p>
          <a:p>
            <a:r>
              <a:rPr lang="ru-RU" sz="3200" dirty="0" smtClean="0"/>
              <a:t>                Подбросить</a:t>
            </a:r>
          </a:p>
          <a:p>
            <a:r>
              <a:rPr lang="ru-RU" sz="3200" dirty="0" smtClean="0"/>
              <a:t>                           Подкова</a:t>
            </a:r>
            <a:endParaRPr lang="ru-RU" sz="32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563888" y="1340768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99992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8F74AA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402832" cy="730250"/>
          </a:xfrm>
          <a:solidFill>
            <a:srgbClr val="CFD24C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 приставки подо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FF0066"/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7086600" cy="3514328"/>
          </a:xfrm>
          <a:solidFill>
            <a:srgbClr val="FF0066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412776"/>
            <a:ext cx="648072" cy="288032"/>
          </a:xfrm>
          <a:prstGeom prst="rightArrow">
            <a:avLst>
              <a:gd name="adj1" fmla="val 50000"/>
              <a:gd name="adj2" fmla="val 561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63888" y="12687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572000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Горизонтальный свиток 13"/>
          <p:cNvSpPr/>
          <p:nvPr/>
        </p:nvSpPr>
        <p:spPr>
          <a:xfrm>
            <a:off x="899592" y="2276872"/>
            <a:ext cx="6192688" cy="3528392"/>
          </a:xfrm>
          <a:prstGeom prst="horizontalScroll">
            <a:avLst/>
          </a:prstGeom>
          <a:solidFill>
            <a:srgbClr val="CFD2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827584" y="2276872"/>
            <a:ext cx="6264696" cy="3528392"/>
          </a:xfrm>
          <a:prstGeom prst="horizontalScroll">
            <a:avLst/>
          </a:prstGeom>
          <a:solidFill>
            <a:srgbClr val="CFD2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/>
          </a:p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2802813"/>
            <a:ext cx="54006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Подобрать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Подогретый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Подольститься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Подойти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E13D93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258816" cy="73025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/>
              <a:t>         приставки </a:t>
            </a:r>
            <a:r>
              <a:rPr lang="ru-RU" sz="3600" dirty="0" err="1" smtClean="0"/>
              <a:t>пра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D945B6"/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D945B6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12776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635896" y="12687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Горизонтальный свиток 13"/>
          <p:cNvSpPr/>
          <p:nvPr/>
        </p:nvSpPr>
        <p:spPr>
          <a:xfrm>
            <a:off x="827584" y="2420888"/>
            <a:ext cx="6264696" cy="338437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Прабабушка</a:t>
            </a:r>
          </a:p>
          <a:p>
            <a:r>
              <a:rPr lang="ru-RU" sz="3200" dirty="0" smtClean="0"/>
              <a:t>            Правнук</a:t>
            </a:r>
          </a:p>
          <a:p>
            <a:r>
              <a:rPr lang="ru-RU" sz="3200" dirty="0" smtClean="0"/>
              <a:t>                Прародитель</a:t>
            </a:r>
          </a:p>
          <a:p>
            <a:r>
              <a:rPr lang="ru-RU" sz="3200" dirty="0" smtClean="0"/>
              <a:t>                              Праотец</a:t>
            </a:r>
            <a:endParaRPr lang="ru-RU" sz="3200" dirty="0"/>
          </a:p>
        </p:txBody>
      </p:sp>
      <p:pic>
        <p:nvPicPr>
          <p:cNvPr id="15" name="Рисунок 14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D945B6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474840" cy="730250"/>
          </a:xfrm>
          <a:solidFill>
            <a:srgbClr val="E86536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  приставки пред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41277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707904" y="12687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16016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Горизонтальный свиток 11"/>
          <p:cNvSpPr/>
          <p:nvPr/>
        </p:nvSpPr>
        <p:spPr>
          <a:xfrm>
            <a:off x="899592" y="2420888"/>
            <a:ext cx="6192688" cy="3312368"/>
          </a:xfrm>
          <a:prstGeom prst="horizontalScroll">
            <a:avLst/>
          </a:prstGeom>
          <a:solidFill>
            <a:srgbClr val="E86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Предвидеть</a:t>
            </a:r>
          </a:p>
          <a:p>
            <a:r>
              <a:rPr lang="ru-RU" sz="3200" dirty="0" smtClean="0"/>
              <a:t>     Предвестник</a:t>
            </a:r>
          </a:p>
          <a:p>
            <a:r>
              <a:rPr lang="ru-RU" sz="3200" dirty="0" smtClean="0"/>
              <a:t>            Преддверие</a:t>
            </a:r>
          </a:p>
          <a:p>
            <a:r>
              <a:rPr lang="ru-RU" sz="3200" dirty="0" smtClean="0"/>
              <a:t>                     Предгорье</a:t>
            </a:r>
            <a:endParaRPr lang="ru-RU" sz="3200" dirty="0"/>
          </a:p>
        </p:txBody>
      </p:sp>
      <p:pic>
        <p:nvPicPr>
          <p:cNvPr id="13" name="Рисунок 12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D945B6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258816" cy="730250"/>
          </a:xfrm>
          <a:solidFill>
            <a:srgbClr val="8F74AA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 приставки про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FF6699"/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FF6699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755576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491880" y="126876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27984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Горизонтальный свиток 14"/>
          <p:cNvSpPr/>
          <p:nvPr/>
        </p:nvSpPr>
        <p:spPr>
          <a:xfrm>
            <a:off x="827584" y="2420888"/>
            <a:ext cx="6192688" cy="3384376"/>
          </a:xfrm>
          <a:prstGeom prst="horizontalScroll">
            <a:avLst/>
          </a:prstGeom>
          <a:solidFill>
            <a:srgbClr val="8F74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Пробег</a:t>
            </a:r>
          </a:p>
          <a:p>
            <a:r>
              <a:rPr lang="ru-RU" sz="3200" dirty="0" smtClean="0"/>
              <a:t>   Проветрить</a:t>
            </a:r>
          </a:p>
          <a:p>
            <a:r>
              <a:rPr lang="ru-RU" sz="3200" dirty="0" smtClean="0"/>
              <a:t>             Проездом</a:t>
            </a:r>
          </a:p>
          <a:p>
            <a:r>
              <a:rPr lang="ru-RU" sz="3200" dirty="0" smtClean="0"/>
              <a:t>                       Проиграть</a:t>
            </a:r>
            <a:endParaRPr lang="ru-RU" sz="3200" dirty="0"/>
          </a:p>
        </p:txBody>
      </p:sp>
      <p:pic>
        <p:nvPicPr>
          <p:cNvPr id="16" name="Рисунок 15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8F74AA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690864" cy="730250"/>
          </a:xfrm>
          <a:solidFill>
            <a:srgbClr val="E13D93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  приставки </a:t>
            </a:r>
            <a:r>
              <a:rPr lang="ru-RU" sz="3600" dirty="0" err="1" smtClean="0"/>
              <a:t>разо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41277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707904" y="12687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16016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Горизонтальный свиток 12"/>
          <p:cNvSpPr/>
          <p:nvPr/>
        </p:nvSpPr>
        <p:spPr>
          <a:xfrm>
            <a:off x="899592" y="2420888"/>
            <a:ext cx="6192688" cy="3384376"/>
          </a:xfrm>
          <a:prstGeom prst="horizontalScroll">
            <a:avLst/>
          </a:prstGeom>
          <a:solidFill>
            <a:srgbClr val="E13D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Разогнать</a:t>
            </a:r>
          </a:p>
          <a:p>
            <a:r>
              <a:rPr lang="ru-RU" sz="3200" dirty="0" smtClean="0"/>
              <a:t>        Разогрев</a:t>
            </a:r>
          </a:p>
          <a:p>
            <a:r>
              <a:rPr lang="ru-RU" sz="3200" dirty="0" smtClean="0"/>
              <a:t>              Разозлить</a:t>
            </a:r>
          </a:p>
          <a:p>
            <a:r>
              <a:rPr lang="ru-RU" sz="3200" dirty="0" smtClean="0"/>
              <a:t>                    Разомкнуть</a:t>
            </a:r>
            <a:endParaRPr lang="ru-RU" sz="3200" dirty="0"/>
          </a:p>
        </p:txBody>
      </p:sp>
      <p:pic>
        <p:nvPicPr>
          <p:cNvPr id="14" name="Рисунок 13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8F74AA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970784" cy="730250"/>
          </a:xfrm>
          <a:solidFill>
            <a:srgbClr val="B36D6B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  приставки с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92D05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 flipV="1">
            <a:off x="755576" y="1412775"/>
            <a:ext cx="648072" cy="216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635896" y="12687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067944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Горизонтальный свиток 13"/>
          <p:cNvSpPr/>
          <p:nvPr/>
        </p:nvSpPr>
        <p:spPr>
          <a:xfrm>
            <a:off x="899592" y="2420888"/>
            <a:ext cx="6120680" cy="3312368"/>
          </a:xfrm>
          <a:prstGeom prst="horizontalScroll">
            <a:avLst/>
          </a:prstGeom>
          <a:solidFill>
            <a:srgbClr val="B36D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Сбить</a:t>
            </a:r>
          </a:p>
          <a:p>
            <a:r>
              <a:rPr lang="ru-RU" sz="3200" dirty="0" smtClean="0"/>
              <a:t>   Сбросить</a:t>
            </a:r>
          </a:p>
          <a:p>
            <a:r>
              <a:rPr lang="ru-RU" sz="3200" dirty="0" smtClean="0"/>
              <a:t>           Сгоряча</a:t>
            </a:r>
          </a:p>
          <a:p>
            <a:r>
              <a:rPr lang="ru-RU" sz="3200" dirty="0" smtClean="0"/>
              <a:t>                 Сгрызть</a:t>
            </a:r>
          </a:p>
          <a:p>
            <a:r>
              <a:rPr lang="ru-RU" sz="3200" dirty="0" smtClean="0"/>
              <a:t>                          Сдуть</a:t>
            </a:r>
            <a:endParaRPr lang="ru-RU" sz="3200" dirty="0"/>
          </a:p>
        </p:txBody>
      </p:sp>
      <p:pic>
        <p:nvPicPr>
          <p:cNvPr id="15" name="Рисунок 14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898776" cy="73025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 приставки со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63888" y="126876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67944" y="126876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611560" y="1412776"/>
            <a:ext cx="648072" cy="288032"/>
          </a:xfrm>
          <a:prstGeom prst="rightArrow">
            <a:avLst>
              <a:gd name="adj1" fmla="val 50000"/>
              <a:gd name="adj2" fmla="val 592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899592" y="2420888"/>
            <a:ext cx="6120680" cy="3384376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Собеседник</a:t>
            </a:r>
          </a:p>
          <a:p>
            <a:r>
              <a:rPr lang="ru-RU" sz="3200" dirty="0" smtClean="0"/>
              <a:t>            Согреть</a:t>
            </a:r>
          </a:p>
          <a:p>
            <a:r>
              <a:rPr lang="ru-RU" sz="3200" dirty="0" smtClean="0"/>
              <a:t>                Совладелец</a:t>
            </a:r>
          </a:p>
          <a:p>
            <a:r>
              <a:rPr lang="ru-RU" sz="3200" dirty="0" smtClean="0"/>
              <a:t>                         Соучастие</a:t>
            </a:r>
            <a:endParaRPr lang="ru-RU" sz="3200" dirty="0"/>
          </a:p>
        </p:txBody>
      </p:sp>
      <p:pic>
        <p:nvPicPr>
          <p:cNvPr id="16" name="Рисунок 15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978896" cy="73025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</a:t>
            </a:r>
            <a:r>
              <a:rPr lang="ru-RU" sz="4400" dirty="0" smtClean="0"/>
              <a:t>приставки   во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466728" cy="9144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Не изменяются 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744416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39552" y="1340768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71600" y="2564904"/>
            <a:ext cx="6120680" cy="3528392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Вовремя</a:t>
            </a:r>
          </a:p>
          <a:p>
            <a:r>
              <a:rPr lang="ru-RU" sz="3600" dirty="0" smtClean="0"/>
              <a:t>     Водворить</a:t>
            </a:r>
          </a:p>
          <a:p>
            <a:r>
              <a:rPr lang="ru-RU" sz="3600" dirty="0" smtClean="0"/>
              <a:t>              Воедино</a:t>
            </a:r>
          </a:p>
          <a:p>
            <a:r>
              <a:rPr lang="ru-RU" sz="3600" dirty="0" smtClean="0"/>
              <a:t>                   Вокруг</a:t>
            </a:r>
          </a:p>
          <a:p>
            <a:r>
              <a:rPr lang="ru-RU" sz="3600" dirty="0" smtClean="0"/>
              <a:t>                       Вооружать </a:t>
            </a:r>
            <a:endParaRPr lang="ru-RU" sz="36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0"/>
            <a:ext cx="1944216" cy="1728191"/>
          </a:xfrm>
          <a:prstGeom prst="rect">
            <a:avLst/>
          </a:prstGeom>
          <a:solidFill>
            <a:srgbClr val="FF0066"/>
          </a:solidFill>
          <a:ln w="9525">
            <a:solidFill>
              <a:srgbClr val="FFC00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355976" y="134076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076056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538736" cy="730250"/>
          </a:xfrm>
          <a:solidFill>
            <a:srgbClr val="2EF0AB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       приставки у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CFD24C"/>
          </a:solidFill>
        </p:spPr>
        <p:txBody>
          <a:bodyPr/>
          <a:lstStyle/>
          <a:p>
            <a:r>
              <a:rPr lang="ru-RU" sz="28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7086600" cy="3298304"/>
          </a:xfrm>
          <a:solidFill>
            <a:srgbClr val="CFD24C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47864" y="134076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134076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Горизонтальный свиток 14"/>
          <p:cNvSpPr/>
          <p:nvPr/>
        </p:nvSpPr>
        <p:spPr>
          <a:xfrm>
            <a:off x="827584" y="2492896"/>
            <a:ext cx="6192688" cy="3312368"/>
          </a:xfrm>
          <a:prstGeom prst="horizontalScroll">
            <a:avLst/>
          </a:prstGeom>
          <a:solidFill>
            <a:srgbClr val="2EF0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Уберечь</a:t>
            </a:r>
          </a:p>
          <a:p>
            <a:r>
              <a:rPr lang="ru-RU" sz="3200" dirty="0" smtClean="0"/>
              <a:t>      Увидать</a:t>
            </a:r>
          </a:p>
          <a:p>
            <a:r>
              <a:rPr lang="ru-RU" sz="3200" dirty="0" smtClean="0"/>
              <a:t>           Уплатить</a:t>
            </a:r>
          </a:p>
          <a:p>
            <a:r>
              <a:rPr lang="ru-RU" sz="3200" dirty="0" smtClean="0"/>
              <a:t>                Утепление</a:t>
            </a:r>
            <a:endParaRPr lang="ru-RU" sz="3200" dirty="0"/>
          </a:p>
        </p:txBody>
      </p:sp>
      <p:pic>
        <p:nvPicPr>
          <p:cNvPr id="16" name="Рисунок 15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995710"/>
          </a:xfrm>
          <a:solidFill>
            <a:srgbClr val="E86536"/>
          </a:solidFill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Есть только приставка с, нет приставки </a:t>
            </a:r>
            <a:r>
              <a:rPr lang="ru-RU" sz="3100" b="1" dirty="0" err="1" smtClean="0"/>
              <a:t>з</a:t>
            </a:r>
            <a:r>
              <a:rPr lang="ru-RU" sz="3100" b="1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Перед звонкими согласными приставка с звучит как </a:t>
            </a:r>
            <a:r>
              <a:rPr lang="en-US" sz="2800" b="1" dirty="0" smtClean="0"/>
              <a:t>[</a:t>
            </a:r>
            <a:r>
              <a:rPr lang="ru-RU" sz="2800" b="1" dirty="0" err="1" smtClean="0"/>
              <a:t>з</a:t>
            </a:r>
            <a:r>
              <a:rPr lang="en-US" sz="2800" b="1" dirty="0" smtClean="0"/>
              <a:t>]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589240"/>
            <a:ext cx="4040188" cy="735360"/>
          </a:xfrm>
          <a:solidFill>
            <a:srgbClr val="B36D6B"/>
          </a:solidFill>
        </p:spPr>
        <p:txBody>
          <a:bodyPr>
            <a:normAutofit fontScale="92500"/>
          </a:bodyPr>
          <a:lstStyle/>
          <a:p>
            <a:r>
              <a:rPr lang="ru-RU" b="0" dirty="0" smtClean="0"/>
              <a:t>Перед глухими согласными</a:t>
            </a:r>
            <a:endParaRPr lang="ru-RU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589240"/>
            <a:ext cx="4041775" cy="735360"/>
          </a:xfrm>
          <a:solidFill>
            <a:srgbClr val="E13D93"/>
          </a:solidFill>
        </p:spPr>
        <p:txBody>
          <a:bodyPr>
            <a:normAutofit fontScale="92500"/>
          </a:bodyPr>
          <a:lstStyle/>
          <a:p>
            <a:r>
              <a:rPr lang="ru-RU" b="0" dirty="0" smtClean="0"/>
              <a:t>Перед звонкими согласными</a:t>
            </a:r>
            <a:endParaRPr lang="ru-RU" b="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95936" y="33265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211960" y="3326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88224" y="3326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876256" y="332656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084168" y="69269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00192" y="69269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Вертикальный свиток 35"/>
          <p:cNvSpPr/>
          <p:nvPr/>
        </p:nvSpPr>
        <p:spPr>
          <a:xfrm>
            <a:off x="467544" y="1628800"/>
            <a:ext cx="4032448" cy="3672408"/>
          </a:xfrm>
          <a:prstGeom prst="vertic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Спеть</a:t>
            </a:r>
          </a:p>
          <a:p>
            <a:r>
              <a:rPr lang="ru-RU" sz="3600" dirty="0" smtClean="0"/>
              <a:t>Стащить</a:t>
            </a:r>
          </a:p>
          <a:p>
            <a:r>
              <a:rPr lang="ru-RU" sz="3600" dirty="0" smtClean="0"/>
              <a:t>Скачать</a:t>
            </a:r>
          </a:p>
          <a:p>
            <a:r>
              <a:rPr lang="ru-RU" sz="3600" dirty="0" smtClean="0"/>
              <a:t>Сшить</a:t>
            </a:r>
            <a:endParaRPr lang="ru-RU" sz="3600" dirty="0"/>
          </a:p>
        </p:txBody>
      </p:sp>
      <p:sp>
        <p:nvSpPr>
          <p:cNvPr id="37" name="Вертикальный свиток 36"/>
          <p:cNvSpPr/>
          <p:nvPr/>
        </p:nvSpPr>
        <p:spPr>
          <a:xfrm>
            <a:off x="4644008" y="1628800"/>
            <a:ext cx="4032448" cy="3672408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Сбежать</a:t>
            </a:r>
          </a:p>
          <a:p>
            <a:r>
              <a:rPr lang="ru-RU" sz="3600" dirty="0" smtClean="0"/>
              <a:t>Сдать</a:t>
            </a:r>
          </a:p>
          <a:p>
            <a:r>
              <a:rPr lang="ru-RU" sz="3600" dirty="0" smtClean="0"/>
              <a:t>Сжевать</a:t>
            </a:r>
          </a:p>
          <a:p>
            <a:r>
              <a:rPr lang="ru-RU" sz="3600" dirty="0" smtClean="0"/>
              <a:t>Сзывать</a:t>
            </a:r>
            <a:endParaRPr lang="ru-RU" sz="3600" dirty="0"/>
          </a:p>
        </p:txBody>
      </p:sp>
      <p:pic>
        <p:nvPicPr>
          <p:cNvPr id="48" name="Содержимое 47" descr="http://im6-tub-ru.yandex.net/i?id=48299162-44-72&amp;n=21">
            <a:hlinkClick r:id="rId2" tgtFrame="&quot;_blank&quot;"/>
          </p:cNvPr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917031"/>
            <a:ext cx="1368152" cy="1143000"/>
          </a:xfrm>
          <a:prstGeom prst="rect">
            <a:avLst/>
          </a:prstGeom>
          <a:solidFill>
            <a:srgbClr val="FF0066"/>
          </a:solidFill>
          <a:ln w="9525">
            <a:solidFill>
              <a:srgbClr val="FF99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Нужно запомнить написание слов, начинающихся с буквы </a:t>
            </a:r>
            <a:r>
              <a:rPr lang="ru-RU" sz="3200" dirty="0" err="1" smtClean="0"/>
              <a:t>з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7467600" cy="4065315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827584" y="2060848"/>
            <a:ext cx="6696744" cy="4104456"/>
          </a:xfrm>
          <a:prstGeom prst="horizontalScrol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Здесь</a:t>
            </a:r>
          </a:p>
          <a:p>
            <a:r>
              <a:rPr lang="ru-RU" sz="2800" dirty="0" smtClean="0"/>
              <a:t>  Здешний</a:t>
            </a:r>
          </a:p>
          <a:p>
            <a:r>
              <a:rPr lang="ru-RU" sz="2800" dirty="0" smtClean="0"/>
              <a:t>         Здание</a:t>
            </a:r>
          </a:p>
          <a:p>
            <a:r>
              <a:rPr lang="ru-RU" sz="2800" dirty="0" smtClean="0"/>
              <a:t>           Ни зги не видно</a:t>
            </a:r>
          </a:p>
          <a:p>
            <a:r>
              <a:rPr lang="ru-RU" sz="2800" dirty="0" smtClean="0"/>
              <a:t>                     Здороваться</a:t>
            </a:r>
          </a:p>
          <a:p>
            <a:r>
              <a:rPr lang="ru-RU" sz="2800" dirty="0" smtClean="0"/>
              <a:t>                           Здравствуйте…</a:t>
            </a:r>
            <a:endParaRPr lang="ru-RU" sz="2800" dirty="0"/>
          </a:p>
        </p:txBody>
      </p:sp>
      <p:pic>
        <p:nvPicPr>
          <p:cNvPr id="5" name="Содержимое 47" descr="http://im6-tub-ru.yandex.net/i?id=48299162-44-72&amp;n=21">
            <a:hlinkClick r:id="rId2" tgtFrame="&quot;_blank&quot;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917031"/>
            <a:ext cx="1512168" cy="1143000"/>
          </a:xfrm>
          <a:prstGeom prst="rect">
            <a:avLst/>
          </a:prstGeom>
          <a:solidFill>
            <a:srgbClr val="FF0066"/>
          </a:solidFill>
          <a:ln w="9525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467544" y="260648"/>
            <a:ext cx="7416824" cy="1152128"/>
          </a:xfrm>
          <a:prstGeom prst="horizontalScroll">
            <a:avLst/>
          </a:prstGeom>
          <a:solidFill>
            <a:srgbClr val="2EF0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Домашнее задание: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916832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Изучить презентацию.</a:t>
            </a:r>
          </a:p>
          <a:p>
            <a:r>
              <a:rPr lang="ru-RU" dirty="0" smtClean="0"/>
              <a:t>Выписать все неизменяемые приставки</a:t>
            </a:r>
          </a:p>
          <a:p>
            <a:r>
              <a:rPr lang="ru-RU" dirty="0" smtClean="0"/>
              <a:t>Повторить орфограмму «З,С на конце приставок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r>
              <a:rPr lang="ru-RU" dirty="0" smtClean="0"/>
              <a:t>Сделать </a:t>
            </a:r>
            <a:r>
              <a:rPr lang="ru-RU" dirty="0" smtClean="0"/>
              <a:t>тест. Для этого скопируйте ссылку и вставьте ее в адресную строку</a:t>
            </a:r>
          </a:p>
          <a:p>
            <a:endParaRPr lang="ru-RU" dirty="0"/>
          </a:p>
          <a:p>
            <a:r>
              <a:rPr lang="en-US" dirty="0">
                <a:hlinkClick r:id="rId2"/>
              </a:rPr>
              <a:t>https://simpoll.ru/run/survey/567747d0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4978896" cy="73025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         приставки   </a:t>
            </a:r>
            <a:r>
              <a:rPr lang="ru-RU" sz="4000" dirty="0" err="1" smtClean="0"/>
              <a:t>взо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538736" cy="9144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Не изменяются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84376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55576" y="2492896"/>
            <a:ext cx="6480720" cy="3240360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2457391"/>
            <a:ext cx="568863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Взобраться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Взойти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Взорвать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Взошедший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39552" y="1340768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60647"/>
            <a:ext cx="1872208" cy="1656185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283968" y="13407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076056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834880" cy="730250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      </a:t>
            </a:r>
            <a:r>
              <a:rPr lang="ru-RU" sz="4400" dirty="0" smtClean="0"/>
              <a:t>приставки  вы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06688" cy="914400"/>
          </a:xfrm>
          <a:solidFill>
            <a:srgbClr val="FFC00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086600" cy="3586336"/>
          </a:xfrm>
          <a:solidFill>
            <a:srgbClr val="00B05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899592" y="2276872"/>
            <a:ext cx="6048672" cy="3456384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Выпытывать</a:t>
            </a:r>
          </a:p>
          <a:p>
            <a:r>
              <a:rPr lang="ru-RU" sz="3200" dirty="0" smtClean="0"/>
              <a:t>           Вырвать</a:t>
            </a:r>
          </a:p>
          <a:p>
            <a:r>
              <a:rPr lang="ru-RU" sz="3200" dirty="0" smtClean="0"/>
              <a:t>                Высмеять</a:t>
            </a:r>
          </a:p>
          <a:p>
            <a:r>
              <a:rPr lang="ru-RU" sz="3200" dirty="0" smtClean="0"/>
              <a:t>                         Выучка</a:t>
            </a:r>
            <a:endParaRPr lang="ru-RU" sz="32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539552" y="1412776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00B05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067944" y="13407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716016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402832" cy="7302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приставки  до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chemeClr val="accent3">
              <a:lumMod val="75000"/>
            </a:schemeClr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00B0F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1340768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20680" cy="3312368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Доверху</a:t>
            </a:r>
          </a:p>
          <a:p>
            <a:r>
              <a:rPr lang="ru-RU" sz="3200" dirty="0" smtClean="0"/>
              <a:t>      Довести</a:t>
            </a:r>
          </a:p>
          <a:p>
            <a:r>
              <a:rPr lang="ru-RU" sz="3200" dirty="0" smtClean="0"/>
              <a:t>            Догадка</a:t>
            </a:r>
          </a:p>
          <a:p>
            <a:r>
              <a:rPr lang="ru-RU" sz="3200" dirty="0" smtClean="0"/>
              <a:t>               Дождаться</a:t>
            </a:r>
          </a:p>
          <a:p>
            <a:r>
              <a:rPr lang="ru-RU" sz="3200" dirty="0" smtClean="0"/>
              <a:t>                           Досуха</a:t>
            </a:r>
            <a:endParaRPr lang="ru-RU" sz="32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F990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923928" y="134076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499992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402832" cy="730250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       приставки  за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FF66FF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348880"/>
            <a:ext cx="7086600" cy="3442320"/>
          </a:xfrm>
          <a:solidFill>
            <a:srgbClr val="FF66FF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755576" y="1340768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71600" y="2348880"/>
            <a:ext cx="6048672" cy="3384376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Завести</a:t>
            </a:r>
          </a:p>
          <a:p>
            <a:r>
              <a:rPr lang="ru-RU" sz="3200" dirty="0" smtClean="0"/>
              <a:t>     Завизжать</a:t>
            </a:r>
          </a:p>
          <a:p>
            <a:r>
              <a:rPr lang="ru-RU" sz="3200" dirty="0" smtClean="0"/>
              <a:t>             Загнутый</a:t>
            </a:r>
          </a:p>
          <a:p>
            <a:r>
              <a:rPr lang="ru-RU" sz="3200" dirty="0" smtClean="0"/>
              <a:t>                  Задуматься</a:t>
            </a:r>
            <a:endParaRPr lang="ru-RU" sz="32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D945B6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923928" y="134076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499992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4474840" cy="730250"/>
          </a:xfrm>
          <a:solidFill>
            <a:srgbClr val="E6384D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приставки  изо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322712" cy="914400"/>
          </a:xfrm>
          <a:solidFill>
            <a:srgbClr val="99FF33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99FF33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99592" y="2420888"/>
            <a:ext cx="6120680" cy="3312368"/>
          </a:xfrm>
          <a:prstGeom prst="horizontalScroll">
            <a:avLst/>
          </a:prstGeom>
          <a:solidFill>
            <a:srgbClr val="E638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Изорваться</a:t>
            </a:r>
          </a:p>
          <a:p>
            <a:r>
              <a:rPr lang="ru-RU" sz="3200" dirty="0" smtClean="0"/>
              <a:t>         Изодрать</a:t>
            </a:r>
          </a:p>
          <a:p>
            <a:r>
              <a:rPr lang="ru-RU" sz="3200" dirty="0" smtClean="0"/>
              <a:t>             Изорванный</a:t>
            </a:r>
          </a:p>
          <a:p>
            <a:r>
              <a:rPr lang="ru-RU" sz="3200" dirty="0" smtClean="0"/>
              <a:t>                    Изошедший</a:t>
            </a:r>
            <a:endParaRPr lang="ru-RU" sz="3200" dirty="0"/>
          </a:p>
        </p:txBody>
      </p:sp>
      <p:pic>
        <p:nvPicPr>
          <p:cNvPr id="7" name="Рисунок 6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851920" y="13407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44008" y="134076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4474840" cy="730250"/>
          </a:xfrm>
          <a:solidFill>
            <a:srgbClr val="CC3300"/>
          </a:solidFill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приставки  на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3178696" cy="914400"/>
          </a:xfrm>
          <a:solidFill>
            <a:srgbClr val="996600"/>
          </a:solidFill>
        </p:spPr>
        <p:txBody>
          <a:bodyPr>
            <a:normAutofit fontScale="92500"/>
          </a:bodyPr>
          <a:lstStyle/>
          <a:p>
            <a:r>
              <a:rPr lang="ru-RU" sz="3600" dirty="0" smtClean="0"/>
              <a:t>Не изменяются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7086600" cy="3370312"/>
          </a:xfrm>
          <a:solidFill>
            <a:srgbClr val="99660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39552" y="141277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971600" y="2420888"/>
            <a:ext cx="6048672" cy="3384376"/>
          </a:xfrm>
          <a:prstGeom prst="horizontalScroll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Набег</a:t>
            </a:r>
          </a:p>
          <a:p>
            <a:r>
              <a:rPr lang="ru-RU" sz="2800" dirty="0" smtClean="0"/>
              <a:t>    Набережная</a:t>
            </a:r>
          </a:p>
          <a:p>
            <a:r>
              <a:rPr lang="ru-RU" sz="2800" dirty="0" smtClean="0"/>
              <a:t>                Навзрыд</a:t>
            </a:r>
          </a:p>
          <a:p>
            <a:r>
              <a:rPr lang="ru-RU" sz="2800" dirty="0" smtClean="0"/>
              <a:t>                    Навредить</a:t>
            </a:r>
          </a:p>
          <a:p>
            <a:r>
              <a:rPr lang="ru-RU" sz="2800" dirty="0" smtClean="0"/>
              <a:t>                                 Назло</a:t>
            </a:r>
            <a:endParaRPr lang="ru-RU" sz="2800" dirty="0"/>
          </a:p>
        </p:txBody>
      </p:sp>
      <p:pic>
        <p:nvPicPr>
          <p:cNvPr id="8" name="Рисунок 7" descr="http://im6-tub-ru.yandex.net/i?id=48299162-44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1"/>
            <a:ext cx="1944216" cy="1728192"/>
          </a:xfrm>
          <a:prstGeom prst="rect">
            <a:avLst/>
          </a:prstGeom>
          <a:solidFill>
            <a:srgbClr val="FF0066"/>
          </a:solidFill>
          <a:ln w="9525">
            <a:solidFill>
              <a:srgbClr val="FF9900"/>
            </a:solidFill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139952" y="13407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788024" y="13407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618</TotalTime>
  <Words>449</Words>
  <Application>Microsoft Office PowerPoint</Application>
  <PresentationFormat>Экран (4:3)</PresentationFormat>
  <Paragraphs>210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Техническая</vt:lpstr>
      <vt:lpstr>Орфограммы в приставках</vt:lpstr>
      <vt:lpstr>         приставки   в</vt:lpstr>
      <vt:lpstr>                  приставки   во</vt:lpstr>
      <vt:lpstr>         приставки   взо</vt:lpstr>
      <vt:lpstr>      приставки  вы</vt:lpstr>
      <vt:lpstr>       приставки  до</vt:lpstr>
      <vt:lpstr>       приставки  за</vt:lpstr>
      <vt:lpstr>      приставки  изо</vt:lpstr>
      <vt:lpstr>      приставки  на</vt:lpstr>
      <vt:lpstr>        приставки  над</vt:lpstr>
      <vt:lpstr>       приставки  надо</vt:lpstr>
      <vt:lpstr>       приставки  не</vt:lpstr>
      <vt:lpstr>        приставки  недо</vt:lpstr>
      <vt:lpstr>        приставки  о</vt:lpstr>
      <vt:lpstr>       приставки  об</vt:lpstr>
      <vt:lpstr>       приставки обо</vt:lpstr>
      <vt:lpstr>       приставки от</vt:lpstr>
      <vt:lpstr>      приставки ото</vt:lpstr>
      <vt:lpstr>      приставки  па</vt:lpstr>
      <vt:lpstr>       приставки  пере</vt:lpstr>
      <vt:lpstr>      приставки  по</vt:lpstr>
      <vt:lpstr>     приставки под</vt:lpstr>
      <vt:lpstr>        приставки подо</vt:lpstr>
      <vt:lpstr>         приставки пра</vt:lpstr>
      <vt:lpstr>         приставки пред</vt:lpstr>
      <vt:lpstr>        приставки про</vt:lpstr>
      <vt:lpstr>         приставки разо</vt:lpstr>
      <vt:lpstr>         приставки с</vt:lpstr>
      <vt:lpstr>        приставки со</vt:lpstr>
      <vt:lpstr>       приставки у</vt:lpstr>
      <vt:lpstr>Есть только приставка с, нет приставки з. Перед звонкими согласными приставка с звучит как [з] </vt:lpstr>
      <vt:lpstr>Нужно запомнить написание слов, начинающихся с буквы з.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Асечка!</dc:creator>
  <cp:lastModifiedBy>Пользователь</cp:lastModifiedBy>
  <cp:revision>137</cp:revision>
  <dcterms:created xsi:type="dcterms:W3CDTF">2013-02-10T11:06:56Z</dcterms:created>
  <dcterms:modified xsi:type="dcterms:W3CDTF">2020-05-04T09:39:27Z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171082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