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60" r:id="rId6"/>
    <p:sldId id="269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455CCD"/>
    <a:srgbClr val="006699"/>
    <a:srgbClr val="65A2CB"/>
    <a:srgbClr val="3569A3"/>
    <a:srgbClr val="CCECFF"/>
    <a:srgbClr val="CC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09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B43E0-D61A-498E-A613-730AD6543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80699-5274-4C02-A602-95BB47EFE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FB537-5524-47E5-85EB-223D3A014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06A89-6CBD-42E4-A809-B35E445BD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8AC6E-760F-4EE3-9880-FF0A005CB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E4E2D-31A9-4DA3-A0CB-33040371A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8EB6D-08B4-41DF-A413-A678A29A2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C88E5-6C42-474B-9143-06D18979D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EB8C8-CB0A-42A7-982A-C5365F177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425E6-0881-4C6B-A659-7D9230755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472B4-9441-486D-9194-BBACE87F0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40ABEC8C-5587-4290-A9AC-03A2ED616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513"/>
            <a:ext cx="7761287" cy="50736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</a:rPr>
              <a:t>Используем слова бүген </a:t>
            </a: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</a:rPr>
              <a:t>(сегодня), </a:t>
            </a: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</a:rPr>
              <a:t>иртәгә</a:t>
            </a: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</a:rPr>
              <a:t>(завтра), </a:t>
            </a: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</a:rPr>
              <a:t>кичә</a:t>
            </a: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</a:rPr>
              <a:t>(вчера), </a:t>
            </a: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</a:rPr>
              <a:t>монда</a:t>
            </a: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</a:rPr>
              <a:t>(здесь), </a:t>
            </a: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</a:rPr>
              <a:t>биредә</a:t>
            </a: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</a:rPr>
              <a:t>(здесь), </a:t>
            </a: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</a:rPr>
              <a:t>өстә </a:t>
            </a: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</a:rPr>
              <a:t>(наверху), </a:t>
            </a: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</a:rPr>
              <a:t>аста</a:t>
            </a: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</a:rPr>
              <a:t>(внизу), </a:t>
            </a: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</a:rPr>
              <a:t>якында </a:t>
            </a: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</a:rPr>
              <a:t>(близко), </a:t>
            </a: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</a:rPr>
              <a:t>еракта</a:t>
            </a: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</a:rPr>
              <a:t>(далеко) </a:t>
            </a: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</a:rPr>
              <a:t>в монологе </a:t>
            </a:r>
          </a:p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</a:rPr>
              <a:t>«Кибеттә» </a:t>
            </a: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</a:rPr>
              <a:t>(«В магазине»). </a:t>
            </a:r>
            <a:endParaRPr lang="ru-RU" sz="54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188913"/>
            <a:ext cx="8712200" cy="1439862"/>
          </a:xfrm>
        </p:spPr>
        <p:txBody>
          <a:bodyPr/>
          <a:lstStyle/>
          <a:p>
            <a:pPr eaLnBrk="1" hangingPunct="1"/>
            <a:r>
              <a:rPr lang="tt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 бүген биредә азык-төлек алам.</a:t>
            </a:r>
            <a:br>
              <a:rPr lang="tt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Ә син монда иртәгә азык-төлек аласыңмы?</a:t>
            </a:r>
            <a:br>
              <a:rPr lang="tt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(постарайся понять и ответить на вопрос устно)</a:t>
            </a:r>
            <a:endParaRPr lang="ru-RU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905000"/>
            <a:ext cx="6175375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9750" y="260350"/>
            <a:ext cx="83534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t-RU" sz="3600" b="0">
                <a:solidFill>
                  <a:schemeClr val="accent1"/>
                </a:solidFill>
              </a:rPr>
              <a:t>Ашамлыклар кибете </a:t>
            </a:r>
            <a:r>
              <a:rPr lang="tt-RU" sz="3600" b="0">
                <a:solidFill>
                  <a:srgbClr val="FFFF00"/>
                </a:solidFill>
              </a:rPr>
              <a:t>кайда</a:t>
            </a:r>
            <a:r>
              <a:rPr lang="tt-RU" sz="3600" b="0">
                <a:solidFill>
                  <a:schemeClr val="accent1"/>
                </a:solidFill>
              </a:rPr>
              <a:t> урнашкан (расположен)?</a:t>
            </a:r>
          </a:p>
          <a:p>
            <a:r>
              <a:rPr lang="tt-RU" sz="3600" b="0">
                <a:solidFill>
                  <a:schemeClr val="accent1"/>
                </a:solidFill>
              </a:rPr>
              <a:t>Вместо вопроса подставь слова </a:t>
            </a:r>
            <a:r>
              <a:rPr lang="tt-RU" sz="3600" b="0">
                <a:solidFill>
                  <a:srgbClr val="FFFF00"/>
                </a:solidFill>
              </a:rPr>
              <a:t>еракта, якында</a:t>
            </a:r>
            <a:r>
              <a:rPr lang="tt-RU" sz="3600" b="0"/>
              <a:t> </a:t>
            </a:r>
            <a:r>
              <a:rPr lang="tt-RU" sz="3600" b="0">
                <a:solidFill>
                  <a:schemeClr val="accent1"/>
                </a:solidFill>
              </a:rPr>
              <a:t>и громко проговори ответ.</a:t>
            </a:r>
            <a:endParaRPr lang="ru-RU" sz="3200" b="0">
              <a:solidFill>
                <a:schemeClr val="accent1"/>
              </a:solidFill>
            </a:endParaRPr>
          </a:p>
        </p:txBody>
      </p:sp>
      <p:pic>
        <p:nvPicPr>
          <p:cNvPr id="4099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098800"/>
            <a:ext cx="4002088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Прямоугольник 1"/>
          <p:cNvSpPr>
            <a:spLocks noChangeArrowheads="1"/>
          </p:cNvSpPr>
          <p:nvPr/>
        </p:nvSpPr>
        <p:spPr bwMode="auto">
          <a:xfrm>
            <a:off x="2422525" y="5668963"/>
            <a:ext cx="1490663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tt-RU"/>
              <a:t>якында</a:t>
            </a:r>
            <a:endParaRPr lang="ru-RU"/>
          </a:p>
        </p:txBody>
      </p:sp>
      <p:pic>
        <p:nvPicPr>
          <p:cNvPr id="4101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00" y="2549525"/>
            <a:ext cx="4237038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угольник 2"/>
          <p:cNvSpPr>
            <a:spLocks noChangeArrowheads="1"/>
          </p:cNvSpPr>
          <p:nvPr/>
        </p:nvSpPr>
        <p:spPr bwMode="auto">
          <a:xfrm>
            <a:off x="7451725" y="5013325"/>
            <a:ext cx="1152525" cy="3603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tt-RU"/>
              <a:t>еракта</a:t>
            </a:r>
            <a:endParaRPr lang="ru-RU"/>
          </a:p>
        </p:txBody>
      </p:sp>
      <p:sp>
        <p:nvSpPr>
          <p:cNvPr id="4103" name="Скругленный прямоугольник 3"/>
          <p:cNvSpPr>
            <a:spLocks noChangeArrowheads="1"/>
          </p:cNvSpPr>
          <p:nvPr/>
        </p:nvSpPr>
        <p:spPr bwMode="auto">
          <a:xfrm rot="652585">
            <a:off x="1100138" y="3902075"/>
            <a:ext cx="1614487" cy="428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tt-RU">
                <a:solidFill>
                  <a:srgbClr val="C00000"/>
                </a:solidFill>
              </a:rPr>
              <a:t>Кибет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4104" name="Скругленный прямоугольник 4"/>
          <p:cNvSpPr>
            <a:spLocks noChangeArrowheads="1"/>
          </p:cNvSpPr>
          <p:nvPr/>
        </p:nvSpPr>
        <p:spPr bwMode="auto">
          <a:xfrm>
            <a:off x="6338888" y="3155950"/>
            <a:ext cx="576262" cy="222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tt-RU" sz="1100"/>
              <a:t>кибет</a:t>
            </a:r>
            <a:endParaRPr lang="ru-RU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47813"/>
            <a:ext cx="4722812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t-RU" sz="3200" smtClean="0">
                <a:solidFill>
                  <a:srgbClr val="CCECFF"/>
                </a:solidFill>
                <a:latin typeface="Times New Roman" pitchFamily="18" charset="0"/>
              </a:rPr>
              <a:t>Өстә шүрлектә </a:t>
            </a:r>
            <a:r>
              <a:rPr lang="tt-RU" sz="3200" smtClean="0">
                <a:solidFill>
                  <a:srgbClr val="FFFF00"/>
                </a:solidFill>
                <a:latin typeface="Times New Roman" pitchFamily="18" charset="0"/>
              </a:rPr>
              <a:t>(на полке) </a:t>
            </a:r>
            <a:r>
              <a:rPr lang="tt-RU" sz="3200" smtClean="0">
                <a:solidFill>
                  <a:srgbClr val="CCECFF"/>
                </a:solidFill>
                <a:latin typeface="Times New Roman" pitchFamily="18" charset="0"/>
              </a:rPr>
              <a:t>ипи бар.</a:t>
            </a:r>
            <a:endParaRPr lang="ru-RU" sz="3200" smtClean="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5000"/>
              </a:lnSpc>
              <a:spcBef>
                <a:spcPct val="55000"/>
              </a:spcBef>
              <a:spcAft>
                <a:spcPct val="55000"/>
              </a:spcAft>
            </a:pPr>
            <a:r>
              <a:rPr lang="tt-RU" sz="2800" smtClean="0">
                <a:solidFill>
                  <a:srgbClr val="CCECFF"/>
                </a:solidFill>
                <a:latin typeface="Times New Roman" pitchFamily="18" charset="0"/>
              </a:rPr>
              <a:t>                                              Аста шүрлектә сөт бар.</a:t>
            </a:r>
            <a:endParaRPr lang="ru-RU" sz="2800" smtClean="0">
              <a:solidFill>
                <a:srgbClr val="CCECFF"/>
              </a:solidFill>
              <a:latin typeface="Times New Roman" pitchFamily="18" charset="0"/>
            </a:endParaRPr>
          </a:p>
        </p:txBody>
      </p:sp>
      <p:cxnSp>
        <p:nvCxnSpPr>
          <p:cNvPr id="5125" name="Прямая со стрелкой 2"/>
          <p:cNvCxnSpPr>
            <a:cxnSpLocks noChangeShapeType="1"/>
          </p:cNvCxnSpPr>
          <p:nvPr/>
        </p:nvCxnSpPr>
        <p:spPr bwMode="auto">
          <a:xfrm flipH="1">
            <a:off x="3059113" y="1052513"/>
            <a:ext cx="3384550" cy="647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2200" y="3573463"/>
            <a:ext cx="3884613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127" name="Прямая со стрелкой 6"/>
          <p:cNvCxnSpPr>
            <a:cxnSpLocks noChangeShapeType="1"/>
          </p:cNvCxnSpPr>
          <p:nvPr/>
        </p:nvCxnSpPr>
        <p:spPr bwMode="auto">
          <a:xfrm flipH="1">
            <a:off x="7524750" y="2060575"/>
            <a:ext cx="71438" cy="39608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5" name="Text Box 101"/>
          <p:cNvSpPr txBox="1">
            <a:spLocks noChangeArrowheads="1"/>
          </p:cNvSpPr>
          <p:nvPr/>
        </p:nvSpPr>
        <p:spPr bwMode="auto">
          <a:xfrm>
            <a:off x="395288" y="333375"/>
            <a:ext cx="8353425" cy="64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t-RU" sz="3200" b="0" dirty="0">
                <a:solidFill>
                  <a:srgbClr val="CCECFF"/>
                </a:solidFill>
              </a:rPr>
              <a:t>Отвечая на вопросы, составь текст (монолог                    (речь одного человека))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  <a:defRPr/>
            </a:pPr>
            <a:r>
              <a:rPr lang="tt-RU" sz="3200" b="0" dirty="0">
                <a:solidFill>
                  <a:srgbClr val="CCECFF"/>
                </a:solidFill>
              </a:rPr>
              <a:t>Ашамлыклар кибете кайда урнашкан?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  <a:defRPr/>
            </a:pPr>
            <a:r>
              <a:rPr lang="tt-RU" sz="3200" b="0" dirty="0">
                <a:solidFill>
                  <a:srgbClr val="CCECFF"/>
                </a:solidFill>
              </a:rPr>
              <a:t>Ул кибет зурмы?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  <a:defRPr/>
            </a:pPr>
            <a:r>
              <a:rPr lang="tt-RU" sz="3200" b="0" dirty="0">
                <a:solidFill>
                  <a:srgbClr val="CCECFF"/>
                </a:solidFill>
              </a:rPr>
              <a:t>Монда нәрсәләр саталар?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  <a:defRPr/>
            </a:pPr>
            <a:r>
              <a:rPr lang="tt-RU" sz="3200" b="0" dirty="0">
                <a:solidFill>
                  <a:srgbClr val="CCECFF"/>
                </a:solidFill>
              </a:rPr>
              <a:t>Син иртәгә кибеткә барсыңмы?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  <a:defRPr/>
            </a:pPr>
            <a:r>
              <a:rPr lang="tt-RU" sz="3200" b="0" dirty="0">
                <a:solidFill>
                  <a:srgbClr val="CCECFF"/>
                </a:solidFill>
              </a:rPr>
              <a:t>Кибеттә өстәге, астагы шүрлектә нәрсәләр бар? </a:t>
            </a:r>
            <a:r>
              <a:rPr lang="tt-RU" sz="3200" b="0">
                <a:solidFill>
                  <a:srgbClr val="CCECFF"/>
                </a:solidFill>
              </a:rPr>
              <a:t>(используй слова из презентации “Ашамлыклар кибетендә”)</a:t>
            </a:r>
            <a:endParaRPr lang="tt-RU" sz="3200" b="0" dirty="0">
              <a:solidFill>
                <a:srgbClr val="CCECFF"/>
              </a:solidFill>
            </a:endParaRPr>
          </a:p>
          <a:p>
            <a:pPr marL="514350" indent="-514350">
              <a:spcBef>
                <a:spcPct val="50000"/>
              </a:spcBef>
              <a:buFontTx/>
              <a:buAutoNum type="arabicPeriod"/>
              <a:defRPr/>
            </a:pPr>
            <a:endParaRPr lang="ru-RU" sz="3200" b="0" dirty="0">
              <a:solidFill>
                <a:srgbClr val="CCE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t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Өй эше</a:t>
            </a:r>
            <a:endPara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tt-RU" smtClean="0">
                <a:solidFill>
                  <a:schemeClr val="bg1"/>
                </a:solidFill>
                <a:latin typeface="Times New Roman" pitchFamily="18" charset="0"/>
              </a:rPr>
              <a:t>Составленный монолог отправь</a:t>
            </a:r>
          </a:p>
          <a:p>
            <a:pPr marL="0" indent="0" algn="ctr" eaLnBrk="1" hangingPunct="1">
              <a:buFontTx/>
              <a:buNone/>
            </a:pPr>
            <a:r>
              <a:rPr lang="tt-RU" smtClean="0">
                <a:solidFill>
                  <a:schemeClr val="bg1"/>
                </a:solidFill>
                <a:latin typeface="Times New Roman" pitchFamily="18" charset="0"/>
              </a:rPr>
              <a:t> по обратному адресу:</a:t>
            </a:r>
          </a:p>
          <a:p>
            <a:pPr marL="0" indent="0" algn="ctr" eaLnBrk="1" hangingPunct="1">
              <a:buFontTx/>
              <a:buNone/>
            </a:pPr>
            <a:endParaRPr lang="tt-RU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ru-RU" sz="2000" smtClean="0">
                <a:solidFill>
                  <a:srgbClr val="FFFF00"/>
                </a:solidFill>
                <a:latin typeface="Times New Roman" pitchFamily="18" charset="0"/>
              </a:rPr>
              <a:t>milash111_70@mail.ru  (Миляуша Равиловна) 89600433627 (вотсап)</a:t>
            </a:r>
          </a:p>
          <a:p>
            <a:pPr marL="0" indent="0" eaLnBrk="1" hangingPunct="1">
              <a:buFontTx/>
              <a:buNone/>
            </a:pPr>
            <a:r>
              <a:rPr lang="ru-RU" sz="2000" smtClean="0">
                <a:solidFill>
                  <a:srgbClr val="FFFF00"/>
                </a:solidFill>
                <a:latin typeface="Times New Roman" pitchFamily="18" charset="0"/>
              </a:rPr>
              <a:t>gulschat.d@mail.ru  (Гульшат Накиповна) 891053143662 (вотсап)</a:t>
            </a:r>
          </a:p>
          <a:p>
            <a:pPr marL="0" indent="0" eaLnBrk="1" hangingPunct="1">
              <a:buFontTx/>
              <a:buNone/>
            </a:pPr>
            <a:r>
              <a:rPr lang="ru-RU" sz="2000" smtClean="0">
                <a:solidFill>
                  <a:srgbClr val="FFFF00"/>
                </a:solidFill>
                <a:latin typeface="Times New Roman" pitchFamily="18" charset="0"/>
              </a:rPr>
              <a:t>guzeliya73@mail.ru   (Гюзелия Баймухаметовна)   89053135158 (вотсап)</a:t>
            </a:r>
          </a:p>
          <a:p>
            <a:pPr marL="0" indent="0" eaLnBrk="1" hangingPunct="1">
              <a:buFontTx/>
              <a:buNone/>
            </a:pPr>
            <a:r>
              <a:rPr lang="ru-RU" sz="2000" smtClean="0">
                <a:solidFill>
                  <a:srgbClr val="FFFF00"/>
                </a:solidFill>
                <a:latin typeface="Times New Roman" pitchFamily="18" charset="0"/>
              </a:rPr>
              <a:t>sovershen@mail.ru   (Гузалия Гаптельнуровна)  89093077806  (вотсап)</a:t>
            </a:r>
          </a:p>
          <a:p>
            <a:pPr marL="0" indent="0" eaLnBrk="1" hangingPunct="1">
              <a:buFontTx/>
              <a:buNone/>
            </a:pPr>
            <a:r>
              <a:rPr lang="tt-RU" smtClean="0">
                <a:latin typeface="Times New Roman" pitchFamily="18" charset="0"/>
              </a:rPr>
              <a:t> </a:t>
            </a: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186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Times New Roman</vt:lpstr>
      <vt:lpstr>Arial</vt:lpstr>
      <vt:lpstr>Calibri</vt:lpstr>
      <vt:lpstr>Оформление по умолчанию</vt:lpstr>
      <vt:lpstr>Слайд 1</vt:lpstr>
      <vt:lpstr>Мин бүген биредә азык-төлек алам. - Ә син монда иртәгә азык-төлек аласыңмы? (постарайся понять и ответить на вопрос устно)</vt:lpstr>
      <vt:lpstr>Слайд 3</vt:lpstr>
      <vt:lpstr>Өстә шүрлектә (на полке) ипи бар.</vt:lpstr>
      <vt:lpstr>Слайд 5</vt:lpstr>
      <vt:lpstr>Өй эше</vt:lpstr>
    </vt:vector>
  </TitlesOfParts>
  <Company>Минобразования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“Рәвешләр иле”нә сәяхәт</dc:title>
  <dc:creator>алминистратор</dc:creator>
  <cp:lastModifiedBy>User</cp:lastModifiedBy>
  <cp:revision>26</cp:revision>
  <dcterms:created xsi:type="dcterms:W3CDTF">2005-02-07T11:48:20Z</dcterms:created>
  <dcterms:modified xsi:type="dcterms:W3CDTF">2020-05-14T20:11:12Z</dcterms:modified>
</cp:coreProperties>
</file>