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3" r:id="rId1"/>
    <p:sldMasterId id="2147483726" r:id="rId2"/>
    <p:sldMasterId id="2147483739" r:id="rId3"/>
  </p:sldMasterIdLst>
  <p:notesMasterIdLst>
    <p:notesMasterId r:id="rId27"/>
  </p:notesMasterIdLst>
  <p:sldIdLst>
    <p:sldId id="260" r:id="rId4"/>
    <p:sldId id="256" r:id="rId5"/>
    <p:sldId id="264" r:id="rId6"/>
    <p:sldId id="266" r:id="rId7"/>
    <p:sldId id="269" r:id="rId8"/>
    <p:sldId id="267" r:id="rId9"/>
    <p:sldId id="270" r:id="rId10"/>
    <p:sldId id="259" r:id="rId11"/>
    <p:sldId id="268" r:id="rId12"/>
    <p:sldId id="271" r:id="rId13"/>
    <p:sldId id="272" r:id="rId14"/>
    <p:sldId id="273" r:id="rId15"/>
    <p:sldId id="274" r:id="rId16"/>
    <p:sldId id="265" r:id="rId17"/>
    <p:sldId id="276" r:id="rId18"/>
    <p:sldId id="277" r:id="rId19"/>
    <p:sldId id="278" r:id="rId20"/>
    <p:sldId id="280" r:id="rId21"/>
    <p:sldId id="279" r:id="rId22"/>
    <p:sldId id="281" r:id="rId23"/>
    <p:sldId id="282" r:id="rId24"/>
    <p:sldId id="285" r:id="rId25"/>
    <p:sldId id="284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094" autoAdjust="0"/>
  </p:normalViewPr>
  <p:slideViewPr>
    <p:cSldViewPr>
      <p:cViewPr varScale="1">
        <p:scale>
          <a:sx n="77" d="100"/>
          <a:sy n="77" d="100"/>
        </p:scale>
        <p:origin x="-1618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54B105-B240-401D-B4BB-C51380CE9B12}" type="datetimeFigureOut">
              <a:rPr lang="ru-RU" smtClean="0"/>
              <a:pPr/>
              <a:t>15.05.2020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E6D18C-38C5-4E11-BEB3-55D201F4110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135301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FDD40A-E8E5-4054-A206-8CD98723D129}" type="slidenum">
              <a:rPr lang="ru-RU" smtClean="0">
                <a:solidFill>
                  <a:prstClr val="black"/>
                </a:solidFill>
              </a:rPr>
              <a:pPr/>
              <a:t>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877038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FC963D7B-8790-4ACB-9EB8-13548B571458}" type="slidenum">
              <a:rPr lang="ru-RU" smtClean="0"/>
              <a:pPr eaLnBrk="1" hangingPunct="1"/>
              <a:t>7</a:t>
            </a:fld>
            <a:endParaRPr lang="ru-RU" smtClean="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pPr/>
              <a:t>15.05.2020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pPr/>
              <a:t>15.05.2020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pPr/>
              <a:t>15.05.2020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Заголовок, текст и кли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533400"/>
            <a:ext cx="7543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1371600" y="1981200"/>
            <a:ext cx="37338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Клип 3"/>
          <p:cNvSpPr>
            <a:spLocks noGrp="1"/>
          </p:cNvSpPr>
          <p:nvPr>
            <p:ph type="clipArt" sz="half" idx="2"/>
          </p:nvPr>
        </p:nvSpPr>
        <p:spPr>
          <a:xfrm>
            <a:off x="5257800" y="1981200"/>
            <a:ext cx="3733800" cy="4114800"/>
          </a:xfrm>
        </p:spPr>
        <p:txBody>
          <a:bodyPr rtlCol="0">
            <a:normAutofit/>
          </a:bodyPr>
          <a:lstStyle/>
          <a:p>
            <a:pPr lvl="0"/>
            <a:endParaRPr lang="ru-RU" noProof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876238-5375-4163-B94C-FADCDECA63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16962626"/>
      </p:ext>
    </p:extLst>
  </p:cSld>
  <p:clrMapOvr>
    <a:masterClrMapping/>
  </p:clrMapOvr>
  <p:transition spd="slow">
    <p:wedg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2B0EFE1-D5F5-4480-86B1-68EE6C3A68A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895214-6B89-4FE9-B20E-5508A03157D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2B0EFE1-D5F5-4480-86B1-68EE6C3A68A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895214-6B89-4FE9-B20E-5508A03157D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2B0EFE1-D5F5-4480-86B1-68EE6C3A68A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895214-6B89-4FE9-B20E-5508A03157D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2B0EFE1-D5F5-4480-86B1-68EE6C3A68A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895214-6B89-4FE9-B20E-5508A03157D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2B0EFE1-D5F5-4480-86B1-68EE6C3A68A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895214-6B89-4FE9-B20E-5508A03157D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2B0EFE1-D5F5-4480-86B1-68EE6C3A68A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895214-6B89-4FE9-B20E-5508A03157D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2B0EFE1-D5F5-4480-86B1-68EE6C3A68A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895214-6B89-4FE9-B20E-5508A03157D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pPr/>
              <a:t>15.05.2020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2B0EFE1-D5F5-4480-86B1-68EE6C3A68A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895214-6B89-4FE9-B20E-5508A03157D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2B0EFE1-D5F5-4480-86B1-68EE6C3A68A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895214-6B89-4FE9-B20E-5508A03157D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2B0EFE1-D5F5-4480-86B1-68EE6C3A68A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895214-6B89-4FE9-B20E-5508A03157D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2B0EFE1-D5F5-4480-86B1-68EE6C3A68A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895214-6B89-4FE9-B20E-5508A03157D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Заголовок, текст и кли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533400"/>
            <a:ext cx="7543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1371600" y="1981200"/>
            <a:ext cx="37338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Клип 3"/>
          <p:cNvSpPr>
            <a:spLocks noGrp="1"/>
          </p:cNvSpPr>
          <p:nvPr>
            <p:ph type="clipArt" sz="half" idx="2"/>
          </p:nvPr>
        </p:nvSpPr>
        <p:spPr>
          <a:xfrm>
            <a:off x="5257800" y="1981200"/>
            <a:ext cx="3733800" cy="4114800"/>
          </a:xfrm>
        </p:spPr>
        <p:txBody>
          <a:bodyPr rtlCol="0">
            <a:normAutofit/>
          </a:bodyPr>
          <a:lstStyle/>
          <a:p>
            <a:pPr lvl="0"/>
            <a:endParaRPr lang="ru-RU" noProof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876238-5375-4163-B94C-FADCDECA63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59929959"/>
      </p:ext>
    </p:extLst>
  </p:cSld>
  <p:clrMapOvr>
    <a:masterClrMapping/>
  </p:clrMapOvr>
  <p:transition spd="slow">
    <p:wedg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AB998F-91EA-46F7-AEC7-928F3F8789C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CB6C9D-45E8-4E97-B8D1-76A4FE1752F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8F583F-81FA-42B3-BEA4-2DC2DDFFF3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7758F8-B2EC-441B-97FD-ABB994AD86E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4D4D37-00AD-4B6D-ACB3-9A569CC7E3E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2370CE-B981-4F7F-8B37-03CAAF15730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7F5636-96D9-4D5A-A87B-9C87A2451E8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E57056-4521-45B3-92D6-E1774A6C40E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9A3DC1-09A8-4500-B891-15AEC4E1E1C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180E5F-5BD0-4A8B-A63C-417A2462E72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pPr/>
              <a:t>15.05.2020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26E88E-1859-4C40-97B9-DA6F6BE6BC7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C5357E-7D16-43F6-B203-3CA95F68BAD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69A615-D655-4ACA-AA42-F4E53BFEE7A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33D6F3-4EC0-438D-9B9C-B76294A8D38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9BEB5B-BFBC-4823-AE39-6CC3EDAE4A5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93F275-DD33-44E7-AA53-E5D8EFB8494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8ADC80-3563-427E-80C1-43A204033EC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7B7355-31B9-4EAA-8684-651C072D72C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2314CE-DADD-4B86-A7D3-8F34ED9BB77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102083-9FEF-4E76-A28E-FF09BE1BE06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F37DBF-05A3-4AE1-A85C-413A717ED2B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7CF388-37AE-4DC7-9708-C13861E2F75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pPr/>
              <a:t>15.05.2020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pPr/>
              <a:t>15.05.2020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pPr/>
              <a:t>15.05.2020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pPr/>
              <a:t>15.05.2020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pPr/>
              <a:t>15.05.2020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pPr/>
              <a:t>15.05.2020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DD1703E-54CF-4909-8AA1-096208020B1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88BA28A-06B0-42F6-80B1-730834F09ED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DD1703E-54CF-4909-8AA1-096208020B1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88BA28A-06B0-42F6-80B1-730834F09ED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DD1703E-54CF-4909-8AA1-096208020B1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88BA28A-06B0-42F6-80B1-730834F09ED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</p:sldLayoutIdLst>
  <p:transition spd="slow">
    <p:wedge/>
  </p:transition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2.v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6.xml"/><Relationship Id="rId1" Type="http://schemas.openxmlformats.org/officeDocument/2006/relationships/vmlDrawing" Target="../drawings/vmlDrawing3.v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4.v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5.v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6.v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7.v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6.xml"/><Relationship Id="rId1" Type="http://schemas.openxmlformats.org/officeDocument/2006/relationships/vmlDrawing" Target="../drawings/vmlDrawing1.v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jpeg"/><Relationship Id="rId9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http://upload.wikimedia.org/wikipedia/commons/thumb/a/a5/Molchanov.jpg/180px-Molchanov.jpg" TargetMode="External"/><Relationship Id="rId3" Type="http://schemas.openxmlformats.org/officeDocument/2006/relationships/image" Target="http://upload.wikimedia.org/wikipedia/commons/thumb/3/3c/Ekaterina_I.jpg/180px-Ekaterina_I.jpg" TargetMode="External"/><Relationship Id="rId7" Type="http://schemas.openxmlformats.org/officeDocument/2006/relationships/image" Target="../media/image23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2.jpeg"/><Relationship Id="rId5" Type="http://schemas.openxmlformats.org/officeDocument/2006/relationships/image" Target="http://upload.wikimedia.org/wikipedia/commons/thumb/d/d8/Nikitin_Anna_Petrovna.jpg/180px-Nikitin_Anna_Petrovna.jpg" TargetMode="External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59632" y="1772816"/>
            <a:ext cx="6858048" cy="2225226"/>
          </a:xfrm>
        </p:spPr>
        <p:txBody>
          <a:bodyPr/>
          <a:lstStyle/>
          <a:p>
            <a:pPr algn="ctr"/>
            <a:r>
              <a:rPr lang="ru-RU" dirty="0" smtClean="0"/>
              <a:t>Эпоха дворцовых переворотов (1725-1762)</a:t>
            </a:r>
            <a:endParaRPr lang="ru-RU" dirty="0"/>
          </a:p>
        </p:txBody>
      </p:sp>
      <p:sp>
        <p:nvSpPr>
          <p:cNvPr id="5" name="Подзаголовок 3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/>
          <a:p>
            <a:r>
              <a:rPr lang="ru-RU" dirty="0" smtClean="0"/>
              <a:t>Повторение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0942291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214414" y="642918"/>
            <a:ext cx="6715172" cy="928694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2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800000"/>
                </a:solidFill>
                <a:latin typeface="Calligraph" pitchFamily="82" charset="0"/>
              </a:rPr>
              <a:t>Екатерина</a:t>
            </a:r>
            <a:r>
              <a:rPr lang="en-US" sz="32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800000"/>
                </a:solidFill>
                <a:latin typeface="Calligraph" pitchFamily="82" charset="0"/>
              </a:rPr>
              <a:t>   I </a:t>
            </a:r>
            <a:r>
              <a:rPr lang="ru-RU" sz="32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800000"/>
                </a:solidFill>
                <a:latin typeface="Calligraph" pitchFamily="82" charset="0"/>
              </a:rPr>
              <a:t>Алексеевна</a:t>
            </a:r>
            <a:r>
              <a:rPr lang="ru-RU" sz="32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800000"/>
                </a:solidFill>
                <a:latin typeface="Calligraph" pitchFamily="82" charset="0"/>
              </a:rPr>
              <a:t/>
            </a:r>
            <a:br>
              <a:rPr lang="ru-RU" sz="32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800000"/>
                </a:solidFill>
                <a:latin typeface="Calligraph" pitchFamily="82" charset="0"/>
              </a:rPr>
            </a:br>
            <a:r>
              <a:rPr lang="ru-RU" sz="32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800000"/>
                </a:solidFill>
                <a:latin typeface="Calligraph" pitchFamily="82" charset="0"/>
              </a:rPr>
              <a:t> </a:t>
            </a:r>
            <a:r>
              <a:rPr lang="ru-RU" sz="32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800000"/>
                </a:solidFill>
                <a:latin typeface="Calligraph" pitchFamily="82" charset="0"/>
              </a:rPr>
              <a:t> 1725-1727</a:t>
            </a:r>
            <a:endParaRPr lang="ru-RU" sz="32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800000"/>
              </a:solidFill>
              <a:latin typeface="Calligraph" pitchFamily="82" charset="0"/>
            </a:endParaRP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28662" y="1714488"/>
            <a:ext cx="3857622" cy="4071966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>
            <a:noAutofit/>
          </a:bodyPr>
          <a:lstStyle/>
          <a:p>
            <a:pPr marL="92075" indent="273050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2800" i="1" dirty="0" smtClean="0">
                <a:latin typeface="Candara" pitchFamily="34" charset="0"/>
              </a:rPr>
              <a:t>Сподвижники Петра</a:t>
            </a:r>
            <a:r>
              <a:rPr lang="en-US" sz="2800" i="1" dirty="0" smtClean="0">
                <a:latin typeface="Candara" pitchFamily="34" charset="0"/>
              </a:rPr>
              <a:t> I</a:t>
            </a:r>
            <a:r>
              <a:rPr lang="ru-RU" sz="2800" i="1" dirty="0" smtClean="0">
                <a:latin typeface="Candara" pitchFamily="34" charset="0"/>
              </a:rPr>
              <a:t> провозгласили императрицей его супругу Екатерину Алексеевну.</a:t>
            </a:r>
          </a:p>
          <a:p>
            <a:pPr marL="92075" indent="27305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b="1" i="1" dirty="0" smtClean="0">
                <a:latin typeface="Candara" pitchFamily="34" charset="0"/>
              </a:rPr>
              <a:t>Причина</a:t>
            </a:r>
            <a:r>
              <a:rPr lang="ru-RU" sz="2800" i="1" dirty="0" smtClean="0">
                <a:latin typeface="Candara" pitchFamily="34" charset="0"/>
              </a:rPr>
              <a:t>: надежда на продолжение реформ и сохранение своих позиций при дворе.</a:t>
            </a:r>
          </a:p>
        </p:txBody>
      </p:sp>
      <p:graphicFrame>
        <p:nvGraphicFramePr>
          <p:cNvPr id="2050" name="Object 2"/>
          <p:cNvGraphicFramePr>
            <a:graphicFrameLocks noGrp="1" noChangeAspect="1"/>
          </p:cNvGraphicFramePr>
          <p:nvPr>
            <p:ph type="clipArt" sz="half" idx="2"/>
          </p:nvPr>
        </p:nvGraphicFramePr>
        <p:xfrm>
          <a:off x="4929190" y="1714488"/>
          <a:ext cx="3192723" cy="3976696"/>
        </p:xfrm>
        <a:graphic>
          <a:graphicData uri="http://schemas.openxmlformats.org/presentationml/2006/ole">
            <p:oleObj spid="_x0000_s5124" name="Документ" r:id="rId3" imgW="1790700" imgH="2231136" progId="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181099023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52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52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5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0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0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2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b="1" smtClean="0">
                <a:solidFill>
                  <a:srgbClr val="C00000"/>
                </a:solidFill>
                <a:latin typeface="Monotype Corsiva" pitchFamily="66" charset="0"/>
              </a:rPr>
              <a:t>Екатерина  (1725-1727)</a:t>
            </a:r>
            <a:endParaRPr lang="ru-RU" altLang="ru-RU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401050" cy="4853136"/>
          </a:xfrm>
        </p:spPr>
        <p:txBody>
          <a:bodyPr/>
          <a:lstStyle/>
          <a:p>
            <a:pPr>
              <a:buFont typeface="Wingdings" pitchFamily="2" charset="2"/>
              <a:buNone/>
              <a:defRPr/>
            </a:pPr>
            <a:r>
              <a:rPr lang="ru-RU" i="1" dirty="0" smtClean="0"/>
              <a:t>   </a:t>
            </a:r>
            <a:r>
              <a:rPr lang="ru-RU" sz="2400" b="1" i="1" dirty="0" smtClean="0"/>
              <a:t>Что предприняла Екатерина </a:t>
            </a:r>
            <a:r>
              <a:rPr lang="en-US" sz="2400" b="1" i="1" dirty="0" smtClean="0"/>
              <a:t>I</a:t>
            </a:r>
            <a:r>
              <a:rPr lang="ru-RU" sz="2400" b="1" i="1" dirty="0" smtClean="0"/>
              <a:t> для того, чтобы примирить два враждующих лагеря – сторонников старой родовой аристократии и сподвижников Петра </a:t>
            </a:r>
            <a:r>
              <a:rPr lang="en-US" sz="2400" b="1" i="1" dirty="0" smtClean="0"/>
              <a:t>I</a:t>
            </a:r>
            <a:r>
              <a:rPr lang="ru-RU" sz="2400" b="1" i="1" dirty="0" smtClean="0"/>
              <a:t>?</a:t>
            </a:r>
          </a:p>
          <a:p>
            <a:pPr>
              <a:buFont typeface="Wingdings" pitchFamily="2" charset="2"/>
              <a:buNone/>
              <a:defRPr/>
            </a:pP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</a:rPr>
              <a:t>    </a:t>
            </a:r>
            <a:endParaRPr lang="ru-RU" sz="2400" dirty="0">
              <a:solidFill>
                <a:schemeClr val="accent5">
                  <a:lumMod val="50000"/>
                </a:schemeClr>
              </a:solidFill>
            </a:endParaRPr>
          </a:p>
          <a:p>
            <a:pPr>
              <a:buFont typeface="Wingdings" pitchFamily="2" charset="2"/>
              <a:buNone/>
              <a:defRPr/>
            </a:pP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</a:rPr>
              <a:t>   </a:t>
            </a: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</a:rPr>
              <a:t>Для примирения враждующих дворцовых партий был создан </a:t>
            </a:r>
            <a:r>
              <a:rPr lang="ru-RU" sz="2400" b="1" i="1" dirty="0" smtClean="0">
                <a:solidFill>
                  <a:schemeClr val="accent5">
                    <a:lumMod val="50000"/>
                  </a:schemeClr>
                </a:solidFill>
              </a:rPr>
              <a:t>Верховный тайный совет, </a:t>
            </a: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</a:rPr>
              <a:t> в состав которого вошли как представители старой знати, так и «птенцов гнезда Петрова». Ключевые позиции в нём имел </a:t>
            </a:r>
            <a:r>
              <a:rPr lang="ru-RU" sz="2400" b="1" i="1" dirty="0" smtClean="0">
                <a:solidFill>
                  <a:schemeClr val="accent5">
                    <a:lumMod val="50000"/>
                  </a:schemeClr>
                </a:solidFill>
              </a:rPr>
              <a:t>Александр Данилович Меншиков.</a:t>
            </a:r>
            <a:endParaRPr lang="ru-RU" sz="2400" b="1" i="1" dirty="0" smtClean="0"/>
          </a:p>
          <a:p>
            <a:pPr>
              <a:buFont typeface="Wingdings" pitchFamily="2" charset="2"/>
              <a:buNone/>
              <a:defRPr/>
            </a:pP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2380350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b="1" smtClean="0">
                <a:solidFill>
                  <a:srgbClr val="C00000"/>
                </a:solidFill>
                <a:latin typeface="Monotype Corsiva" pitchFamily="66" charset="0"/>
              </a:rPr>
              <a:t>Петр </a:t>
            </a:r>
            <a:r>
              <a:rPr lang="en-US" altLang="ru-RU" b="1" smtClean="0">
                <a:solidFill>
                  <a:srgbClr val="C00000"/>
                </a:solidFill>
                <a:latin typeface="Monotype Corsiva" pitchFamily="66" charset="0"/>
              </a:rPr>
              <a:t>II </a:t>
            </a:r>
            <a:r>
              <a:rPr lang="ru-RU" altLang="ru-RU" b="1" smtClean="0">
                <a:solidFill>
                  <a:srgbClr val="C00000"/>
                </a:solidFill>
                <a:latin typeface="Monotype Corsiva" pitchFamily="66" charset="0"/>
              </a:rPr>
              <a:t>Алексеевич (1727 –1730)</a:t>
            </a:r>
            <a:endParaRPr lang="ru-RU" altLang="ru-RU" smtClean="0">
              <a:solidFill>
                <a:srgbClr val="C00000"/>
              </a:solidFill>
            </a:endParaRPr>
          </a:p>
        </p:txBody>
      </p:sp>
      <p:sp>
        <p:nvSpPr>
          <p:cNvPr id="3076" name="Содержимое 2"/>
          <p:cNvSpPr>
            <a:spLocks noGrp="1"/>
          </p:cNvSpPr>
          <p:nvPr>
            <p:ph sz="half" idx="1"/>
          </p:nvPr>
        </p:nvSpPr>
        <p:spPr>
          <a:xfrm>
            <a:off x="714348" y="1714488"/>
            <a:ext cx="3733800" cy="45720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altLang="ru-RU" dirty="0" smtClean="0"/>
              <a:t>     В мае 1727г, после  смерти Екатерины императором стал Пётр </a:t>
            </a:r>
            <a:r>
              <a:rPr lang="en-US" altLang="ru-RU" dirty="0" smtClean="0"/>
              <a:t>II</a:t>
            </a:r>
            <a:r>
              <a:rPr lang="ru-RU" altLang="ru-RU" dirty="0" smtClean="0"/>
              <a:t> Алексеевич, внук Петра </a:t>
            </a:r>
            <a:r>
              <a:rPr lang="en-US" altLang="ru-RU" dirty="0" smtClean="0"/>
              <a:t>I</a:t>
            </a:r>
            <a:r>
              <a:rPr lang="ru-RU" altLang="ru-RU" dirty="0" smtClean="0"/>
              <a:t>, при котором большое влияние сохранял Меншиков. </a:t>
            </a:r>
          </a:p>
          <a:p>
            <a:endParaRPr lang="ru-RU" altLang="ru-RU" dirty="0" smtClean="0"/>
          </a:p>
        </p:txBody>
      </p:sp>
      <p:graphicFrame>
        <p:nvGraphicFramePr>
          <p:cNvPr id="37893" name="Object 5"/>
          <p:cNvGraphicFramePr>
            <a:graphicFrameLocks noGrp="1" noChangeAspect="1"/>
          </p:cNvGraphicFramePr>
          <p:nvPr>
            <p:ph sz="half" idx="2"/>
          </p:nvPr>
        </p:nvGraphicFramePr>
        <p:xfrm>
          <a:off x="4357686" y="1500174"/>
          <a:ext cx="3500437" cy="4343400"/>
        </p:xfrm>
        <a:graphic>
          <a:graphicData uri="http://schemas.openxmlformats.org/presentationml/2006/ole">
            <p:oleObj spid="_x0000_s6148" name="Документ" r:id="rId3" imgW="1799251" imgH="2231388" progId="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2202207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b="1" kern="0" dirty="0">
                <a:solidFill>
                  <a:srgbClr val="C00000"/>
                </a:solidFill>
                <a:latin typeface="Monotype Corsiva" pitchFamily="66" charset="0"/>
              </a:rPr>
              <a:t>Петр </a:t>
            </a:r>
            <a:r>
              <a:rPr lang="en-US" altLang="ru-RU" b="1" kern="0" dirty="0">
                <a:solidFill>
                  <a:srgbClr val="C00000"/>
                </a:solidFill>
                <a:latin typeface="Monotype Corsiva" pitchFamily="66" charset="0"/>
              </a:rPr>
              <a:t>II </a:t>
            </a:r>
            <a:r>
              <a:rPr lang="ru-RU" altLang="ru-RU" b="1" kern="0" dirty="0">
                <a:solidFill>
                  <a:srgbClr val="C00000"/>
                </a:solidFill>
                <a:latin typeface="Monotype Corsiva" pitchFamily="66" charset="0"/>
              </a:rPr>
              <a:t>Алексеевич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lvl="0" eaLnBrk="0" fontAlgn="base" hangingPunct="0">
              <a:spcAft>
                <a:spcPct val="0"/>
              </a:spcAft>
              <a:buClr>
                <a:srgbClr val="996600"/>
              </a:buClr>
              <a:buNone/>
            </a:pPr>
            <a:r>
              <a:rPr lang="ru-RU" altLang="ru-RU" sz="2000" kern="0" dirty="0">
                <a:solidFill>
                  <a:srgbClr val="000099"/>
                </a:solidFill>
                <a:latin typeface="Times New Roman"/>
              </a:rPr>
              <a:t>Старая знать добилась ареста Меншикова и ссылки его в сибирский городок Берёзов. В борьбе между княжескими семействами победили </a:t>
            </a:r>
            <a:r>
              <a:rPr lang="ru-RU" altLang="ru-RU" sz="2000" b="1" i="1" kern="0" dirty="0">
                <a:solidFill>
                  <a:srgbClr val="000099"/>
                </a:solidFill>
                <a:latin typeface="Times New Roman"/>
              </a:rPr>
              <a:t>Долгорукие – </a:t>
            </a:r>
            <a:r>
              <a:rPr lang="ru-RU" altLang="ru-RU" sz="2000" kern="0" dirty="0">
                <a:solidFill>
                  <a:srgbClr val="000099"/>
                </a:solidFill>
                <a:latin typeface="Times New Roman"/>
              </a:rPr>
              <a:t>представители старой родовой знати, выступавшие против петровских преобразований.</a:t>
            </a:r>
          </a:p>
          <a:p>
            <a:pPr lvl="0" eaLnBrk="0" fontAlgn="base" hangingPunct="0">
              <a:spcAft>
                <a:spcPct val="0"/>
              </a:spcAft>
              <a:buClr>
                <a:srgbClr val="996600"/>
              </a:buClr>
              <a:buNone/>
            </a:pPr>
            <a:r>
              <a:rPr lang="ru-RU" altLang="ru-RU" sz="2000" kern="0" dirty="0">
                <a:solidFill>
                  <a:srgbClr val="000000"/>
                </a:solidFill>
                <a:latin typeface="Times New Roman"/>
              </a:rPr>
              <a:t>      Умер Пётр </a:t>
            </a:r>
            <a:r>
              <a:rPr lang="en-US" altLang="ru-RU" sz="2000" kern="0" dirty="0">
                <a:solidFill>
                  <a:srgbClr val="000000"/>
                </a:solidFill>
                <a:latin typeface="Times New Roman"/>
              </a:rPr>
              <a:t>II</a:t>
            </a:r>
            <a:r>
              <a:rPr lang="ru-RU" altLang="ru-RU" sz="2000" kern="0" dirty="0">
                <a:solidFill>
                  <a:srgbClr val="000000"/>
                </a:solidFill>
                <a:latin typeface="Times New Roman"/>
              </a:rPr>
              <a:t> в 1730 г.  от оспы. </a:t>
            </a:r>
            <a:r>
              <a:rPr lang="en-US" altLang="ru-RU" sz="2000" kern="0" dirty="0">
                <a:solidFill>
                  <a:srgbClr val="000000"/>
                </a:solidFill>
                <a:latin typeface="Times New Roman"/>
              </a:rPr>
              <a:t>C </a:t>
            </a:r>
            <a:r>
              <a:rPr lang="ru-RU" altLang="ru-RU" sz="2000" kern="0" dirty="0">
                <a:solidFill>
                  <a:srgbClr val="000000"/>
                </a:solidFill>
                <a:latin typeface="Times New Roman"/>
              </a:rPr>
              <a:t> его смертью пресеклась мужская линия рода Романовых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Picture 2" descr="D:\Файлы(Интернета)\260547_html_m1270456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552047"/>
            <a:ext cx="4411051" cy="4020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 rot="10800000" flipV="1">
            <a:off x="4643438" y="5643578"/>
            <a:ext cx="329111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000" b="1" i="1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</a:rPr>
              <a:t> </a:t>
            </a:r>
            <a:r>
              <a:rPr kumimoji="0" lang="ru-RU" altLang="ru-RU" sz="20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</a:rPr>
              <a:t>В.Суриков</a:t>
            </a:r>
            <a:r>
              <a:rPr kumimoji="0" lang="ru-RU" altLang="ru-RU" sz="2000" b="1" i="1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</a:rPr>
              <a:t>. Меншиков в Берёзове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020601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285852" y="3284984"/>
            <a:ext cx="6929486" cy="2215718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ru-RU" altLang="ru-RU" sz="2800" b="0" i="1" kern="0" dirty="0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t>Были обеспокоены усилением влияния Долгоруких.</a:t>
            </a:r>
            <a:br>
              <a:rPr lang="ru-RU" altLang="ru-RU" sz="2800" b="0" i="1" kern="0" dirty="0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</a:br>
            <a:r>
              <a:rPr lang="ru-RU" altLang="ru-RU" sz="2800" b="0" i="1" kern="0" dirty="0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t>Заботились о сохранении позиций старой боярской аристократии, завоеванных при Петре </a:t>
            </a:r>
            <a:r>
              <a:rPr lang="en-US" altLang="ru-RU" sz="2800" b="0" i="1" kern="0" dirty="0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t>II.</a:t>
            </a:r>
            <a:r>
              <a:rPr lang="ru-RU" altLang="ru-RU" b="0" i="1" kern="0" dirty="0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t/>
            </a:r>
            <a:br>
              <a:rPr lang="ru-RU" altLang="ru-RU" b="0" i="1" kern="0" dirty="0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</a:b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043608" y="548680"/>
            <a:ext cx="7056784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5400" b="1" i="0" u="none" strike="noStrike" kern="0" cap="none" spc="0" normalizeH="0" baseline="0" noProof="0" dirty="0" smtClean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1730 г. </a:t>
            </a:r>
            <a:br>
              <a:rPr kumimoji="0" lang="ru-RU" altLang="ru-RU" sz="5400" b="1" i="0" u="none" strike="noStrike" kern="0" cap="none" spc="0" normalizeH="0" baseline="0" noProof="0" dirty="0" smtClean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</a:br>
            <a:r>
              <a:rPr kumimoji="0" lang="ru-RU" altLang="ru-RU" sz="5400" b="1" i="0" u="none" strike="noStrike" kern="0" cap="none" spc="0" normalizeH="0" baseline="0" noProof="0" dirty="0" smtClean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«ВЕРХОВНИКИ»</a:t>
            </a:r>
            <a:br>
              <a:rPr kumimoji="0" lang="ru-RU" altLang="ru-RU" sz="5400" b="1" i="0" u="none" strike="noStrike" kern="0" cap="none" spc="0" normalizeH="0" baseline="0" noProof="0" dirty="0" smtClean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</a:br>
            <a:r>
              <a:rPr kumimoji="0" lang="ru-RU" altLang="ru-RU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(Верховный тайный совет)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415812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b="1" kern="0" dirty="0">
                <a:solidFill>
                  <a:srgbClr val="C00000"/>
                </a:solidFill>
                <a:latin typeface="Monotype Corsiva" pitchFamily="66" charset="0"/>
              </a:rPr>
              <a:t>Анна Иоанновна  </a:t>
            </a:r>
            <a:r>
              <a:rPr lang="en-US" altLang="ru-RU" b="1" kern="0" dirty="0">
                <a:solidFill>
                  <a:srgbClr val="C00000"/>
                </a:solidFill>
                <a:latin typeface="Monotype Corsiva" pitchFamily="66" charset="0"/>
              </a:rPr>
              <a:t>(</a:t>
            </a:r>
            <a:r>
              <a:rPr lang="ru-RU" altLang="ru-RU" b="1" kern="0" dirty="0">
                <a:solidFill>
                  <a:srgbClr val="C00000"/>
                </a:solidFill>
                <a:latin typeface="Monotype Corsiva" pitchFamily="66" charset="0"/>
              </a:rPr>
              <a:t>1730-1740</a:t>
            </a:r>
            <a:r>
              <a:rPr lang="en-US" altLang="ru-RU" b="1" kern="0" dirty="0">
                <a:solidFill>
                  <a:srgbClr val="C00000"/>
                </a:solidFill>
                <a:latin typeface="Monotype Corsiva" pitchFamily="66" charset="0"/>
              </a:rPr>
              <a:t>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lvl="0" eaLnBrk="0" fontAlgn="base" hangingPunct="0">
              <a:lnSpc>
                <a:spcPct val="90000"/>
              </a:lnSpc>
              <a:spcAft>
                <a:spcPct val="0"/>
              </a:spcAft>
              <a:buClr>
                <a:srgbClr val="996600"/>
              </a:buClr>
              <a:buNone/>
            </a:pPr>
            <a:r>
              <a:rPr lang="ru-RU" altLang="ru-RU" sz="2400" kern="0" dirty="0">
                <a:solidFill>
                  <a:srgbClr val="000000"/>
                </a:solidFill>
                <a:latin typeface="Times New Roman"/>
              </a:rPr>
              <a:t> В январе 1730г после смерти Петра </a:t>
            </a:r>
            <a:r>
              <a:rPr lang="en-US" altLang="ru-RU" sz="2400" kern="0" dirty="0">
                <a:solidFill>
                  <a:srgbClr val="000000"/>
                </a:solidFill>
                <a:latin typeface="Times New Roman"/>
              </a:rPr>
              <a:t>II </a:t>
            </a:r>
            <a:r>
              <a:rPr lang="ru-RU" altLang="ru-RU" sz="2400" kern="0" dirty="0">
                <a:solidFill>
                  <a:srgbClr val="000000"/>
                </a:solidFill>
                <a:latin typeface="Times New Roman"/>
              </a:rPr>
              <a:t>произошёл следующий, второй дворцовый переворот. Старая знать призвала на престол Анну Иоанновну, племянницу Петра </a:t>
            </a:r>
            <a:r>
              <a:rPr lang="en-US" altLang="ru-RU" sz="2400" kern="0" dirty="0">
                <a:solidFill>
                  <a:srgbClr val="000000"/>
                </a:solidFill>
                <a:latin typeface="Times New Roman"/>
              </a:rPr>
              <a:t>I</a:t>
            </a:r>
            <a:r>
              <a:rPr lang="ru-RU" altLang="ru-RU" sz="2400" kern="0" dirty="0">
                <a:solidFill>
                  <a:srgbClr val="000000"/>
                </a:solidFill>
                <a:latin typeface="Times New Roman"/>
              </a:rPr>
              <a:t> (дочь Ивана Алексеевича), которая получила корону ценой подписания </a:t>
            </a:r>
            <a:r>
              <a:rPr lang="ru-RU" altLang="ru-RU" sz="2400" b="1" u="sng" kern="0" dirty="0">
                <a:solidFill>
                  <a:srgbClr val="000000"/>
                </a:solidFill>
                <a:latin typeface="Times New Roman"/>
              </a:rPr>
              <a:t>Кондиций.</a:t>
            </a:r>
          </a:p>
          <a:p>
            <a:endParaRPr lang="ru-R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4986547" y="1682229"/>
            <a:ext cx="3361905" cy="43619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970683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2000" b="1" kern="0" dirty="0">
                <a:solidFill>
                  <a:srgbClr val="000099"/>
                </a:solidFill>
                <a:latin typeface="Times New Roman"/>
                <a:ea typeface="+mn-ea"/>
                <a:cs typeface="+mn-cs"/>
              </a:rPr>
              <a:t> Кондиции</a:t>
            </a:r>
            <a:r>
              <a:rPr lang="ru-RU" altLang="ru-RU" sz="2000" kern="0" dirty="0">
                <a:solidFill>
                  <a:srgbClr val="000099"/>
                </a:solidFill>
                <a:latin typeface="Times New Roman"/>
                <a:ea typeface="+mn-ea"/>
                <a:cs typeface="+mn-cs"/>
              </a:rPr>
              <a:t> – условия приглашения Анны Иоанновны на престол: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214414" y="1571612"/>
            <a:ext cx="3429024" cy="3286148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/>
              <a:t>Выпишите условия кондиций</a:t>
            </a:r>
          </a:p>
          <a:p>
            <a:pPr>
              <a:buNone/>
            </a:pPr>
            <a:endParaRPr lang="ru-RU" dirty="0" smtClean="0"/>
          </a:p>
          <a:p>
            <a:pPr lvl="0" eaLnBrk="0" fontAlgn="base" hangingPunct="0">
              <a:spcAft>
                <a:spcPct val="0"/>
              </a:spcAft>
              <a:buClr>
                <a:srgbClr val="996600"/>
              </a:buClr>
              <a:buNone/>
            </a:pPr>
            <a:r>
              <a:rPr lang="ru-RU" altLang="ru-RU" b="1" kern="0" dirty="0" smtClean="0">
                <a:solidFill>
                  <a:srgbClr val="000000"/>
                </a:solidFill>
                <a:latin typeface="Times New Roman"/>
              </a:rPr>
              <a:t>    На </a:t>
            </a:r>
            <a:r>
              <a:rPr lang="ru-RU" altLang="ru-RU" b="1" kern="0" dirty="0">
                <a:solidFill>
                  <a:srgbClr val="000000"/>
                </a:solidFill>
                <a:latin typeface="Times New Roman"/>
              </a:rPr>
              <a:t>что были направлены кондиции?</a:t>
            </a:r>
          </a:p>
          <a:p>
            <a:endParaRPr lang="ru-RU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4714876" y="1500174"/>
            <a:ext cx="3233422" cy="452596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0497495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b="1" kern="0" dirty="0">
                <a:solidFill>
                  <a:srgbClr val="C00000"/>
                </a:solidFill>
                <a:latin typeface="Monotype Corsiva" pitchFamily="66" charset="0"/>
              </a:rPr>
              <a:t>Анна Иоанновна  </a:t>
            </a:r>
            <a:r>
              <a:rPr lang="en-US" altLang="ru-RU" b="1" kern="0" dirty="0">
                <a:solidFill>
                  <a:srgbClr val="C00000"/>
                </a:solidFill>
                <a:latin typeface="Monotype Corsiva" pitchFamily="66" charset="0"/>
              </a:rPr>
              <a:t>(</a:t>
            </a:r>
            <a:r>
              <a:rPr lang="ru-RU" altLang="ru-RU" b="1" kern="0" dirty="0">
                <a:solidFill>
                  <a:srgbClr val="C00000"/>
                </a:solidFill>
                <a:latin typeface="Monotype Corsiva" pitchFamily="66" charset="0"/>
              </a:rPr>
              <a:t>1730-1740</a:t>
            </a:r>
            <a:r>
              <a:rPr lang="en-US" altLang="ru-RU" b="1" kern="0" dirty="0">
                <a:solidFill>
                  <a:srgbClr val="C00000"/>
                </a:solidFill>
                <a:latin typeface="Monotype Corsiva" pitchFamily="66" charset="0"/>
              </a:rPr>
              <a:t>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00034" y="1142984"/>
            <a:ext cx="4286280" cy="506916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r>
              <a:rPr lang="ru-RU" altLang="ru-RU" sz="2000" b="1" kern="0" dirty="0">
                <a:solidFill>
                  <a:srgbClr val="CD1713"/>
                </a:solidFill>
                <a:latin typeface="Times New Roman"/>
              </a:rPr>
              <a:t>Бироновщина</a:t>
            </a:r>
            <a:r>
              <a:rPr lang="ru-RU" altLang="ru-RU" sz="2000" kern="0" dirty="0">
                <a:solidFill>
                  <a:srgbClr val="CC0000"/>
                </a:solidFill>
                <a:latin typeface="Times New Roman"/>
              </a:rPr>
              <a:t> </a:t>
            </a:r>
            <a:r>
              <a:rPr lang="ru-RU" altLang="ru-RU" sz="2000" kern="0" dirty="0">
                <a:solidFill>
                  <a:srgbClr val="000000"/>
                </a:solidFill>
                <a:latin typeface="Times New Roman"/>
              </a:rPr>
              <a:t>- крайне реакционный режим в России в 30-х гг. XVIII в. в царствование императрицы Анны Иоанновны. Свое название получил по имени фаворита </a:t>
            </a:r>
            <a:r>
              <a:rPr lang="ru-RU" altLang="ru-RU" sz="2000" b="1" kern="0" dirty="0">
                <a:solidFill>
                  <a:srgbClr val="000000"/>
                </a:solidFill>
                <a:latin typeface="Times New Roman"/>
              </a:rPr>
              <a:t>Э.И. Бирона </a:t>
            </a:r>
            <a:r>
              <a:rPr lang="ru-RU" altLang="ru-RU" sz="2000" kern="0" dirty="0">
                <a:solidFill>
                  <a:srgbClr val="000000"/>
                </a:solidFill>
                <a:latin typeface="Times New Roman"/>
              </a:rPr>
              <a:t>- вдохновителя и создателя этого режима. Характерные </a:t>
            </a:r>
            <a:r>
              <a:rPr lang="ru-RU" altLang="ru-RU" sz="2000" b="1" i="1" kern="0" dirty="0">
                <a:solidFill>
                  <a:srgbClr val="000000"/>
                </a:solidFill>
                <a:latin typeface="Times New Roman"/>
              </a:rPr>
              <a:t>черты бироновщины</a:t>
            </a:r>
            <a:r>
              <a:rPr lang="ru-RU" altLang="ru-RU" sz="2000" kern="0" dirty="0">
                <a:solidFill>
                  <a:srgbClr val="000000"/>
                </a:solidFill>
                <a:latin typeface="Times New Roman"/>
              </a:rPr>
              <a:t> - засилье иноземцев, главным образом немцев, во всех отраслях государственной и общественной жизни, хищническая эксплуатация народа, разграбление богатств страны, жестокое преследование недовольных, шпионаж, доносы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endParaRPr lang="ru-RU"/>
          </a:p>
        </p:txBody>
      </p:sp>
      <p:pic>
        <p:nvPicPr>
          <p:cNvPr id="5" name="Picture 2" descr="D:\Файлы(Интернета)\87431018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29188" y="1643063"/>
            <a:ext cx="4071937" cy="432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5734004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1500188" y="214313"/>
            <a:ext cx="6143625" cy="139065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5300" b="1" dirty="0" smtClean="0">
                <a:solidFill>
                  <a:schemeClr val="accent2">
                    <a:lumMod val="50000"/>
                  </a:schemeClr>
                </a:solidFill>
                <a:latin typeface="Calligraph" pitchFamily="82" charset="0"/>
              </a:rPr>
              <a:t>Иоанн Антонович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Calligraph" pitchFamily="82" charset="0"/>
              </a:rPr>
              <a:t/>
            </a:r>
            <a:b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Calligraph" pitchFamily="82" charset="0"/>
              </a:rPr>
            </a:b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Calligraph" pitchFamily="82" charset="0"/>
              </a:rPr>
              <a:t>  1740-1741 </a:t>
            </a:r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71500" y="1857375"/>
            <a:ext cx="4143375" cy="4572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>
            <a:noAutofit/>
          </a:bodyPr>
          <a:lstStyle/>
          <a:p>
            <a:pPr marL="0" indent="365125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i="1" dirty="0" smtClean="0">
                <a:latin typeface="Candara" pitchFamily="34" charset="0"/>
              </a:rPr>
              <a:t>При  младенце Иване </a:t>
            </a:r>
            <a:r>
              <a:rPr lang="en-US" i="1" dirty="0" smtClean="0">
                <a:latin typeface="Candara" pitchFamily="34" charset="0"/>
              </a:rPr>
              <a:t>VI  </a:t>
            </a:r>
            <a:r>
              <a:rPr lang="ru-RU" i="1" dirty="0" smtClean="0">
                <a:latin typeface="Candara" pitchFamily="34" charset="0"/>
              </a:rPr>
              <a:t>Антоновиче </a:t>
            </a:r>
            <a:r>
              <a:rPr lang="ru-RU" b="1" i="1" dirty="0" smtClean="0">
                <a:latin typeface="Candara" pitchFamily="34" charset="0"/>
              </a:rPr>
              <a:t>регентом</a:t>
            </a:r>
            <a:r>
              <a:rPr lang="ru-RU" i="1" dirty="0" smtClean="0">
                <a:latin typeface="Candara" pitchFamily="34" charset="0"/>
              </a:rPr>
              <a:t> стал сначала Бирон, а потом его мать  </a:t>
            </a:r>
            <a:r>
              <a:rPr lang="ru-RU" b="1" i="1" dirty="0" smtClean="0">
                <a:latin typeface="Candara" pitchFamily="34" charset="0"/>
              </a:rPr>
              <a:t>Анна Леопольдовна</a:t>
            </a:r>
            <a:r>
              <a:rPr lang="ru-RU" i="1" dirty="0" smtClean="0">
                <a:latin typeface="Candara" pitchFamily="34" charset="0"/>
              </a:rPr>
              <a:t>, племянница Анны </a:t>
            </a:r>
            <a:r>
              <a:rPr lang="ru-RU" i="1" dirty="0" err="1" smtClean="0">
                <a:latin typeface="Candara" pitchFamily="34" charset="0"/>
              </a:rPr>
              <a:t>Иоановны</a:t>
            </a:r>
            <a:r>
              <a:rPr lang="ru-RU" i="1" dirty="0" smtClean="0">
                <a:latin typeface="Candara" pitchFamily="34" charset="0"/>
              </a:rPr>
              <a:t>.</a:t>
            </a:r>
          </a:p>
        </p:txBody>
      </p:sp>
      <p:graphicFrame>
        <p:nvGraphicFramePr>
          <p:cNvPr id="5122" name="Object 2"/>
          <p:cNvGraphicFramePr>
            <a:graphicFrameLocks noGrp="1" noChangeAspect="1"/>
          </p:cNvGraphicFramePr>
          <p:nvPr>
            <p:ph type="clipArt" sz="half" idx="2"/>
          </p:nvPr>
        </p:nvGraphicFramePr>
        <p:xfrm>
          <a:off x="5000625" y="1768475"/>
          <a:ext cx="3740150" cy="4659313"/>
        </p:xfrm>
        <a:graphic>
          <a:graphicData uri="http://schemas.openxmlformats.org/presentationml/2006/ole">
            <p:oleObj spid="_x0000_s8196" name="Документ" r:id="rId3" imgW="1790700" imgH="2231136" progId="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1881183806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12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12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12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animBg="1"/>
      <p:bldP spid="5124" grpId="0" build="p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285875" y="214313"/>
            <a:ext cx="6643688" cy="1357312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800" b="1" dirty="0">
                <a:solidFill>
                  <a:schemeClr val="accent2">
                    <a:lumMod val="50000"/>
                  </a:schemeClr>
                </a:solidFill>
                <a:latin typeface="Calligraph" pitchFamily="82" charset="0"/>
              </a:rPr>
              <a:t>Елизавета Петровна  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Calligraph" pitchFamily="82" charset="0"/>
              </a:rPr>
              <a:t/>
            </a:r>
            <a:br>
              <a:rPr lang="ru-RU" b="1" dirty="0">
                <a:solidFill>
                  <a:schemeClr val="accent2">
                    <a:lumMod val="50000"/>
                  </a:schemeClr>
                </a:solidFill>
                <a:latin typeface="Calligraph" pitchFamily="82" charset="0"/>
              </a:rPr>
            </a:b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Calligraph" pitchFamily="82" charset="0"/>
              </a:rPr>
              <a:t> 1741-1761 </a:t>
            </a:r>
            <a:endParaRPr lang="ru-RU" b="1" dirty="0">
              <a:solidFill>
                <a:schemeClr val="accent2">
                  <a:lumMod val="50000"/>
                </a:schemeClr>
              </a:solidFill>
              <a:latin typeface="Calligraph" pitchFamily="82" charset="0"/>
            </a:endParaRPr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71472" y="1785926"/>
            <a:ext cx="4214812" cy="4643449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>
            <a:noAutofit/>
          </a:bodyPr>
          <a:lstStyle/>
          <a:p>
            <a:pPr marL="0" indent="365125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100" i="1" dirty="0" smtClean="0">
                <a:latin typeface="Candara" pitchFamily="34" charset="0"/>
              </a:rPr>
              <a:t>В ночь </a:t>
            </a:r>
            <a:r>
              <a:rPr lang="ru-RU" sz="3100" b="1" i="1" dirty="0" smtClean="0">
                <a:latin typeface="Candara" pitchFamily="34" charset="0"/>
              </a:rPr>
              <a:t>25 ноября 1741г</a:t>
            </a:r>
            <a:r>
              <a:rPr lang="ru-RU" sz="3100" i="1" dirty="0" smtClean="0">
                <a:latin typeface="Candara" pitchFamily="34" charset="0"/>
              </a:rPr>
              <a:t>.   гвардия помогла дочери Петра </a:t>
            </a:r>
            <a:r>
              <a:rPr lang="en-US" sz="3100" i="1" dirty="0" smtClean="0">
                <a:latin typeface="Candara" pitchFamily="34" charset="0"/>
              </a:rPr>
              <a:t>I</a:t>
            </a:r>
            <a:r>
              <a:rPr lang="ru-RU" sz="3100" i="1" dirty="0" smtClean="0">
                <a:latin typeface="Candara" pitchFamily="34" charset="0"/>
              </a:rPr>
              <a:t/>
            </a:r>
            <a:br>
              <a:rPr lang="ru-RU" sz="3100" i="1" dirty="0" smtClean="0">
                <a:latin typeface="Candara" pitchFamily="34" charset="0"/>
              </a:rPr>
            </a:br>
            <a:r>
              <a:rPr lang="ru-RU" sz="3100" i="1" dirty="0" smtClean="0">
                <a:latin typeface="Candara" pitchFamily="34" charset="0"/>
              </a:rPr>
              <a:t>Елизавете Петровне занять престол. </a:t>
            </a:r>
          </a:p>
          <a:p>
            <a:pPr marL="0" indent="365125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100" i="1" dirty="0" smtClean="0">
                <a:latin typeface="Candara" pitchFamily="34" charset="0"/>
              </a:rPr>
              <a:t>Причина: надежда, что она станет «продолжательницей  отцовского дела». </a:t>
            </a:r>
          </a:p>
        </p:txBody>
      </p:sp>
      <p:graphicFrame>
        <p:nvGraphicFramePr>
          <p:cNvPr id="6146" name="Object 2"/>
          <p:cNvGraphicFramePr>
            <a:graphicFrameLocks noGrp="1" noChangeAspect="1"/>
          </p:cNvGraphicFramePr>
          <p:nvPr>
            <p:ph type="clipArt" sz="half" idx="2"/>
          </p:nvPr>
        </p:nvGraphicFramePr>
        <p:xfrm>
          <a:off x="5000625" y="1839913"/>
          <a:ext cx="3740150" cy="4659312"/>
        </p:xfrm>
        <a:graphic>
          <a:graphicData uri="http://schemas.openxmlformats.org/presentationml/2006/ole">
            <p:oleObj spid="_x0000_s9220" name="Документ" r:id="rId3" imgW="1790700" imgH="2231136" progId="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196560892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148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148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14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 animBg="1"/>
      <p:bldP spid="6148" grpId="0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8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800000"/>
                </a:solidFill>
                <a:latin typeface="Calligraph" pitchFamily="82" charset="0"/>
                <a:ea typeface="+mn-ea"/>
                <a:cs typeface="+mn-cs"/>
              </a:rPr>
              <a:t>Петр  </a:t>
            </a:r>
            <a:r>
              <a:rPr lang="en-US" sz="48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800000"/>
                </a:solidFill>
                <a:latin typeface="Calligraph" pitchFamily="82" charset="0"/>
                <a:ea typeface="+mn-ea"/>
                <a:cs typeface="+mn-cs"/>
              </a:rPr>
              <a:t>I  </a:t>
            </a:r>
            <a:r>
              <a:rPr lang="ru-RU" sz="48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800000"/>
                </a:solidFill>
                <a:latin typeface="Calligraph" pitchFamily="82" charset="0"/>
                <a:ea typeface="+mn-ea"/>
                <a:cs typeface="+mn-cs"/>
              </a:rPr>
              <a:t>Алексеевич (Великий) </a:t>
            </a:r>
            <a:br>
              <a:rPr lang="ru-RU" sz="48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800000"/>
                </a:solidFill>
                <a:latin typeface="Calligraph" pitchFamily="82" charset="0"/>
                <a:ea typeface="+mn-ea"/>
                <a:cs typeface="+mn-cs"/>
              </a:rPr>
            </a:br>
            <a:r>
              <a:rPr lang="ru-RU" sz="48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800000"/>
                </a:solidFill>
                <a:latin typeface="Calligraph" pitchFamily="82" charset="0"/>
                <a:ea typeface="+mn-ea"/>
                <a:cs typeface="+mn-cs"/>
              </a:rPr>
              <a:t> 1682-1725 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4348" y="1500174"/>
            <a:ext cx="3214710" cy="4291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3929058" y="1500174"/>
            <a:ext cx="4429156" cy="1571636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lvl="0">
              <a:buNone/>
              <a:defRPr/>
            </a:pPr>
            <a:r>
              <a:rPr lang="ru-RU" sz="2400" b="1" i="1" dirty="0">
                <a:solidFill>
                  <a:prstClr val="black"/>
                </a:solidFill>
                <a:latin typeface="Candara" pitchFamily="34" charset="0"/>
              </a:rPr>
              <a:t>1722г. </a:t>
            </a:r>
            <a:r>
              <a:rPr lang="ru-RU" sz="2400" i="1" dirty="0">
                <a:solidFill>
                  <a:prstClr val="black"/>
                </a:solidFill>
                <a:latin typeface="Candara" pitchFamily="34" charset="0"/>
              </a:rPr>
              <a:t>– указ о престолонаследии</a:t>
            </a:r>
          </a:p>
          <a:p>
            <a:pPr lvl="0">
              <a:buNone/>
              <a:defRPr/>
            </a:pPr>
            <a:r>
              <a:rPr lang="ru-RU" sz="2400" b="1" i="1" dirty="0">
                <a:solidFill>
                  <a:prstClr val="black"/>
                </a:solidFill>
                <a:latin typeface="Candara" pitchFamily="34" charset="0"/>
              </a:rPr>
              <a:t>1725 г. </a:t>
            </a:r>
            <a:r>
              <a:rPr lang="ru-RU" sz="2400" i="1" dirty="0">
                <a:solidFill>
                  <a:prstClr val="black"/>
                </a:solidFill>
                <a:latin typeface="Candara" pitchFamily="34" charset="0"/>
              </a:rPr>
              <a:t> - Петр </a:t>
            </a:r>
            <a:r>
              <a:rPr lang="en-US" sz="2400" i="1" dirty="0">
                <a:solidFill>
                  <a:prstClr val="black"/>
                </a:solidFill>
                <a:latin typeface="Candara" pitchFamily="34" charset="0"/>
              </a:rPr>
              <a:t>I</a:t>
            </a:r>
            <a:r>
              <a:rPr lang="ru-RU" sz="2400" i="1" dirty="0">
                <a:solidFill>
                  <a:prstClr val="black"/>
                </a:solidFill>
                <a:latin typeface="Candara" pitchFamily="34" charset="0"/>
              </a:rPr>
              <a:t>  умер, не успев назначить себе преемника.</a:t>
            </a:r>
            <a:endParaRPr lang="ru-RU" sz="2400" i="1" dirty="0">
              <a:solidFill>
                <a:srgbClr val="6600CC"/>
              </a:solidFill>
              <a:latin typeface="Candara" pitchFamily="34" charset="0"/>
            </a:endParaRPr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857620" y="3143248"/>
            <a:ext cx="4357718" cy="273921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b="1" dirty="0" smtClean="0"/>
              <a:t>«</a:t>
            </a:r>
            <a:r>
              <a:rPr lang="ru-RU" sz="1400" b="1" dirty="0" smtClean="0"/>
              <a:t>Завещание» предписывает преемникам Петра вести непрерывные военные действия, путём войн и дипломатических интриг подчинить себе всю Европу, разделить Польшу, нейтрализовать Турцию и завоевать Индию, добившись, таким образом, полной евразийской гегемонии. Часть «заветов» Петра к моменту появления фальсификации уже «осуществились» (например, династические союзы с немецкими государствами, активное привлечение культурного опыта Запада, расширение выхода к Чёрному морю и раздел Польши), что и придавало большей убедительности остальным «планам». </a:t>
            </a:r>
            <a:endParaRPr lang="ru-RU" sz="1400" b="1" dirty="0"/>
          </a:p>
        </p:txBody>
      </p:sp>
    </p:spTree>
    <p:extLst>
      <p:ext uri="{BB962C8B-B14F-4D97-AF65-F5344CB8AC3E}">
        <p14:creationId xmlns:p14="http://schemas.microsoft.com/office/powerpoint/2010/main" xmlns="" val="3054386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>
          <a:xfrm>
            <a:off x="1214438" y="214313"/>
            <a:ext cx="6715125" cy="1395412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fontAlgn="auto">
              <a:lnSpc>
                <a:spcPts val="4700"/>
              </a:lnSpc>
              <a:spcAft>
                <a:spcPts val="0"/>
              </a:spcAft>
              <a:defRPr/>
            </a:pPr>
            <a:r>
              <a:rPr lang="ru-RU" sz="4800" b="1" dirty="0" smtClean="0">
                <a:solidFill>
                  <a:schemeClr val="accent2">
                    <a:lumMod val="50000"/>
                  </a:schemeClr>
                </a:solidFill>
                <a:latin typeface="Calligraph" pitchFamily="82" charset="0"/>
              </a:rPr>
              <a:t>Петр  Федорович </a:t>
            </a:r>
            <a:br>
              <a:rPr lang="ru-RU" sz="4800" b="1" dirty="0" smtClean="0">
                <a:solidFill>
                  <a:schemeClr val="accent2">
                    <a:lumMod val="50000"/>
                  </a:schemeClr>
                </a:solidFill>
                <a:latin typeface="Calligraph" pitchFamily="82" charset="0"/>
              </a:rPr>
            </a:b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Calligraph" pitchFamily="82" charset="0"/>
              </a:rPr>
              <a:t>1761-1762 </a:t>
            </a:r>
          </a:p>
        </p:txBody>
      </p:sp>
      <p:sp>
        <p:nvSpPr>
          <p:cNvPr id="717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57188" y="1928813"/>
            <a:ext cx="4357687" cy="4500562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>
            <a:noAutofit/>
          </a:bodyPr>
          <a:lstStyle/>
          <a:p>
            <a:pPr marL="0" indent="274638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100" b="1" i="1" dirty="0" smtClean="0">
                <a:latin typeface="Candara" pitchFamily="34" charset="0"/>
              </a:rPr>
              <a:t>В 1761г</a:t>
            </a:r>
            <a:r>
              <a:rPr lang="ru-RU" sz="3100" i="1" dirty="0" smtClean="0">
                <a:latin typeface="Candara" pitchFamily="34" charset="0"/>
              </a:rPr>
              <a:t>. престол занял Петр</a:t>
            </a:r>
            <a:r>
              <a:rPr lang="en-US" sz="3100" i="1" dirty="0" smtClean="0">
                <a:latin typeface="Candara" pitchFamily="34" charset="0"/>
              </a:rPr>
              <a:t>III </a:t>
            </a:r>
            <a:r>
              <a:rPr lang="ru-RU" sz="3100" i="1" dirty="0" smtClean="0">
                <a:latin typeface="Candara" pitchFamily="34" charset="0"/>
              </a:rPr>
              <a:t>внук  Петра</a:t>
            </a:r>
            <a:r>
              <a:rPr lang="en-US" sz="3100" i="1" dirty="0" smtClean="0">
                <a:latin typeface="Candara" pitchFamily="34" charset="0"/>
              </a:rPr>
              <a:t>I</a:t>
            </a:r>
            <a:r>
              <a:rPr lang="ru-RU" sz="3100" i="1" dirty="0" smtClean="0">
                <a:latin typeface="Candara" pitchFamily="34" charset="0"/>
              </a:rPr>
              <a:t>, сын его старшей дочери Анны Петровны. </a:t>
            </a:r>
          </a:p>
          <a:p>
            <a:pPr marL="0" indent="274638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100" i="1" dirty="0" smtClean="0">
                <a:latin typeface="Candara" pitchFamily="34" charset="0"/>
              </a:rPr>
              <a:t>«У Петра не было более лютого врага, чем он сам», - писала о нем его жена </a:t>
            </a:r>
            <a:r>
              <a:rPr lang="ru-RU" sz="3100" b="1" i="1" dirty="0" smtClean="0">
                <a:latin typeface="Candara" pitchFamily="34" charset="0"/>
              </a:rPr>
              <a:t>Екатерина </a:t>
            </a:r>
            <a:r>
              <a:rPr lang="en-US" sz="3100" b="1" i="1" dirty="0" smtClean="0">
                <a:latin typeface="Candara" pitchFamily="34" charset="0"/>
              </a:rPr>
              <a:t>II</a:t>
            </a:r>
            <a:r>
              <a:rPr lang="ru-RU" sz="3100" b="1" i="1" dirty="0" smtClean="0">
                <a:latin typeface="Candara" pitchFamily="34" charset="0"/>
              </a:rPr>
              <a:t>. </a:t>
            </a:r>
            <a:r>
              <a:rPr lang="ru-RU" sz="3100" dirty="0" smtClean="0">
                <a:latin typeface="Candara" pitchFamily="34" charset="0"/>
              </a:rPr>
              <a:t/>
            </a:r>
            <a:br>
              <a:rPr lang="ru-RU" sz="3100" dirty="0" smtClean="0">
                <a:latin typeface="Candara" pitchFamily="34" charset="0"/>
              </a:rPr>
            </a:br>
            <a:endParaRPr lang="ru-RU" sz="3100" dirty="0" smtClean="0">
              <a:latin typeface="Candara" pitchFamily="34" charset="0"/>
            </a:endParaRPr>
          </a:p>
        </p:txBody>
      </p:sp>
      <p:graphicFrame>
        <p:nvGraphicFramePr>
          <p:cNvPr id="7170" name="Object 2"/>
          <p:cNvGraphicFramePr>
            <a:graphicFrameLocks noGrp="1" noChangeAspect="1"/>
          </p:cNvGraphicFramePr>
          <p:nvPr>
            <p:ph type="clipArt" sz="half" idx="2"/>
          </p:nvPr>
        </p:nvGraphicFramePr>
        <p:xfrm>
          <a:off x="5000625" y="1768475"/>
          <a:ext cx="3740150" cy="4659313"/>
        </p:xfrm>
        <a:graphic>
          <a:graphicData uri="http://schemas.openxmlformats.org/presentationml/2006/ole">
            <p:oleObj spid="_x0000_s10244" name="Документ" r:id="rId3" imgW="1790700" imgH="2231136" progId="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2547853457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172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172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17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animBg="1"/>
      <p:bldP spid="7172" grpId="0" build="p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>
          <a:xfrm>
            <a:off x="857224" y="285728"/>
            <a:ext cx="7543800" cy="1285884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>
            <a:normAutofit fontScale="90000"/>
          </a:bodyPr>
          <a:lstStyle/>
          <a:p>
            <a:pPr fontAlgn="auto">
              <a:lnSpc>
                <a:spcPts val="4800"/>
              </a:lnSpc>
              <a:spcAft>
                <a:spcPts val="0"/>
              </a:spcAft>
              <a:defRPr/>
            </a:pPr>
            <a:r>
              <a:rPr lang="ru-RU" sz="48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800000"/>
                </a:solidFill>
                <a:latin typeface="Calligraph" pitchFamily="82" charset="0"/>
              </a:rPr>
              <a:t>Екатерина Алексеевна</a:t>
            </a:r>
            <a:r>
              <a:rPr lang="en-US" sz="48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800000"/>
                </a:solidFill>
                <a:latin typeface="Calligraph" pitchFamily="82" charset="0"/>
              </a:rPr>
              <a:t> </a:t>
            </a:r>
            <a:r>
              <a:rPr lang="ru-RU" sz="48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800000"/>
                </a:solidFill>
                <a:latin typeface="Calligraph" pitchFamily="82" charset="0"/>
              </a:rPr>
              <a:t> </a:t>
            </a:r>
            <a:br>
              <a:rPr lang="ru-RU" sz="48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800000"/>
                </a:solidFill>
                <a:latin typeface="Calligraph" pitchFamily="82" charset="0"/>
              </a:rPr>
            </a:br>
            <a:r>
              <a:rPr lang="ru-RU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800000"/>
                </a:solidFill>
                <a:latin typeface="Calligraph" pitchFamily="82" charset="0"/>
              </a:rPr>
              <a:t>1762-1796 </a:t>
            </a:r>
          </a:p>
        </p:txBody>
      </p:sp>
      <p:sp>
        <p:nvSpPr>
          <p:cNvPr id="819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14313" y="1714500"/>
            <a:ext cx="4271962" cy="3571875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>
            <a:noAutofit/>
          </a:bodyPr>
          <a:lstStyle/>
          <a:p>
            <a:pPr marL="0" indent="365125" fontAlgn="auto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i="1" dirty="0" smtClean="0">
                <a:latin typeface="Candara" pitchFamily="34" charset="0"/>
              </a:rPr>
              <a:t>Под утро 28 июня 1762г. супруга Петра </a:t>
            </a:r>
            <a:r>
              <a:rPr lang="en-US" i="1" dirty="0" smtClean="0">
                <a:latin typeface="Candara" pitchFamily="34" charset="0"/>
              </a:rPr>
              <a:t>III</a:t>
            </a:r>
            <a:r>
              <a:rPr lang="ru-RU" i="1" dirty="0" smtClean="0">
                <a:latin typeface="Candara" pitchFamily="34" charset="0"/>
              </a:rPr>
              <a:t> при помощи гвардейцев  свергла с его с престола  и стала править под именем Екатерина </a:t>
            </a:r>
            <a:r>
              <a:rPr lang="en-US" i="1" dirty="0" smtClean="0">
                <a:latin typeface="Candara" pitchFamily="34" charset="0"/>
              </a:rPr>
              <a:t>II</a:t>
            </a:r>
            <a:r>
              <a:rPr lang="ru-RU" i="1" dirty="0" smtClean="0">
                <a:latin typeface="Candara" pitchFamily="34" charset="0"/>
              </a:rPr>
              <a:t> Алексеевна.</a:t>
            </a:r>
            <a:r>
              <a:rPr lang="en-US" sz="2800" b="1" dirty="0" smtClean="0">
                <a:solidFill>
                  <a:srgbClr val="6600CC"/>
                </a:solidFill>
                <a:latin typeface="Monotype Corsiva" pitchFamily="66" charset="0"/>
              </a:rPr>
              <a:t/>
            </a:r>
            <a:br>
              <a:rPr lang="en-US" sz="2800" b="1" dirty="0" smtClean="0">
                <a:solidFill>
                  <a:srgbClr val="6600CC"/>
                </a:solidFill>
                <a:latin typeface="Monotype Corsiva" pitchFamily="66" charset="0"/>
              </a:rPr>
            </a:br>
            <a:endParaRPr lang="ru-RU" b="1" dirty="0" smtClean="0">
              <a:solidFill>
                <a:srgbClr val="FF0000"/>
              </a:solidFill>
              <a:latin typeface="Monotype Corsiva" pitchFamily="66" charset="0"/>
            </a:endParaRPr>
          </a:p>
        </p:txBody>
      </p:sp>
      <p:graphicFrame>
        <p:nvGraphicFramePr>
          <p:cNvPr id="8194" name="Object 2"/>
          <p:cNvGraphicFramePr>
            <a:graphicFrameLocks noGrp="1" noChangeAspect="1"/>
          </p:cNvGraphicFramePr>
          <p:nvPr>
            <p:ph type="clipArt" sz="half" idx="2"/>
          </p:nvPr>
        </p:nvGraphicFramePr>
        <p:xfrm>
          <a:off x="4929188" y="1857375"/>
          <a:ext cx="3668712" cy="4570413"/>
        </p:xfrm>
        <a:graphic>
          <a:graphicData uri="http://schemas.openxmlformats.org/presentationml/2006/ole">
            <p:oleObj spid="_x0000_s11268" name="Документ" r:id="rId3" imgW="1790700" imgH="2231136" progId="">
              <p:embed/>
            </p:oleObj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14375" y="5357813"/>
            <a:ext cx="4000500" cy="1289050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rgbClr val="800000"/>
                </a:solidFill>
                <a:latin typeface="Monotype Corsiva" pitchFamily="66" charset="0"/>
              </a:rPr>
              <a:t>Эпоха дворцовых переворотов завершилась (?)</a:t>
            </a:r>
            <a:endParaRPr lang="ru-RU" sz="3600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78510087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196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196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19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6" grpId="0" build="p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Домашнее задание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 </a:t>
            </a:r>
            <a:r>
              <a:rPr lang="ru-RU" dirty="0" smtClean="0"/>
              <a:t>1. За </a:t>
            </a:r>
            <a:r>
              <a:rPr lang="ru-RU" dirty="0"/>
              <a:t>37 лет – с 1725г. по 1762г. на российском престоле сменилось 6 правителей. Все они восходили на престол в результате дворцовых переворотов. </a:t>
            </a:r>
          </a:p>
          <a:p>
            <a:pPr marL="0" indent="0">
              <a:buNone/>
            </a:pPr>
            <a:r>
              <a:rPr lang="ru-RU" dirty="0"/>
              <a:t>Объясните, почему это стало возможным.</a:t>
            </a:r>
          </a:p>
        </p:txBody>
      </p:sp>
    </p:spTree>
    <p:extLst>
      <p:ext uri="{BB962C8B-B14F-4D97-AF65-F5344CB8AC3E}">
        <p14:creationId xmlns:p14="http://schemas.microsoft.com/office/powerpoint/2010/main" xmlns="" val="30878857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Заголовок 1"/>
          <p:cNvSpPr>
            <a:spLocks noGrp="1"/>
          </p:cNvSpPr>
          <p:nvPr>
            <p:ph type="title"/>
          </p:nvPr>
        </p:nvSpPr>
        <p:spPr>
          <a:xfrm>
            <a:off x="928662" y="1000108"/>
            <a:ext cx="7543800" cy="2286000"/>
          </a:xfrm>
        </p:spPr>
        <p:txBody>
          <a:bodyPr/>
          <a:lstStyle/>
          <a:p>
            <a:pPr algn="l"/>
            <a:r>
              <a:rPr lang="ru-RU" altLang="ru-RU" sz="2400" i="1" dirty="0" smtClean="0">
                <a:solidFill>
                  <a:schemeClr val="tx1"/>
                </a:solidFill>
              </a:rPr>
              <a:t>2. Заполните таблицу.</a:t>
            </a:r>
            <a:br>
              <a:rPr lang="ru-RU" altLang="ru-RU" sz="2400" i="1" dirty="0" smtClean="0">
                <a:solidFill>
                  <a:schemeClr val="tx1"/>
                </a:solidFill>
              </a:rPr>
            </a:br>
            <a:r>
              <a:rPr lang="ru-RU" altLang="ru-RU" sz="2400" i="1" dirty="0" smtClean="0">
                <a:solidFill>
                  <a:schemeClr val="tx1"/>
                </a:solidFill>
              </a:rPr>
              <a:t/>
            </a:r>
            <a:br>
              <a:rPr lang="ru-RU" altLang="ru-RU" sz="2400" i="1" dirty="0" smtClean="0">
                <a:solidFill>
                  <a:schemeClr val="tx1"/>
                </a:solidFill>
              </a:rPr>
            </a:br>
            <a:r>
              <a:rPr lang="ru-RU" altLang="ru-RU" sz="2400" i="1" dirty="0" smtClean="0">
                <a:solidFill>
                  <a:schemeClr val="tx1"/>
                </a:solidFill>
              </a:rPr>
              <a:t>      </a:t>
            </a:r>
            <a:r>
              <a:rPr lang="ru-RU" altLang="ru-RU" sz="3200" dirty="0" smtClean="0">
                <a:solidFill>
                  <a:srgbClr val="6600CC"/>
                </a:solidFill>
              </a:rPr>
              <a:t>Дворцовые перевороты 1725-1762гг.</a:t>
            </a:r>
            <a:endParaRPr lang="ru-RU" altLang="ru-RU" sz="2400" dirty="0" smtClean="0">
              <a:solidFill>
                <a:srgbClr val="6600CC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513793900"/>
              </p:ext>
            </p:extLst>
          </p:nvPr>
        </p:nvGraphicFramePr>
        <p:xfrm>
          <a:off x="1285852" y="3143248"/>
          <a:ext cx="6815088" cy="15544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7169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27169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27169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501469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Кто правил</a:t>
                      </a:r>
                      <a:endParaRPr lang="ru-RU" sz="1800" dirty="0"/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Время </a:t>
                      </a:r>
                    </a:p>
                    <a:p>
                      <a:pPr algn="ctr"/>
                      <a:r>
                        <a:rPr lang="ru-RU" sz="1800" dirty="0" smtClean="0"/>
                        <a:t>правления</a:t>
                      </a:r>
                      <a:endParaRPr lang="ru-RU" sz="1800" dirty="0"/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Опора правителя</a:t>
                      </a:r>
                      <a:endParaRPr lang="ru-RU" sz="1800" dirty="0"/>
                    </a:p>
                  </a:txBody>
                  <a:tcPr marT="45711" marB="45711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16391"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endParaRPr lang="ru-RU" sz="1800" dirty="0" smtClean="0"/>
                    </a:p>
                    <a:p>
                      <a:endParaRPr lang="ru-RU" sz="1800" dirty="0" smtClean="0"/>
                    </a:p>
                    <a:p>
                      <a:endParaRPr lang="ru-RU" sz="1800" dirty="0"/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T="45711" marB="45711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928662" y="4967583"/>
            <a:ext cx="724373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Ответ отправить на почту (укажите свою фамилию, имя, класс): 2303000254@edu.tatar.ru</a:t>
            </a:r>
          </a:p>
        </p:txBody>
      </p:sp>
    </p:spTree>
    <p:extLst>
      <p:ext uri="{BB962C8B-B14F-4D97-AF65-F5344CB8AC3E}">
        <p14:creationId xmlns:p14="http://schemas.microsoft.com/office/powerpoint/2010/main" xmlns="" val="15360043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500042"/>
            <a:ext cx="7148826" cy="1143008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lvl="0" algn="l">
              <a:spcBef>
                <a:spcPts val="0"/>
              </a:spcBef>
            </a:pPr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1400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«</a:t>
            </a:r>
            <a:r>
              <a:rPr lang="ru-RU" sz="18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Эпохой дворцовых переворотов» в истории России называется период, продолжающийся с 1725 года (после смерти Петра I) до 1762 г., (до начала царствования Екатерины II) и характеризующийся:</a:t>
            </a:r>
            <a:br>
              <a:rPr lang="ru-RU" sz="18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18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борьбой придворных группировок </a:t>
            </a:r>
            <a:br>
              <a:rPr lang="ru-RU" sz="18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18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непрерывной сменой (насильственным путем) царствующих особ на троне.</a:t>
            </a:r>
            <a:br>
              <a:rPr lang="ru-RU" sz="18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endParaRPr lang="ru-RU" sz="18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23528" y="1785925"/>
            <a:ext cx="3891282" cy="1425587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85000" lnSpcReduction="10000"/>
          </a:bodyPr>
          <a:lstStyle/>
          <a:p>
            <a:pPr marL="0" lv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1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Единого научного определения дворцового переворота нет, причём отсутствуют и чёткие временные границы этого явления. </a:t>
            </a:r>
          </a:p>
          <a:p>
            <a:pPr marL="0" lv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1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Так, В. О. Ключевский (автор термина) датирует эпоху дворцовых переворотов с 1725 до 1762 годы. </a:t>
            </a:r>
          </a:p>
          <a:p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6248" y="1785926"/>
            <a:ext cx="3139851" cy="266237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357686" y="4572008"/>
            <a:ext cx="3643338" cy="160043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Однако на сегодняшний день есть и другая точка зрения — 1725—1801 гг. (Дело в том, что В. О. Ключевский не мог в публичной лекции, читавшейся в середине 80-х годов XIX века, упоминать о перевороте 1 марта 1801 года — это было категорически запрещено</a:t>
            </a:r>
            <a:endParaRPr lang="ru-RU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14414" y="3357562"/>
            <a:ext cx="2786058" cy="278605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116168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259632" y="0"/>
            <a:ext cx="6840760" cy="476672"/>
          </a:xfrm>
          <a:prstGeom prst="rect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rgbClr val="FF0000"/>
                </a:solidFill>
                <a:latin typeface="Monotype Corsiva" pitchFamily="66" charset="0"/>
              </a:rPr>
              <a:t>Эпоха дворцовых </a:t>
            </a:r>
            <a:r>
              <a:rPr lang="ru-RU" sz="2400" dirty="0" smtClean="0">
                <a:solidFill>
                  <a:srgbClr val="FF0000"/>
                </a:solidFill>
                <a:latin typeface="Monotype Corsiva" pitchFamily="66" charset="0"/>
              </a:rPr>
              <a:t>переворотов (1725-1762гг)</a:t>
            </a:r>
            <a:endParaRPr lang="ru-RU" sz="2400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824849" y="548680"/>
            <a:ext cx="2664296" cy="948429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38100">
            <a:solidFill>
              <a:srgbClr val="0070C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rgbClr val="002060"/>
                </a:solidFill>
                <a:latin typeface="Monotype Corsiva" pitchFamily="66" charset="0"/>
              </a:rPr>
              <a:t>Ослабление правящей династии в период петровских реформ. </a:t>
            </a:r>
          </a:p>
        </p:txBody>
      </p:sp>
      <p:cxnSp>
        <p:nvCxnSpPr>
          <p:cNvPr id="9" name="Прямая со стрелкой 8"/>
          <p:cNvCxnSpPr>
            <a:stCxn id="6" idx="2"/>
            <a:endCxn id="10" idx="0"/>
          </p:cNvCxnSpPr>
          <p:nvPr/>
        </p:nvCxnSpPr>
        <p:spPr>
          <a:xfrm>
            <a:off x="7156997" y="1497109"/>
            <a:ext cx="439339" cy="635747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Скругленный прямоугольник 9"/>
          <p:cNvSpPr/>
          <p:nvPr/>
        </p:nvSpPr>
        <p:spPr>
          <a:xfrm>
            <a:off x="6228184" y="2132856"/>
            <a:ext cx="2736304" cy="720080"/>
          </a:xfrm>
          <a:prstGeom prst="roundRect">
            <a:avLst/>
          </a:prstGeom>
          <a:solidFill>
            <a:srgbClr val="FFFF00"/>
          </a:solidFill>
          <a:ln w="381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rgbClr val="FF0000"/>
                </a:solidFill>
                <a:latin typeface="Monotype Corsiva" pitchFamily="66" charset="0"/>
              </a:rPr>
              <a:t>Острая борьба различных группировок за власть, 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855666" y="548680"/>
            <a:ext cx="2246289" cy="948429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38100">
            <a:solidFill>
              <a:srgbClr val="0070C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rgbClr val="002060"/>
                </a:solidFill>
                <a:latin typeface="Monotype Corsiva" pitchFamily="66" charset="0"/>
              </a:rPr>
              <a:t>Повышение роли гвардии в политической жизни страны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596922" y="4509121"/>
            <a:ext cx="3984629" cy="936103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38100">
            <a:solidFill>
              <a:srgbClr val="0070C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rgbClr val="002060"/>
                </a:solidFill>
                <a:latin typeface="Monotype Corsiva" pitchFamily="66" charset="0"/>
              </a:rPr>
              <a:t>Пассивность народных масс, абсолютно далеких от политической жизни столицы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95536" y="1581055"/>
            <a:ext cx="2307632" cy="1415897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38100">
            <a:solidFill>
              <a:srgbClr val="0070C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rgbClr val="002060"/>
                </a:solidFill>
                <a:latin typeface="Monotype Corsiva" pitchFamily="66" charset="0"/>
              </a:rPr>
              <a:t>Обострение проблемы престолонаследия в связи с принятием Указа 1722 г., сломавшего традиционный механизм передачи власти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51520" y="2996953"/>
            <a:ext cx="2952328" cy="1512168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38100">
            <a:solidFill>
              <a:srgbClr val="0070C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rgbClr val="002060"/>
                </a:solidFill>
                <a:latin typeface="Monotype Corsiva" pitchFamily="66" charset="0"/>
              </a:rPr>
              <a:t>Строительство новой столицы, где монарх оказался отрезанным от основной части страны и стал заложником собственного окружения.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581550" y="2852936"/>
            <a:ext cx="2359017" cy="1872208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38100">
            <a:solidFill>
              <a:srgbClr val="0070C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rgbClr val="002060"/>
                </a:solidFill>
                <a:latin typeface="Monotype Corsiva" pitchFamily="66" charset="0"/>
              </a:rPr>
              <a:t>Установление династических связей с германскими государствами, что привело к появлению иностранных претендентов на престол.</a:t>
            </a:r>
          </a:p>
        </p:txBody>
      </p:sp>
      <p:sp>
        <p:nvSpPr>
          <p:cNvPr id="16" name="Овал 15"/>
          <p:cNvSpPr/>
          <p:nvPr/>
        </p:nvSpPr>
        <p:spPr>
          <a:xfrm>
            <a:off x="3203848" y="1412776"/>
            <a:ext cx="2664296" cy="1722310"/>
          </a:xfrm>
          <a:prstGeom prst="ellips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rgbClr val="FF0000"/>
                </a:solidFill>
                <a:latin typeface="Monotype Corsiva" pitchFamily="66" charset="0"/>
              </a:rPr>
              <a:t>Предпосылки </a:t>
            </a:r>
          </a:p>
          <a:p>
            <a:pPr algn="ctr"/>
            <a:r>
              <a:rPr lang="ru-RU" sz="2000" dirty="0">
                <a:solidFill>
                  <a:srgbClr val="FF0000"/>
                </a:solidFill>
                <a:latin typeface="Monotype Corsiva" pitchFamily="66" charset="0"/>
              </a:rPr>
              <a:t>дворцовых переворотов</a:t>
            </a:r>
          </a:p>
        </p:txBody>
      </p:sp>
      <p:cxnSp>
        <p:nvCxnSpPr>
          <p:cNvPr id="20" name="Прямая со стрелкой 19"/>
          <p:cNvCxnSpPr>
            <a:stCxn id="16" idx="2"/>
            <a:endCxn id="13" idx="3"/>
          </p:cNvCxnSpPr>
          <p:nvPr/>
        </p:nvCxnSpPr>
        <p:spPr>
          <a:xfrm flipH="1">
            <a:off x="2703168" y="2273931"/>
            <a:ext cx="500680" cy="15073"/>
          </a:xfrm>
          <a:prstGeom prst="straightConnector1">
            <a:avLst/>
          </a:prstGeom>
          <a:ln w="28575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>
            <a:stCxn id="16" idx="3"/>
            <a:endCxn id="14" idx="3"/>
          </p:cNvCxnSpPr>
          <p:nvPr/>
        </p:nvCxnSpPr>
        <p:spPr>
          <a:xfrm flipH="1">
            <a:off x="3203848" y="2882860"/>
            <a:ext cx="390177" cy="870177"/>
          </a:xfrm>
          <a:prstGeom prst="straightConnector1">
            <a:avLst/>
          </a:prstGeom>
          <a:ln w="28575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>
            <a:stCxn id="16" idx="4"/>
            <a:endCxn id="12" idx="0"/>
          </p:cNvCxnSpPr>
          <p:nvPr/>
        </p:nvCxnSpPr>
        <p:spPr>
          <a:xfrm>
            <a:off x="4535996" y="3135086"/>
            <a:ext cx="53241" cy="1374035"/>
          </a:xfrm>
          <a:prstGeom prst="straightConnector1">
            <a:avLst/>
          </a:prstGeom>
          <a:ln w="28575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>
            <a:stCxn id="16" idx="5"/>
            <a:endCxn id="15" idx="1"/>
          </p:cNvCxnSpPr>
          <p:nvPr/>
        </p:nvCxnSpPr>
        <p:spPr>
          <a:xfrm>
            <a:off x="5477967" y="2882860"/>
            <a:ext cx="1103583" cy="906180"/>
          </a:xfrm>
          <a:prstGeom prst="straightConnector1">
            <a:avLst/>
          </a:prstGeom>
          <a:ln w="28575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>
            <a:stCxn id="16" idx="6"/>
            <a:endCxn id="10" idx="1"/>
          </p:cNvCxnSpPr>
          <p:nvPr/>
        </p:nvCxnSpPr>
        <p:spPr>
          <a:xfrm>
            <a:off x="5868144" y="2273931"/>
            <a:ext cx="360040" cy="218965"/>
          </a:xfrm>
          <a:prstGeom prst="straightConnector1">
            <a:avLst/>
          </a:prstGeom>
          <a:ln w="28575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>
            <a:stCxn id="16" idx="0"/>
            <a:endCxn id="6" idx="1"/>
          </p:cNvCxnSpPr>
          <p:nvPr/>
        </p:nvCxnSpPr>
        <p:spPr>
          <a:xfrm flipV="1">
            <a:off x="4535996" y="1022895"/>
            <a:ext cx="1288853" cy="389881"/>
          </a:xfrm>
          <a:prstGeom prst="straightConnector1">
            <a:avLst/>
          </a:prstGeom>
          <a:ln w="28575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8" name="Прямая со стрелкой 1027"/>
          <p:cNvCxnSpPr>
            <a:stCxn id="16" idx="1"/>
            <a:endCxn id="11" idx="2"/>
          </p:cNvCxnSpPr>
          <p:nvPr/>
        </p:nvCxnSpPr>
        <p:spPr>
          <a:xfrm flipH="1" flipV="1">
            <a:off x="1978811" y="1497109"/>
            <a:ext cx="1615214" cy="167893"/>
          </a:xfrm>
          <a:prstGeom prst="straightConnector1">
            <a:avLst/>
          </a:prstGeom>
          <a:ln w="28575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5" name="Прямоугольник 1044"/>
          <p:cNvSpPr/>
          <p:nvPr/>
        </p:nvSpPr>
        <p:spPr>
          <a:xfrm rot="10800000" flipV="1">
            <a:off x="571472" y="5572140"/>
            <a:ext cx="8143932" cy="107721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marR="0" lvl="0" indent="-342900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6600"/>
              </a:buClr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smtClean="0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imes New Roman"/>
              </a:rPr>
              <a:t> </a:t>
            </a: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imes New Roman"/>
              </a:rPr>
              <a:t>«Причины и сущность дворцовых переворотов» и ответить на вопрос:</a:t>
            </a:r>
          </a:p>
          <a:p>
            <a:pPr marL="342900" marR="0" lvl="0" indent="-342900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6600"/>
              </a:buClr>
              <a:buSzTx/>
              <a:buFontTx/>
              <a:buNone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</a:rPr>
              <a:t>  </a:t>
            </a: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/>
              </a:rPr>
              <a:t>- Какие причины дворцовых переворотов вы считаете главными?</a:t>
            </a: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45005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Заголовок 1"/>
          <p:cNvSpPr>
            <a:spLocks noGrp="1"/>
          </p:cNvSpPr>
          <p:nvPr>
            <p:ph type="title"/>
          </p:nvPr>
        </p:nvSpPr>
        <p:spPr>
          <a:xfrm>
            <a:off x="500034" y="71435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altLang="ru-RU" b="1" dirty="0" smtClean="0">
                <a:solidFill>
                  <a:srgbClr val="C00000"/>
                </a:solidFill>
                <a:latin typeface="Monotype Corsiva" pitchFamily="66" charset="0"/>
              </a:rPr>
              <a:t>Петр Алексеевич (Великий) </a:t>
            </a:r>
            <a:r>
              <a:rPr lang="en-US" altLang="ru-RU" b="1" dirty="0" smtClean="0">
                <a:solidFill>
                  <a:srgbClr val="C00000"/>
                </a:solidFill>
                <a:latin typeface="Monotype Corsiva" pitchFamily="66" charset="0"/>
              </a:rPr>
              <a:t>I</a:t>
            </a:r>
            <a:r>
              <a:rPr lang="ru-RU" altLang="ru-RU" b="1" dirty="0" smtClean="0">
                <a:solidFill>
                  <a:srgbClr val="C00000"/>
                </a:solidFill>
                <a:latin typeface="Monotype Corsiva" pitchFamily="66" charset="0"/>
              </a:rPr>
              <a:t/>
            </a:r>
            <a:br>
              <a:rPr lang="ru-RU" altLang="ru-RU" b="1" dirty="0" smtClean="0">
                <a:solidFill>
                  <a:srgbClr val="C00000"/>
                </a:solidFill>
                <a:latin typeface="Monotype Corsiva" pitchFamily="66" charset="0"/>
              </a:rPr>
            </a:br>
            <a:r>
              <a:rPr lang="ru-RU" altLang="ru-RU" b="1" dirty="0" smtClean="0">
                <a:solidFill>
                  <a:srgbClr val="C00000"/>
                </a:solidFill>
                <a:latin typeface="Monotype Corsiva" pitchFamily="66" charset="0"/>
              </a:rPr>
              <a:t> 1682-1725</a:t>
            </a:r>
            <a:r>
              <a:rPr lang="ru-RU" altLang="ru-RU" b="1" dirty="0" smtClean="0">
                <a:solidFill>
                  <a:srgbClr val="C00000"/>
                </a:solidFill>
              </a:rPr>
              <a:t>.</a:t>
            </a:r>
            <a:endParaRPr lang="ru-RU" altLang="ru-RU" dirty="0" smtClean="0"/>
          </a:p>
        </p:txBody>
      </p:sp>
      <p:sp>
        <p:nvSpPr>
          <p:cNvPr id="1028" name="Содержимое 2"/>
          <p:cNvSpPr>
            <a:spLocks noGrp="1"/>
          </p:cNvSpPr>
          <p:nvPr>
            <p:ph sz="half" idx="1"/>
          </p:nvPr>
        </p:nvSpPr>
        <p:spPr>
          <a:xfrm>
            <a:off x="1071538" y="2071678"/>
            <a:ext cx="4038600" cy="3643338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>
              <a:buFont typeface="Wingdings" pitchFamily="2" charset="2"/>
              <a:buNone/>
            </a:pPr>
            <a:r>
              <a:rPr lang="ru-RU" altLang="ru-RU" sz="2400" dirty="0" smtClean="0"/>
              <a:t>    Первый дворцовый переворот произошел в 1725г. К моменту смерти Петр </a:t>
            </a:r>
            <a:r>
              <a:rPr lang="en-US" altLang="ru-RU" sz="2400" dirty="0" smtClean="0"/>
              <a:t>I</a:t>
            </a:r>
            <a:r>
              <a:rPr lang="ru-RU" altLang="ru-RU" sz="2400" dirty="0" smtClean="0"/>
              <a:t> так и не успел  высказать  своей воли о наследнике престола. Это и послужило поводом к началу эпохи дворцовых переворотов.</a:t>
            </a:r>
          </a:p>
        </p:txBody>
      </p:sp>
      <p:graphicFrame>
        <p:nvGraphicFramePr>
          <p:cNvPr id="26626" name="Object 2"/>
          <p:cNvGraphicFramePr>
            <a:graphicFrameLocks noGrp="1" noChangeAspect="1"/>
          </p:cNvGraphicFramePr>
          <p:nvPr>
            <p:ph sz="half" idx="2"/>
          </p:nvPr>
        </p:nvGraphicFramePr>
        <p:xfrm>
          <a:off x="5214942" y="2071678"/>
          <a:ext cx="2867690" cy="3571900"/>
        </p:xfrm>
        <a:graphic>
          <a:graphicData uri="http://schemas.openxmlformats.org/presentationml/2006/ole">
            <p:oleObj spid="_x0000_s3076" name="Документ" r:id="rId3" imgW="1790700" imgH="2231136" progId="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27728889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kern="0" dirty="0">
                <a:solidFill>
                  <a:srgbClr val="C00000"/>
                </a:solidFill>
                <a:latin typeface="Times New Roman"/>
                <a:ea typeface="+mn-ea"/>
                <a:cs typeface="+mn-cs"/>
              </a:rPr>
              <a:t> </a:t>
            </a:r>
            <a:r>
              <a:rPr lang="ru-RU" sz="2000" b="1" i="1" kern="0" dirty="0">
                <a:solidFill>
                  <a:srgbClr val="6600CC"/>
                </a:solidFill>
                <a:latin typeface="Times New Roman"/>
                <a:ea typeface="+mn-ea"/>
                <a:cs typeface="+mn-cs"/>
              </a:rPr>
              <a:t>Запись в тетрадь: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0" fontAlgn="base" hangingPunct="0">
              <a:spcAft>
                <a:spcPct val="0"/>
              </a:spcAft>
              <a:buClr>
                <a:srgbClr val="996600"/>
              </a:buClr>
              <a:buNone/>
              <a:defRPr/>
            </a:pPr>
            <a:r>
              <a:rPr lang="ru-RU" sz="2000" b="1" i="1" kern="0" dirty="0">
                <a:solidFill>
                  <a:srgbClr val="000000"/>
                </a:solidFill>
                <a:latin typeface="Times New Roman"/>
              </a:rPr>
              <a:t>Причины дворцовых переворотов:</a:t>
            </a:r>
          </a:p>
          <a:p>
            <a:pPr marL="457200" lvl="0" indent="-457200" eaLnBrk="0" fontAlgn="base" hangingPunct="0">
              <a:spcAft>
                <a:spcPct val="0"/>
              </a:spcAft>
              <a:buClr>
                <a:srgbClr val="996600"/>
              </a:buClr>
              <a:buFont typeface="Wingdings" pitchFamily="2" charset="2"/>
              <a:buAutoNum type="arabicParenR"/>
              <a:defRPr/>
            </a:pPr>
            <a:r>
              <a:rPr lang="ru-RU" sz="2000" b="1" i="1" kern="0" dirty="0">
                <a:solidFill>
                  <a:srgbClr val="000000"/>
                </a:solidFill>
                <a:latin typeface="Times New Roman"/>
              </a:rPr>
              <a:t>Усиление роли </a:t>
            </a:r>
            <a:r>
              <a:rPr lang="ru-RU" sz="2000" b="1" i="1" kern="0" dirty="0">
                <a:solidFill>
                  <a:srgbClr val="727DE0">
                    <a:lumMod val="50000"/>
                  </a:srgbClr>
                </a:solidFill>
                <a:latin typeface="Times New Roman"/>
              </a:rPr>
              <a:t>гвардии</a:t>
            </a:r>
            <a:r>
              <a:rPr lang="ru-RU" sz="2000" b="1" i="1" kern="0" dirty="0">
                <a:solidFill>
                  <a:srgbClr val="000000"/>
                </a:solidFill>
                <a:latin typeface="Times New Roman"/>
              </a:rPr>
              <a:t> в государственных делах ( так как гвардия была дворянской по своему составу).</a:t>
            </a:r>
          </a:p>
          <a:p>
            <a:pPr marL="457200" lvl="0" indent="-457200" eaLnBrk="0" fontAlgn="base" hangingPunct="0">
              <a:spcAft>
                <a:spcPct val="0"/>
              </a:spcAft>
              <a:buClr>
                <a:srgbClr val="996600"/>
              </a:buClr>
              <a:buFont typeface="Wingdings" pitchFamily="2" charset="2"/>
              <a:buAutoNum type="arabicParenR"/>
              <a:defRPr/>
            </a:pPr>
            <a:r>
              <a:rPr lang="ru-RU" sz="2000" b="1" i="1" kern="0" dirty="0">
                <a:solidFill>
                  <a:srgbClr val="000000"/>
                </a:solidFill>
                <a:latin typeface="Times New Roman"/>
              </a:rPr>
              <a:t>Указ Петра </a:t>
            </a:r>
            <a:r>
              <a:rPr lang="en-US" sz="2000" b="1" i="1" kern="0" dirty="0">
                <a:solidFill>
                  <a:srgbClr val="000000"/>
                </a:solidFill>
                <a:latin typeface="Times New Roman"/>
              </a:rPr>
              <a:t>I </a:t>
            </a:r>
            <a:r>
              <a:rPr lang="ru-RU" sz="2000" b="1" i="1" kern="0" dirty="0">
                <a:solidFill>
                  <a:srgbClr val="000000"/>
                </a:solidFill>
                <a:latin typeface="Times New Roman"/>
              </a:rPr>
              <a:t>1722г. о </a:t>
            </a:r>
            <a:r>
              <a:rPr lang="ru-RU" sz="2000" b="1" i="1" kern="0" dirty="0">
                <a:solidFill>
                  <a:srgbClr val="727DE0">
                    <a:lumMod val="50000"/>
                  </a:srgbClr>
                </a:solidFill>
                <a:latin typeface="Times New Roman"/>
              </a:rPr>
              <a:t>престолонаследии</a:t>
            </a:r>
            <a:r>
              <a:rPr lang="ru-RU" sz="2000" b="1" i="1" kern="0" dirty="0">
                <a:solidFill>
                  <a:srgbClr val="000000"/>
                </a:solidFill>
                <a:latin typeface="Times New Roman"/>
              </a:rPr>
              <a:t>. ( вспомните, что в нем говорится).</a:t>
            </a:r>
          </a:p>
          <a:p>
            <a:pPr marL="457200" lvl="0" indent="-457200" eaLnBrk="0" fontAlgn="base" hangingPunct="0">
              <a:spcAft>
                <a:spcPct val="0"/>
              </a:spcAft>
              <a:buClr>
                <a:srgbClr val="996600"/>
              </a:buClr>
              <a:buFont typeface="Wingdings" pitchFamily="2" charset="2"/>
              <a:buAutoNum type="arabicParenR"/>
              <a:defRPr/>
            </a:pPr>
            <a:r>
              <a:rPr lang="ru-RU" sz="2000" b="1" i="1" kern="0" dirty="0">
                <a:solidFill>
                  <a:srgbClr val="000000"/>
                </a:solidFill>
                <a:latin typeface="Times New Roman"/>
              </a:rPr>
              <a:t>Появление дворянских группировок, «</a:t>
            </a:r>
            <a:r>
              <a:rPr lang="ru-RU" sz="2000" b="1" i="1" kern="0" dirty="0">
                <a:solidFill>
                  <a:srgbClr val="727DE0">
                    <a:lumMod val="50000"/>
                  </a:srgbClr>
                </a:solidFill>
                <a:latin typeface="Times New Roman"/>
              </a:rPr>
              <a:t>партий</a:t>
            </a:r>
            <a:r>
              <a:rPr lang="ru-RU" sz="2000" b="1" i="1" kern="0" dirty="0">
                <a:solidFill>
                  <a:srgbClr val="000000"/>
                </a:solidFill>
                <a:latin typeface="Times New Roman"/>
              </a:rPr>
              <a:t>», борющихся за власть</a:t>
            </a:r>
            <a:r>
              <a:rPr lang="ru-RU" sz="2000" b="1" i="1" kern="0" dirty="0" smtClean="0">
                <a:solidFill>
                  <a:srgbClr val="000000"/>
                </a:solidFill>
                <a:latin typeface="Times New Roman"/>
              </a:rPr>
              <a:t>.</a:t>
            </a:r>
          </a:p>
          <a:p>
            <a:pPr marL="457200" lvl="0" indent="-457200" eaLnBrk="0" fontAlgn="base" hangingPunct="0">
              <a:spcAft>
                <a:spcPct val="0"/>
              </a:spcAft>
              <a:buClr>
                <a:srgbClr val="996600"/>
              </a:buClr>
              <a:buNone/>
              <a:defRPr/>
            </a:pPr>
            <a:endParaRPr lang="ru-RU" sz="2000" b="1" i="1" kern="0" dirty="0">
              <a:solidFill>
                <a:srgbClr val="000000"/>
              </a:solidFill>
              <a:latin typeface="Times New Roman"/>
            </a:endParaRPr>
          </a:p>
          <a:p>
            <a:pPr marL="457200" lvl="0" indent="-457200" eaLnBrk="0" fontAlgn="base" hangingPunct="0">
              <a:spcAft>
                <a:spcPct val="0"/>
              </a:spcAft>
              <a:buClr>
                <a:srgbClr val="996600"/>
              </a:buClr>
              <a:buNone/>
              <a:defRPr/>
            </a:pPr>
            <a:r>
              <a:rPr lang="ru-RU" sz="2000" b="1" i="1" kern="0" dirty="0">
                <a:solidFill>
                  <a:srgbClr val="C00000"/>
                </a:solidFill>
                <a:latin typeface="Times New Roman"/>
              </a:rPr>
              <a:t>      Вывод: </a:t>
            </a:r>
            <a:r>
              <a:rPr lang="ru-RU" sz="2000" b="1" i="1" kern="0" dirty="0">
                <a:solidFill>
                  <a:srgbClr val="000000"/>
                </a:solidFill>
                <a:latin typeface="Times New Roman"/>
              </a:rPr>
              <a:t>Петр </a:t>
            </a:r>
            <a:r>
              <a:rPr lang="en-US" sz="2000" b="1" i="1" kern="0" dirty="0">
                <a:solidFill>
                  <a:srgbClr val="000000"/>
                </a:solidFill>
                <a:latin typeface="Times New Roman"/>
              </a:rPr>
              <a:t>I </a:t>
            </a:r>
            <a:r>
              <a:rPr lang="ru-RU" sz="2000" b="1" i="1" kern="0" dirty="0">
                <a:solidFill>
                  <a:srgbClr val="000000"/>
                </a:solidFill>
                <a:latin typeface="Times New Roman"/>
              </a:rPr>
              <a:t>создал сильный административный аппарат -</a:t>
            </a:r>
          </a:p>
          <a:p>
            <a:pPr marL="457200" lvl="0" indent="-457200" eaLnBrk="0" fontAlgn="base" hangingPunct="0">
              <a:spcAft>
                <a:spcPct val="0"/>
              </a:spcAft>
              <a:buClr>
                <a:srgbClr val="996600"/>
              </a:buClr>
              <a:buNone/>
              <a:defRPr/>
            </a:pPr>
            <a:r>
              <a:rPr lang="ru-RU" sz="2000" b="1" i="1" kern="0" dirty="0">
                <a:solidFill>
                  <a:srgbClr val="C00000"/>
                </a:solidFill>
                <a:latin typeface="Times New Roman"/>
              </a:rPr>
              <a:t>       </a:t>
            </a:r>
            <a:r>
              <a:rPr lang="ru-RU" sz="2000" b="1" i="1" kern="0" dirty="0">
                <a:solidFill>
                  <a:srgbClr val="000000"/>
                </a:solidFill>
                <a:latin typeface="Times New Roman"/>
              </a:rPr>
              <a:t>даже слабый монарх мог править империей, опираясь на этот аппарат - император становился марионеткой в руках политических сил.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652312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70" name="Rectangle 6"/>
          <p:cNvSpPr>
            <a:spLocks noGrp="1" noChangeArrowheads="1"/>
          </p:cNvSpPr>
          <p:nvPr>
            <p:ph type="title"/>
          </p:nvPr>
        </p:nvSpPr>
        <p:spPr>
          <a:xfrm>
            <a:off x="285720" y="214290"/>
            <a:ext cx="8858280" cy="571480"/>
          </a:xfr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/>
          <a:lstStyle/>
          <a:p>
            <a:pPr eaLnBrk="1" hangingPunct="1"/>
            <a:r>
              <a:rPr lang="ru-RU" sz="1800" b="1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После смерти Петра началась ожесточенная борьба за власть двух придворных группировок: старой и новой.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857224" y="928670"/>
            <a:ext cx="2643175" cy="571504"/>
          </a:xfrm>
          <a:prstGeom prst="rect">
            <a:avLst/>
          </a:prstGeom>
          <a:ln>
            <a:solidFill>
              <a:srgbClr val="FFCC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>
                <a:solidFill>
                  <a:srgbClr val="000000"/>
                </a:solidFill>
              </a:rPr>
              <a:t> </a:t>
            </a: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новая знать, сподвижники Петра (во главе с А. Д. Меншиковым);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714744" y="928689"/>
            <a:ext cx="2786069" cy="571486"/>
          </a:xfrm>
          <a:prstGeom prst="rect">
            <a:avLst/>
          </a:prstGeom>
          <a:ln>
            <a:solidFill>
              <a:srgbClr val="FFCC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1400" dirty="0">
                <a:solidFill>
                  <a:srgbClr val="000000"/>
                </a:solidFill>
              </a:rPr>
              <a:t> </a:t>
            </a:r>
            <a:r>
              <a:rPr lang="ru-RU" sz="1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старая аристократия (во главе с Долгорукими);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6643688" y="928688"/>
            <a:ext cx="2286000" cy="714375"/>
          </a:xfrm>
          <a:prstGeom prst="rect">
            <a:avLst/>
          </a:prstGeom>
          <a:ln>
            <a:solidFill>
              <a:srgbClr val="FFCC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иностранная (немецкая) партия (во главе с А. И. Остерманом).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000100" y="1571612"/>
            <a:ext cx="2357423" cy="785818"/>
          </a:xfrm>
          <a:prstGeom prst="rect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>
                <a:solidFill>
                  <a:srgbClr val="000000"/>
                </a:solidFill>
              </a:rPr>
              <a:t>Меньшиков А.Д</a:t>
            </a:r>
          </a:p>
          <a:p>
            <a:pPr algn="ctr">
              <a:defRPr/>
            </a:pPr>
            <a:r>
              <a:rPr lang="ru-RU" sz="1400" dirty="0">
                <a:solidFill>
                  <a:srgbClr val="000000"/>
                </a:solidFill>
              </a:rPr>
              <a:t>Толстой П.А., </a:t>
            </a:r>
          </a:p>
          <a:p>
            <a:pPr algn="ctr">
              <a:defRPr/>
            </a:pPr>
            <a:r>
              <a:rPr lang="ru-RU" sz="1400" dirty="0">
                <a:solidFill>
                  <a:srgbClr val="000000"/>
                </a:solidFill>
              </a:rPr>
              <a:t>Бутурлин И.И.,</a:t>
            </a:r>
          </a:p>
          <a:p>
            <a:pPr algn="ctr">
              <a:defRPr/>
            </a:pPr>
            <a:r>
              <a:rPr lang="ru-RU" sz="1400" dirty="0">
                <a:solidFill>
                  <a:srgbClr val="000000"/>
                </a:solidFill>
              </a:rPr>
              <a:t>Ягужинский П.И.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857620" y="1571612"/>
            <a:ext cx="2571747" cy="928694"/>
          </a:xfrm>
          <a:prstGeom prst="rect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>
                <a:solidFill>
                  <a:srgbClr val="000000"/>
                </a:solidFill>
              </a:rPr>
              <a:t>Голицын Д.М</a:t>
            </a:r>
          </a:p>
          <a:p>
            <a:pPr algn="ctr">
              <a:defRPr/>
            </a:pPr>
            <a:r>
              <a:rPr lang="ru-RU" sz="1400" dirty="0">
                <a:solidFill>
                  <a:srgbClr val="000000"/>
                </a:solidFill>
              </a:rPr>
              <a:t>Долгорукий В.В.</a:t>
            </a:r>
          </a:p>
          <a:p>
            <a:pPr algn="ctr">
              <a:defRPr/>
            </a:pPr>
            <a:r>
              <a:rPr lang="ru-RU" sz="1400" dirty="0">
                <a:solidFill>
                  <a:srgbClr val="000000"/>
                </a:solidFill>
              </a:rPr>
              <a:t>Герцог Голштинский и др.</a:t>
            </a:r>
          </a:p>
        </p:txBody>
      </p:sp>
      <p:pic>
        <p:nvPicPr>
          <p:cNvPr id="8200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28596" y="2500306"/>
            <a:ext cx="1535906" cy="17816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1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928794" y="2571744"/>
            <a:ext cx="1453059" cy="183430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2" name="Picture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928794" y="4357694"/>
            <a:ext cx="1417189" cy="186480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3" name="Picture 3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28596" y="4357694"/>
            <a:ext cx="1523169" cy="18655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4" name="Picture 5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143504" y="2643182"/>
            <a:ext cx="1428750" cy="19796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5" name="Picture 3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571868" y="2643182"/>
            <a:ext cx="1535906" cy="197229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7" name="Picture 15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786578" y="1785926"/>
            <a:ext cx="1908695" cy="271034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571868" y="4786322"/>
            <a:ext cx="4572032" cy="1071570"/>
          </a:xfrm>
          <a:prstGeom prst="rect">
            <a:avLst/>
          </a:prstGeom>
          <a:pattFill prst="pct90">
            <a:fgClr>
              <a:srgbClr val="FFFF66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0000"/>
                </a:solidFill>
              </a:rPr>
              <a:t>В исторической литературе новая знать часто называется как «Птенцы гнезда Петрова»…</a:t>
            </a:r>
            <a:endParaRPr lang="ru-RU" sz="24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93895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index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786314" y="285728"/>
            <a:ext cx="2105025" cy="21621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Рисунок 8" descr="0756_301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928926" y="357166"/>
            <a:ext cx="1785950" cy="261358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Содержимое 3" descr="st000_20.jpg"/>
          <p:cNvPicPr>
            <a:picLocks noGrp="1" noChangeAspect="1"/>
          </p:cNvPicPr>
          <p:nvPr>
            <p:ph idx="1"/>
          </p:nvPr>
        </p:nvPicPr>
        <p:blipFill>
          <a:blip r:embed="rId4" cstate="email"/>
          <a:stretch>
            <a:fillRect/>
          </a:stretch>
        </p:blipFill>
        <p:spPr>
          <a:xfrm>
            <a:off x="1714480" y="1702595"/>
            <a:ext cx="1959643" cy="2595554"/>
          </a:xfrm>
          <a:prstGeom prst="ellipse">
            <a:avLst/>
          </a:prstGeom>
          <a:effectLst>
            <a:softEdge rad="112500"/>
          </a:effectLst>
        </p:spPr>
      </p:pic>
      <p:pic>
        <p:nvPicPr>
          <p:cNvPr id="5" name="Рисунок 4" descr="p_III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6786578" y="928670"/>
            <a:ext cx="1747618" cy="242889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Рисунок 7" descr="1022759719.jpg"/>
          <p:cNvPicPr>
            <a:picLocks noChangeAspect="1"/>
          </p:cNvPicPr>
          <p:nvPr/>
        </p:nvPicPr>
        <p:blipFill>
          <a:blip r:embed="rId6" cstate="email"/>
          <a:srcRect r="10256"/>
          <a:stretch>
            <a:fillRect/>
          </a:stretch>
        </p:blipFill>
        <p:spPr>
          <a:xfrm>
            <a:off x="6715140" y="4143380"/>
            <a:ext cx="2000264" cy="23812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Рисунок 9" descr="czar7.jpg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785786" y="3000372"/>
            <a:ext cx="1432277" cy="209680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Рисунок 6" descr="1022845187.jpg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>
            <a:off x="214282" y="4572008"/>
            <a:ext cx="1500198" cy="204945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2" name="TextBox 11"/>
          <p:cNvSpPr txBox="1"/>
          <p:nvPr/>
        </p:nvSpPr>
        <p:spPr>
          <a:xfrm>
            <a:off x="1500188" y="5929313"/>
            <a:ext cx="3000375" cy="70802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sz="2000" b="1" i="1" dirty="0">
                <a:solidFill>
                  <a:srgbClr val="800000"/>
                </a:solidFill>
                <a:latin typeface="Candara" pitchFamily="34" charset="0"/>
              </a:rPr>
              <a:t>Екатерина</a:t>
            </a:r>
            <a:r>
              <a:rPr lang="en-US" sz="2000" b="1" i="1" dirty="0">
                <a:solidFill>
                  <a:srgbClr val="800000"/>
                </a:solidFill>
                <a:latin typeface="Candara" pitchFamily="34" charset="0"/>
              </a:rPr>
              <a:t>   I </a:t>
            </a:r>
            <a:r>
              <a:rPr lang="ru-RU" sz="2000" b="1" i="1" dirty="0">
                <a:solidFill>
                  <a:srgbClr val="800000"/>
                </a:solidFill>
                <a:latin typeface="Candara" pitchFamily="34" charset="0"/>
              </a:rPr>
              <a:t>Алексеевна</a:t>
            </a:r>
            <a:br>
              <a:rPr lang="ru-RU" sz="2000" b="1" i="1" dirty="0">
                <a:solidFill>
                  <a:srgbClr val="800000"/>
                </a:solidFill>
                <a:latin typeface="Candara" pitchFamily="34" charset="0"/>
              </a:rPr>
            </a:br>
            <a:r>
              <a:rPr lang="ru-RU" sz="2000" b="1" i="1" dirty="0">
                <a:solidFill>
                  <a:srgbClr val="800000"/>
                </a:solidFill>
                <a:latin typeface="Candara" pitchFamily="34" charset="0"/>
              </a:rPr>
              <a:t>  1725-1727</a:t>
            </a:r>
            <a:endParaRPr lang="ru-RU" sz="2000" dirty="0">
              <a:solidFill>
                <a:srgbClr val="8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928813" y="4929188"/>
            <a:ext cx="2428875" cy="70802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sz="2000" b="1" i="1" dirty="0">
                <a:solidFill>
                  <a:srgbClr val="800000"/>
                </a:solidFill>
                <a:latin typeface="Candara" pitchFamily="34" charset="0"/>
              </a:rPr>
              <a:t>Петр </a:t>
            </a:r>
            <a:r>
              <a:rPr lang="en-US" sz="2000" b="1" i="1" dirty="0">
                <a:solidFill>
                  <a:srgbClr val="800000"/>
                </a:solidFill>
                <a:latin typeface="Candara" pitchFamily="34" charset="0"/>
              </a:rPr>
              <a:t>II </a:t>
            </a:r>
            <a:r>
              <a:rPr lang="ru-RU" sz="2000" b="1" i="1" dirty="0">
                <a:solidFill>
                  <a:srgbClr val="800000"/>
                </a:solidFill>
                <a:latin typeface="Candara" pitchFamily="34" charset="0"/>
              </a:rPr>
              <a:t>Алексеевич</a:t>
            </a:r>
            <a:r>
              <a:rPr lang="en-US" sz="2000" b="1" i="1" dirty="0">
                <a:solidFill>
                  <a:srgbClr val="800000"/>
                </a:solidFill>
                <a:latin typeface="Candara" pitchFamily="34" charset="0"/>
              </a:rPr>
              <a:t>     </a:t>
            </a:r>
            <a:r>
              <a:rPr lang="ru-RU" sz="2000" b="1" i="1" dirty="0">
                <a:solidFill>
                  <a:srgbClr val="800000"/>
                </a:solidFill>
                <a:latin typeface="Candara" pitchFamily="34" charset="0"/>
              </a:rPr>
              <a:t>1727 –1730 </a:t>
            </a:r>
            <a:endParaRPr lang="ru-RU" sz="2000" dirty="0">
              <a:solidFill>
                <a:srgbClr val="80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357438" y="3857625"/>
            <a:ext cx="2214562" cy="70802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sz="2000" b="1" i="1" dirty="0">
                <a:solidFill>
                  <a:srgbClr val="800000"/>
                </a:solidFill>
                <a:latin typeface="Candara" pitchFamily="34" charset="0"/>
              </a:rPr>
              <a:t>Анна Иоанновна  </a:t>
            </a:r>
            <a:r>
              <a:rPr lang="en-US" sz="2000" b="1" i="1" dirty="0">
                <a:solidFill>
                  <a:srgbClr val="800000"/>
                </a:solidFill>
                <a:latin typeface="Candara" pitchFamily="34" charset="0"/>
              </a:rPr>
              <a:t/>
            </a:r>
            <a:br>
              <a:rPr lang="en-US" sz="2000" b="1" i="1" dirty="0">
                <a:solidFill>
                  <a:srgbClr val="800000"/>
                </a:solidFill>
                <a:latin typeface="Candara" pitchFamily="34" charset="0"/>
              </a:rPr>
            </a:br>
            <a:r>
              <a:rPr lang="ru-RU" sz="2000" b="1" i="1" dirty="0">
                <a:solidFill>
                  <a:srgbClr val="800000"/>
                </a:solidFill>
                <a:latin typeface="Candara" pitchFamily="34" charset="0"/>
              </a:rPr>
              <a:t> 1730-1740 </a:t>
            </a:r>
            <a:endParaRPr lang="ru-RU" sz="2000" dirty="0">
              <a:solidFill>
                <a:srgbClr val="80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500188" y="285750"/>
            <a:ext cx="1571625" cy="10160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sz="2000" b="1" i="1" dirty="0">
                <a:solidFill>
                  <a:srgbClr val="800000"/>
                </a:solidFill>
                <a:latin typeface="Candara" pitchFamily="34" charset="0"/>
              </a:rPr>
              <a:t>Иоанн Антонович</a:t>
            </a:r>
            <a:br>
              <a:rPr lang="ru-RU" sz="2000" b="1" i="1" dirty="0">
                <a:solidFill>
                  <a:srgbClr val="800000"/>
                </a:solidFill>
                <a:latin typeface="Candara" pitchFamily="34" charset="0"/>
              </a:rPr>
            </a:br>
            <a:r>
              <a:rPr lang="ru-RU" sz="2000" b="1" i="1" dirty="0">
                <a:solidFill>
                  <a:srgbClr val="800000"/>
                </a:solidFill>
                <a:latin typeface="Candara" pitchFamily="34" charset="0"/>
              </a:rPr>
              <a:t>  1740-1741 </a:t>
            </a:r>
            <a:endParaRPr lang="ru-RU" sz="2000" dirty="0">
              <a:solidFill>
                <a:srgbClr val="80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929188" y="2500313"/>
            <a:ext cx="1571625" cy="10160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sz="2000" b="1" i="1" dirty="0">
                <a:solidFill>
                  <a:srgbClr val="800000"/>
                </a:solidFill>
                <a:latin typeface="Candara" pitchFamily="34" charset="0"/>
              </a:rPr>
              <a:t>Елизавета Петровна   </a:t>
            </a:r>
            <a:br>
              <a:rPr lang="ru-RU" sz="2000" b="1" i="1" dirty="0">
                <a:solidFill>
                  <a:srgbClr val="800000"/>
                </a:solidFill>
                <a:latin typeface="Candara" pitchFamily="34" charset="0"/>
              </a:rPr>
            </a:br>
            <a:r>
              <a:rPr lang="ru-RU" sz="2000" b="1" i="1" dirty="0">
                <a:solidFill>
                  <a:srgbClr val="800000"/>
                </a:solidFill>
                <a:latin typeface="Candara" pitchFamily="34" charset="0"/>
              </a:rPr>
              <a:t> 1741-1761 </a:t>
            </a:r>
            <a:endParaRPr lang="ru-RU" sz="2000" dirty="0">
              <a:solidFill>
                <a:srgbClr val="80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643688" y="3357563"/>
            <a:ext cx="2286000" cy="70802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sz="2000" b="1" i="1" dirty="0">
                <a:solidFill>
                  <a:srgbClr val="800000"/>
                </a:solidFill>
                <a:latin typeface="Candara" pitchFamily="34" charset="0"/>
              </a:rPr>
              <a:t>Петр  Федорович </a:t>
            </a:r>
            <a:br>
              <a:rPr lang="ru-RU" sz="2000" b="1" i="1" dirty="0">
                <a:solidFill>
                  <a:srgbClr val="800000"/>
                </a:solidFill>
                <a:latin typeface="Candara" pitchFamily="34" charset="0"/>
              </a:rPr>
            </a:br>
            <a:r>
              <a:rPr lang="ru-RU" sz="2000" b="1" i="1" dirty="0">
                <a:solidFill>
                  <a:srgbClr val="800000"/>
                </a:solidFill>
                <a:latin typeface="Candara" pitchFamily="34" charset="0"/>
              </a:rPr>
              <a:t>1761-1762 </a:t>
            </a:r>
            <a:endParaRPr lang="ru-RU" sz="2000" dirty="0">
              <a:solidFill>
                <a:srgbClr val="80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214938" y="5643563"/>
            <a:ext cx="1571625" cy="10160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sz="2000" b="1" i="1" dirty="0">
                <a:solidFill>
                  <a:srgbClr val="800000"/>
                </a:solidFill>
                <a:latin typeface="Candara" pitchFamily="34" charset="0"/>
              </a:rPr>
              <a:t>Екатерина Алексеевна</a:t>
            </a:r>
            <a:r>
              <a:rPr lang="en-US" sz="2000" b="1" i="1" dirty="0">
                <a:solidFill>
                  <a:srgbClr val="800000"/>
                </a:solidFill>
                <a:latin typeface="Candara" pitchFamily="34" charset="0"/>
              </a:rPr>
              <a:t> </a:t>
            </a:r>
            <a:r>
              <a:rPr lang="ru-RU" sz="2000" b="1" i="1" dirty="0">
                <a:solidFill>
                  <a:srgbClr val="800000"/>
                </a:solidFill>
                <a:latin typeface="Candara" pitchFamily="34" charset="0"/>
              </a:rPr>
              <a:t> </a:t>
            </a:r>
            <a:br>
              <a:rPr lang="ru-RU" sz="2000" b="1" i="1" dirty="0">
                <a:solidFill>
                  <a:srgbClr val="800000"/>
                </a:solidFill>
                <a:latin typeface="Candara" pitchFamily="34" charset="0"/>
              </a:rPr>
            </a:br>
            <a:r>
              <a:rPr lang="ru-RU" sz="2000" b="1" i="1" dirty="0">
                <a:solidFill>
                  <a:srgbClr val="800000"/>
                </a:solidFill>
                <a:latin typeface="Candara" pitchFamily="34" charset="0"/>
              </a:rPr>
              <a:t>1762-1796 </a:t>
            </a:r>
            <a:endParaRPr lang="ru-RU" sz="2000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75758831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Заголовок 1"/>
          <p:cNvSpPr>
            <a:spLocks noGrp="1"/>
          </p:cNvSpPr>
          <p:nvPr>
            <p:ph type="title"/>
          </p:nvPr>
        </p:nvSpPr>
        <p:spPr>
          <a:xfrm>
            <a:off x="928662" y="500042"/>
            <a:ext cx="7543800" cy="642938"/>
          </a:xfrm>
        </p:spPr>
        <p:txBody>
          <a:bodyPr>
            <a:normAutofit fontScale="90000"/>
          </a:bodyPr>
          <a:lstStyle/>
          <a:p>
            <a:r>
              <a:rPr lang="ru-RU" altLang="ru-RU" dirty="0" smtClean="0">
                <a:solidFill>
                  <a:srgbClr val="C00000"/>
                </a:solidFill>
              </a:rPr>
              <a:t>Претенденты на престол</a:t>
            </a:r>
            <a:endParaRPr lang="ru-RU" altLang="ru-RU" dirty="0" smtClean="0"/>
          </a:p>
        </p:txBody>
      </p:sp>
      <p:pic>
        <p:nvPicPr>
          <p:cNvPr id="30" name="Picture 6" descr="http://upload.wikimedia.org/wikipedia/commons/thumb/3/3c/Ekaterina_I.jpg/180px-Ekaterina_I.jpg"/>
          <p:cNvPicPr>
            <a:picLocks noGrp="1" noChangeAspect="1" noChangeArrowheads="1"/>
          </p:cNvPicPr>
          <p:nvPr>
            <p:ph idx="1"/>
          </p:nvPr>
        </p:nvPicPr>
        <p:blipFill>
          <a:blip r:embed="rId2" r:link="rId3" cstate="email"/>
          <a:srcRect/>
          <a:stretch>
            <a:fillRect/>
          </a:stretch>
        </p:blipFill>
        <p:spPr>
          <a:xfrm>
            <a:off x="8121339" y="1214422"/>
            <a:ext cx="928695" cy="135732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" name="Скругленный прямоугольник 3"/>
          <p:cNvSpPr/>
          <p:nvPr/>
        </p:nvSpPr>
        <p:spPr bwMode="auto">
          <a:xfrm>
            <a:off x="4286250" y="1143000"/>
            <a:ext cx="1714500" cy="92868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wrap="none"/>
          <a:lstStyle/>
          <a:p>
            <a:pPr eaLnBrk="0" hangingPunct="0">
              <a:defRPr/>
            </a:pPr>
            <a:r>
              <a:rPr lang="ru-RU" dirty="0">
                <a:latin typeface="Arial" pitchFamily="34" charset="0"/>
              </a:rPr>
              <a:t>       </a:t>
            </a:r>
          </a:p>
          <a:p>
            <a:pPr eaLnBrk="0" hangingPunct="0">
              <a:defRPr/>
            </a:pPr>
            <a:r>
              <a:rPr lang="ru-RU" dirty="0">
                <a:latin typeface="Arial" pitchFamily="34" charset="0"/>
              </a:rPr>
              <a:t>       Петр </a:t>
            </a:r>
            <a:r>
              <a:rPr lang="en-US" dirty="0">
                <a:latin typeface="Arial" pitchFamily="34" charset="0"/>
              </a:rPr>
              <a:t>I</a:t>
            </a:r>
            <a:endParaRPr lang="ru-RU" dirty="0">
              <a:latin typeface="Arial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 bwMode="auto">
          <a:xfrm>
            <a:off x="6572250" y="1500188"/>
            <a:ext cx="1714500" cy="714375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wrap="none"/>
          <a:lstStyle/>
          <a:p>
            <a:pPr eaLnBrk="0" hangingPunct="0">
              <a:defRPr/>
            </a:pPr>
            <a:r>
              <a:rPr lang="ru-RU" dirty="0">
                <a:latin typeface="Arial" pitchFamily="34" charset="0"/>
              </a:rPr>
              <a:t> Екатерина</a:t>
            </a:r>
            <a:r>
              <a:rPr lang="en-US" dirty="0">
                <a:latin typeface="Arial" pitchFamily="34" charset="0"/>
              </a:rPr>
              <a:t> I</a:t>
            </a:r>
            <a:endParaRPr lang="ru-RU" dirty="0">
              <a:latin typeface="Arial" pitchFamily="34" charset="0"/>
            </a:endParaRPr>
          </a:p>
        </p:txBody>
      </p:sp>
      <p:sp>
        <p:nvSpPr>
          <p:cNvPr id="31749" name="Скругленный прямоугольник 9"/>
          <p:cNvSpPr>
            <a:spLocks noChangeArrowheads="1"/>
          </p:cNvSpPr>
          <p:nvPr/>
        </p:nvSpPr>
        <p:spPr bwMode="auto">
          <a:xfrm>
            <a:off x="2000250" y="1571625"/>
            <a:ext cx="1714500" cy="71437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2700" cap="sq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altLang="ru-RU"/>
              <a:t>     Евдокия </a:t>
            </a:r>
          </a:p>
          <a:p>
            <a:r>
              <a:rPr lang="ru-RU" altLang="ru-RU"/>
              <a:t>   Лопухина</a:t>
            </a:r>
          </a:p>
        </p:txBody>
      </p:sp>
      <p:sp>
        <p:nvSpPr>
          <p:cNvPr id="31750" name="Скругленный прямоугольник 10"/>
          <p:cNvSpPr>
            <a:spLocks noChangeArrowheads="1"/>
          </p:cNvSpPr>
          <p:nvPr/>
        </p:nvSpPr>
        <p:spPr bwMode="auto">
          <a:xfrm>
            <a:off x="2000250" y="3000375"/>
            <a:ext cx="1714500" cy="71437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2700" cap="sq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altLang="ru-RU"/>
              <a:t>    Алексей</a:t>
            </a:r>
          </a:p>
        </p:txBody>
      </p:sp>
      <p:sp>
        <p:nvSpPr>
          <p:cNvPr id="13" name="Скругленный прямоугольник 12"/>
          <p:cNvSpPr/>
          <p:nvPr/>
        </p:nvSpPr>
        <p:spPr bwMode="auto">
          <a:xfrm>
            <a:off x="5143500" y="3000375"/>
            <a:ext cx="1714500" cy="714375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wrap="none"/>
          <a:lstStyle/>
          <a:p>
            <a:pPr eaLnBrk="0" hangingPunct="0">
              <a:defRPr/>
            </a:pPr>
            <a:r>
              <a:rPr lang="ru-RU" dirty="0">
                <a:latin typeface="Arial" pitchFamily="34" charset="0"/>
              </a:rPr>
              <a:t>       Анна</a:t>
            </a:r>
          </a:p>
        </p:txBody>
      </p:sp>
      <p:sp>
        <p:nvSpPr>
          <p:cNvPr id="14" name="Скругленный прямоугольник 13"/>
          <p:cNvSpPr/>
          <p:nvPr/>
        </p:nvSpPr>
        <p:spPr bwMode="auto">
          <a:xfrm>
            <a:off x="7143750" y="3000375"/>
            <a:ext cx="1714500" cy="714375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wrap="none"/>
          <a:lstStyle/>
          <a:p>
            <a:pPr eaLnBrk="0" hangingPunct="0">
              <a:defRPr/>
            </a:pPr>
            <a:r>
              <a:rPr lang="ru-RU" dirty="0">
                <a:latin typeface="Arial" pitchFamily="34" charset="0"/>
              </a:rPr>
              <a:t>  Елизавета</a:t>
            </a:r>
          </a:p>
        </p:txBody>
      </p:sp>
      <p:sp>
        <p:nvSpPr>
          <p:cNvPr id="15" name="Скругленный прямоугольник 14"/>
          <p:cNvSpPr/>
          <p:nvPr/>
        </p:nvSpPr>
        <p:spPr bwMode="auto">
          <a:xfrm>
            <a:off x="2000250" y="4572000"/>
            <a:ext cx="1714500" cy="714375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wrap="none"/>
          <a:lstStyle/>
          <a:p>
            <a:pPr eaLnBrk="0" hangingPunct="0">
              <a:defRPr/>
            </a:pPr>
            <a:r>
              <a:rPr lang="ru-RU" dirty="0">
                <a:latin typeface="Arial" pitchFamily="34" charset="0"/>
              </a:rPr>
              <a:t>       Петр</a:t>
            </a:r>
            <a:r>
              <a:rPr lang="en-US" dirty="0">
                <a:latin typeface="Arial" pitchFamily="34" charset="0"/>
              </a:rPr>
              <a:t> II</a:t>
            </a:r>
            <a:endParaRPr lang="ru-RU" dirty="0">
              <a:latin typeface="Arial" pitchFamily="34" charset="0"/>
            </a:endParaRPr>
          </a:p>
        </p:txBody>
      </p:sp>
      <p:cxnSp>
        <p:nvCxnSpPr>
          <p:cNvPr id="31754" name="Прямая соединительная линия 18"/>
          <p:cNvCxnSpPr>
            <a:cxnSpLocks noChangeShapeType="1"/>
            <a:stCxn id="31749" idx="3"/>
            <a:endCxn id="4" idx="1"/>
          </p:cNvCxnSpPr>
          <p:nvPr/>
        </p:nvCxnSpPr>
        <p:spPr bwMode="auto">
          <a:xfrm flipV="1">
            <a:off x="3714750" y="1606550"/>
            <a:ext cx="571500" cy="322263"/>
          </a:xfrm>
          <a:prstGeom prst="line">
            <a:avLst/>
          </a:prstGeom>
          <a:noFill/>
          <a:ln w="12700" cap="sq" algn="ctr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31755" name="Прямая соединительная линия 20"/>
          <p:cNvCxnSpPr>
            <a:cxnSpLocks noChangeShapeType="1"/>
            <a:stCxn id="4" idx="3"/>
            <a:endCxn id="7" idx="1"/>
          </p:cNvCxnSpPr>
          <p:nvPr/>
        </p:nvCxnSpPr>
        <p:spPr bwMode="auto">
          <a:xfrm>
            <a:off x="6000750" y="1606550"/>
            <a:ext cx="571500" cy="250825"/>
          </a:xfrm>
          <a:prstGeom prst="line">
            <a:avLst/>
          </a:prstGeom>
          <a:noFill/>
          <a:ln w="12700" cap="sq" algn="ctr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31756" name="Прямая соединительная линия 22"/>
          <p:cNvCxnSpPr>
            <a:cxnSpLocks noChangeShapeType="1"/>
            <a:stCxn id="31749" idx="2"/>
            <a:endCxn id="31750" idx="0"/>
          </p:cNvCxnSpPr>
          <p:nvPr/>
        </p:nvCxnSpPr>
        <p:spPr bwMode="auto">
          <a:xfrm>
            <a:off x="2857500" y="2286000"/>
            <a:ext cx="0" cy="714375"/>
          </a:xfrm>
          <a:prstGeom prst="line">
            <a:avLst/>
          </a:prstGeom>
          <a:noFill/>
          <a:ln w="12700" cap="sq" algn="ctr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31757" name="Прямая соединительная линия 24"/>
          <p:cNvCxnSpPr>
            <a:cxnSpLocks noChangeShapeType="1"/>
            <a:stCxn id="31750" idx="2"/>
            <a:endCxn id="15" idx="0"/>
          </p:cNvCxnSpPr>
          <p:nvPr/>
        </p:nvCxnSpPr>
        <p:spPr bwMode="auto">
          <a:xfrm>
            <a:off x="2857500" y="3714750"/>
            <a:ext cx="0" cy="857250"/>
          </a:xfrm>
          <a:prstGeom prst="line">
            <a:avLst/>
          </a:prstGeom>
          <a:noFill/>
          <a:ln w="12700" cap="sq" algn="ctr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31758" name="Прямая соединительная линия 26"/>
          <p:cNvCxnSpPr>
            <a:cxnSpLocks noChangeShapeType="1"/>
            <a:stCxn id="7" idx="2"/>
            <a:endCxn id="13" idx="0"/>
          </p:cNvCxnSpPr>
          <p:nvPr/>
        </p:nvCxnSpPr>
        <p:spPr bwMode="auto">
          <a:xfrm flipH="1">
            <a:off x="6000750" y="2214563"/>
            <a:ext cx="1428750" cy="785812"/>
          </a:xfrm>
          <a:prstGeom prst="line">
            <a:avLst/>
          </a:prstGeom>
          <a:noFill/>
          <a:ln w="12700" cap="sq" algn="ctr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31759" name="Прямая соединительная линия 28"/>
          <p:cNvCxnSpPr>
            <a:cxnSpLocks noChangeShapeType="1"/>
            <a:stCxn id="7" idx="2"/>
            <a:endCxn id="14" idx="0"/>
          </p:cNvCxnSpPr>
          <p:nvPr/>
        </p:nvCxnSpPr>
        <p:spPr bwMode="auto">
          <a:xfrm>
            <a:off x="7429500" y="2214563"/>
            <a:ext cx="571500" cy="785812"/>
          </a:xfrm>
          <a:prstGeom prst="line">
            <a:avLst/>
          </a:prstGeom>
          <a:noFill/>
          <a:ln w="12700" cap="sq" algn="ctr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pic>
        <p:nvPicPr>
          <p:cNvPr id="31" name="Picture 65" descr="http://upload.wikimedia.org/wikipedia/commons/thumb/d/d8/Nikitin_Anna_Petrovna.jpg/180px-Nikitin_Anna_Petrovna.jpg"/>
          <p:cNvPicPr>
            <a:picLocks noChangeAspect="1" noChangeArrowheads="1"/>
          </p:cNvPicPr>
          <p:nvPr/>
        </p:nvPicPr>
        <p:blipFill>
          <a:blip r:embed="rId4" r:link="rId5" cstate="email">
            <a:lum bright="18000"/>
          </a:blip>
          <a:srcRect/>
          <a:stretch>
            <a:fillRect/>
          </a:stretch>
        </p:blipFill>
        <p:spPr bwMode="auto">
          <a:xfrm>
            <a:off x="5429256" y="3571876"/>
            <a:ext cx="1175342" cy="1279819"/>
          </a:xfrm>
          <a:prstGeom prst="ellipse">
            <a:avLst/>
          </a:prstGeom>
          <a:ln w="63500" cap="rnd">
            <a:solidFill>
              <a:schemeClr val="accent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2" name="Picture 27" descr="180px-Elizabeth_empress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429520" y="3571877"/>
            <a:ext cx="1165825" cy="1285884"/>
          </a:xfrm>
          <a:prstGeom prst="ellipse">
            <a:avLst/>
          </a:prstGeom>
          <a:ln w="63500" cap="rnd">
            <a:solidFill>
              <a:schemeClr val="accent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3" name="Picture 4" descr="http://upload.wikimedia.org/wikipedia/commons/thumb/a/a5/Molchanov.jpg/180px-Molchanov.jpg"/>
          <p:cNvPicPr>
            <a:picLocks noChangeAspect="1" noChangeArrowheads="1"/>
          </p:cNvPicPr>
          <p:nvPr/>
        </p:nvPicPr>
        <p:blipFill>
          <a:blip r:embed="rId7" r:link="rId8" cstate="email">
            <a:lum bright="22000"/>
          </a:blip>
          <a:srcRect/>
          <a:stretch>
            <a:fillRect/>
          </a:stretch>
        </p:blipFill>
        <p:spPr bwMode="auto">
          <a:xfrm>
            <a:off x="2214546" y="5072074"/>
            <a:ext cx="1184986" cy="1500198"/>
          </a:xfrm>
          <a:prstGeom prst="ellipse">
            <a:avLst/>
          </a:prstGeom>
          <a:ln w="63500" cap="rnd">
            <a:solidFill>
              <a:schemeClr val="accent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26144331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</TotalTime>
  <Words>1023</Words>
  <Application>Microsoft Office PowerPoint</Application>
  <PresentationFormat>Экран (4:3)</PresentationFormat>
  <Paragraphs>107</Paragraphs>
  <Slides>23</Slides>
  <Notes>2</Notes>
  <HiddenSlides>0</HiddenSlides>
  <MMClips>0</MMClips>
  <ScaleCrop>false</ScaleCrop>
  <HeadingPairs>
    <vt:vector size="6" baseType="variant">
      <vt:variant>
        <vt:lpstr>Тема</vt:lpstr>
      </vt:variant>
      <vt:variant>
        <vt:i4>3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7" baseType="lpstr">
      <vt:lpstr>Тема1</vt:lpstr>
      <vt:lpstr>1_Тема1</vt:lpstr>
      <vt:lpstr>2_Тема1</vt:lpstr>
      <vt:lpstr>Документ</vt:lpstr>
      <vt:lpstr>Эпоха дворцовых переворотов (1725-1762)</vt:lpstr>
      <vt:lpstr>Петр  I  Алексеевич (Великий)   1682-1725 </vt:lpstr>
      <vt:lpstr> «Эпохой дворцовых переворотов» в истории России называется период, продолжающийся с 1725 года (после смерти Петра I) до 1762 г., (до начала царствования Екатерины II) и характеризующийся: борьбой придворных группировок  непрерывной сменой (насильственным путем) царствующих особ на троне. </vt:lpstr>
      <vt:lpstr>Слайд 4</vt:lpstr>
      <vt:lpstr>Петр Алексеевич (Великий) I  1682-1725.</vt:lpstr>
      <vt:lpstr> Запись в тетрадь:</vt:lpstr>
      <vt:lpstr>После смерти Петра началась ожесточенная борьба за власть двух придворных группировок: старой и новой.</vt:lpstr>
      <vt:lpstr>Слайд 8</vt:lpstr>
      <vt:lpstr>Претенденты на престол</vt:lpstr>
      <vt:lpstr>Екатерина   I Алексеевна   1725-1727</vt:lpstr>
      <vt:lpstr>Екатерина  (1725-1727)</vt:lpstr>
      <vt:lpstr>Петр II Алексеевич (1727 –1730)</vt:lpstr>
      <vt:lpstr>Петр II Алексеевич</vt:lpstr>
      <vt:lpstr>Были обеспокоены усилением влияния Долгоруких. Заботились о сохранении позиций старой боярской аристократии, завоеванных при Петре II. </vt:lpstr>
      <vt:lpstr>Анна Иоанновна  (1730-1740)</vt:lpstr>
      <vt:lpstr> Кондиции – условия приглашения Анны Иоанновны на престол: </vt:lpstr>
      <vt:lpstr>Анна Иоанновна  (1730-1740)</vt:lpstr>
      <vt:lpstr>Иоанн Антонович   1740-1741 </vt:lpstr>
      <vt:lpstr>Елизавета Петровна     1741-1761 </vt:lpstr>
      <vt:lpstr>Петр  Федорович  1761-1762 </vt:lpstr>
      <vt:lpstr>Екатерина Алексеевна   1762-1796 </vt:lpstr>
      <vt:lpstr>Домашнее задание</vt:lpstr>
      <vt:lpstr>2. Заполните таблицу.        Дворцовые перевороты 1725-1762гг.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Kab-28</dc:creator>
  <cp:lastModifiedBy>User</cp:lastModifiedBy>
  <cp:revision>13</cp:revision>
  <dcterms:created xsi:type="dcterms:W3CDTF">2019-03-01T06:57:53Z</dcterms:created>
  <dcterms:modified xsi:type="dcterms:W3CDTF">2020-05-15T04:50:42Z</dcterms:modified>
</cp:coreProperties>
</file>