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76" r:id="rId4"/>
    <p:sldMasterId id="2147483688" r:id="rId5"/>
    <p:sldMasterId id="2147483700" r:id="rId6"/>
  </p:sldMasterIdLst>
  <p:handoutMasterIdLst>
    <p:handoutMasterId r:id="rId31"/>
  </p:handoutMasterIdLst>
  <p:sldIdLst>
    <p:sldId id="299" r:id="rId7"/>
    <p:sldId id="302" r:id="rId8"/>
    <p:sldId id="258" r:id="rId9"/>
    <p:sldId id="256" r:id="rId10"/>
    <p:sldId id="259" r:id="rId11"/>
    <p:sldId id="263" r:id="rId12"/>
    <p:sldId id="262" r:id="rId13"/>
    <p:sldId id="261" r:id="rId14"/>
    <p:sldId id="260" r:id="rId15"/>
    <p:sldId id="265" r:id="rId16"/>
    <p:sldId id="266" r:id="rId17"/>
    <p:sldId id="267" r:id="rId18"/>
    <p:sldId id="268" r:id="rId19"/>
    <p:sldId id="269" r:id="rId20"/>
    <p:sldId id="303" r:id="rId21"/>
    <p:sldId id="271" r:id="rId22"/>
    <p:sldId id="272" r:id="rId23"/>
    <p:sldId id="273" r:id="rId24"/>
    <p:sldId id="304" r:id="rId25"/>
    <p:sldId id="275" r:id="rId26"/>
    <p:sldId id="276" r:id="rId27"/>
    <p:sldId id="264" r:id="rId28"/>
    <p:sldId id="277" r:id="rId29"/>
    <p:sldId id="308" r:id="rId30"/>
  </p:sldIdLst>
  <p:sldSz cx="6858000" cy="51435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E1"/>
    <a:srgbClr val="F4BD2D"/>
    <a:srgbClr val="F07624"/>
    <a:srgbClr val="1ED4DE"/>
    <a:srgbClr val="E6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howGuides="1">
      <p:cViewPr varScale="1">
        <p:scale>
          <a:sx n="92" d="100"/>
          <a:sy n="92" d="100"/>
        </p:scale>
        <p:origin x="-1428" y="-90"/>
      </p:cViewPr>
      <p:guideLst>
        <p:guide orient="horz" pos="1620"/>
        <p:guide pos="216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2020-05-21</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27534"/>
            <a:ext cx="6858000" cy="533308"/>
          </a:xfrm>
          <a:prstGeom prst="rect">
            <a:avLst/>
          </a:prstGeom>
        </p:spPr>
        <p:txBody>
          <a:bodyPr anchor="ctr"/>
          <a:lstStyle>
            <a:lvl1pPr>
              <a:buFontTx/>
              <a:buNone/>
              <a:defRPr sz="3600" b="1">
                <a:solidFill>
                  <a:schemeClr val="tx1">
                    <a:lumMod val="75000"/>
                    <a:lumOff val="25000"/>
                  </a:schemeClr>
                </a:solidFill>
                <a:latin typeface="+mj-lt"/>
                <a:cs typeface="Arial" pitchFamily="34" charset="0"/>
              </a:defRPr>
            </a:lvl1pPr>
          </a:lstStyle>
          <a:p>
            <a:r>
              <a:rPr lang="en-US" altLang="ko-KR" dirty="0">
                <a:ea typeface="맑은 고딕" pitchFamily="50" charset="-127"/>
              </a:rPr>
              <a:t>FREE PPT TEMPLATES</a:t>
            </a:r>
            <a:endParaRPr lang="ko-KR" altLang="en-US" dirty="0"/>
          </a:p>
        </p:txBody>
      </p:sp>
      <p:sp>
        <p:nvSpPr>
          <p:cNvPr id="4" name="Text Placeholder 9">
            <a:extLst>
              <a:ext uri="{FF2B5EF4-FFF2-40B4-BE49-F238E27FC236}">
                <a16:creationId xmlns="" xmlns:a16="http://schemas.microsoft.com/office/drawing/2014/main" id="{B3F0AB86-7940-4230-BC06-4EF20DC497B6}"/>
              </a:ext>
            </a:extLst>
          </p:cNvPr>
          <p:cNvSpPr>
            <a:spLocks noGrp="1"/>
          </p:cNvSpPr>
          <p:nvPr>
            <p:ph type="body" sz="quarter" idx="12" hasCustomPrompt="1"/>
          </p:nvPr>
        </p:nvSpPr>
        <p:spPr>
          <a:xfrm>
            <a:off x="1" y="1203598"/>
            <a:ext cx="6857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390461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6858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411134" y="557440"/>
            <a:ext cx="1944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4509336" y="557440"/>
            <a:ext cx="1944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2460235" y="557440"/>
            <a:ext cx="1944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2294925" y="1"/>
            <a:ext cx="226815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3429075" y="2571750"/>
            <a:ext cx="1134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2294925" y="2571750"/>
            <a:ext cx="1134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1819509" y="540001"/>
            <a:ext cx="1296144"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415353" y="540001"/>
            <a:ext cx="1296144"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3223665" y="540001"/>
            <a:ext cx="1296144"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6858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C7304401-68B8-4E0E-A9DB-540B76DF928B}"/>
              </a:ext>
            </a:extLst>
          </p:cNvPr>
          <p:cNvSpPr>
            <a:spLocks noGrp="1"/>
          </p:cNvSpPr>
          <p:nvPr>
            <p:ph type="pic" idx="14" hasCustomPrompt="1"/>
          </p:nvPr>
        </p:nvSpPr>
        <p:spPr>
          <a:xfrm>
            <a:off x="2672916" y="638651"/>
            <a:ext cx="324036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 xmlns:a16="http://schemas.microsoft.com/office/drawing/2014/main" id="{D2ABAD60-FE41-4786-B9AF-4454375D2129}"/>
              </a:ext>
            </a:extLst>
          </p:cNvPr>
          <p:cNvSpPr>
            <a:spLocks noGrp="1"/>
          </p:cNvSpPr>
          <p:nvPr>
            <p:ph type="pic" idx="11" hasCustomPrompt="1"/>
          </p:nvPr>
        </p:nvSpPr>
        <p:spPr>
          <a:xfrm>
            <a:off x="4226722" y="2"/>
            <a:ext cx="2631278"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3807042"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4" y="92610"/>
            <a:ext cx="6509924"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265506" y="1131590"/>
            <a:ext cx="213738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ounded Rectangle 15"/>
          <p:cNvSpPr/>
          <p:nvPr userDrawn="1"/>
        </p:nvSpPr>
        <p:spPr>
          <a:xfrm>
            <a:off x="398949" y="1347501"/>
            <a:ext cx="8139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bg1"/>
              </a:solidFill>
            </a:endParaRPr>
          </a:p>
        </p:txBody>
      </p:sp>
      <p:sp>
        <p:nvSpPr>
          <p:cNvPr id="17" name="Half Frame 16"/>
          <p:cNvSpPr/>
          <p:nvPr userDrawn="1"/>
        </p:nvSpPr>
        <p:spPr>
          <a:xfrm rot="5400000">
            <a:off x="1881691" y="1300993"/>
            <a:ext cx="502331" cy="3767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2416500" y="3337155"/>
            <a:ext cx="2025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5" name="Isosceles Triangle 4"/>
          <p:cNvSpPr/>
          <p:nvPr userDrawn="1"/>
        </p:nvSpPr>
        <p:spPr>
          <a:xfrm rot="10800000">
            <a:off x="2810169" y="0"/>
            <a:ext cx="1237662"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6" name="Isosceles Triangle 5"/>
          <p:cNvSpPr/>
          <p:nvPr userDrawn="1"/>
        </p:nvSpPr>
        <p:spPr>
          <a:xfrm rot="10800000">
            <a:off x="3031236" y="99959"/>
            <a:ext cx="795528"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8" name="그림 개체 틀 7">
            <a:extLst>
              <a:ext uri="{FF2B5EF4-FFF2-40B4-BE49-F238E27FC236}">
                <a16:creationId xmlns="" xmlns:a16="http://schemas.microsoft.com/office/drawing/2014/main" id="{8E48000A-B218-4CCF-8C0E-D9ACDAFA26B8}"/>
              </a:ext>
            </a:extLst>
          </p:cNvPr>
          <p:cNvSpPr>
            <a:spLocks noGrp="1"/>
          </p:cNvSpPr>
          <p:nvPr>
            <p:ph type="pic" idx="12" hasCustomPrompt="1"/>
          </p:nvPr>
        </p:nvSpPr>
        <p:spPr>
          <a:xfrm>
            <a:off x="2484000" y="3430238"/>
            <a:ext cx="189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06530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ru-RU"/>
              <a:t>Образец заголовка</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3865473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618770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ru-RU"/>
              <a:t>Образец заголовка</a:t>
            </a:r>
            <a:endParaRPr lang="en-US" dirty="0"/>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431406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394261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4" name="Content Placeholder 3"/>
          <p:cNvSpPr>
            <a:spLocks noGrp="1"/>
          </p:cNvSpPr>
          <p:nvPr>
            <p:ph sz="half" idx="2"/>
          </p:nvPr>
        </p:nvSpPr>
        <p:spPr>
          <a:xfrm>
            <a:off x="472381" y="1878807"/>
            <a:ext cx="2901255"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6" name="Content Placeholder 5"/>
          <p:cNvSpPr>
            <a:spLocks noGrp="1"/>
          </p:cNvSpPr>
          <p:nvPr>
            <p:ph sz="quarter" idx="4"/>
          </p:nvPr>
        </p:nvSpPr>
        <p:spPr>
          <a:xfrm>
            <a:off x="3471863" y="1878807"/>
            <a:ext cx="2915543"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E6D655-1FD6-4EC2-984A-560FED9D4C4B}" type="datetimeFigureOut">
              <a:rPr lang="ru-RU" smtClean="0"/>
              <a:t>21.05.2020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411240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E6D655-1FD6-4EC2-984A-560FED9D4C4B}" type="datetimeFigureOut">
              <a:rPr lang="ru-RU" smtClean="0"/>
              <a:t>21.05.2020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716423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6D655-1FD6-4EC2-984A-560FED9D4C4B}" type="datetimeFigureOut">
              <a:rPr lang="ru-RU" smtClean="0"/>
              <a:t>21.05.2020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420311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1421938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ru-RU"/>
              <a:t>Вставка рисунка</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2353712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129235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6858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1920654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ru-RU"/>
              <a:t>Образец заголовка</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1891774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1021576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ru-RU"/>
              <a:t>Образец заголовка</a:t>
            </a:r>
            <a:endParaRPr lang="en-US" dirty="0"/>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325381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394819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4" name="Content Placeholder 3"/>
          <p:cNvSpPr>
            <a:spLocks noGrp="1"/>
          </p:cNvSpPr>
          <p:nvPr>
            <p:ph sz="half" idx="2"/>
          </p:nvPr>
        </p:nvSpPr>
        <p:spPr>
          <a:xfrm>
            <a:off x="472381" y="1878807"/>
            <a:ext cx="2901255"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6" name="Content Placeholder 5"/>
          <p:cNvSpPr>
            <a:spLocks noGrp="1"/>
          </p:cNvSpPr>
          <p:nvPr>
            <p:ph sz="quarter" idx="4"/>
          </p:nvPr>
        </p:nvSpPr>
        <p:spPr>
          <a:xfrm>
            <a:off x="3471863" y="1878807"/>
            <a:ext cx="2915543"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2061362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89405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3970953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3488048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ru-RU"/>
              <a:t>Вставка рисунка</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3559163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4754" y="0"/>
            <a:ext cx="5643246"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2741499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1275357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ru-RU"/>
              <a:t>Образец заголовка</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101862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3436240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ru-RU"/>
              <a:t>Образец заголовка</a:t>
            </a:r>
            <a:endParaRPr lang="en-US" dirty="0"/>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4140773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2431920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4" name="Content Placeholder 3"/>
          <p:cNvSpPr>
            <a:spLocks noGrp="1"/>
          </p:cNvSpPr>
          <p:nvPr>
            <p:ph sz="half" idx="2"/>
          </p:nvPr>
        </p:nvSpPr>
        <p:spPr>
          <a:xfrm>
            <a:off x="472381" y="1878807"/>
            <a:ext cx="2901255"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a:t>Образец текста</a:t>
            </a:r>
          </a:p>
        </p:txBody>
      </p:sp>
      <p:sp>
        <p:nvSpPr>
          <p:cNvPr id="6" name="Content Placeholder 5"/>
          <p:cNvSpPr>
            <a:spLocks noGrp="1"/>
          </p:cNvSpPr>
          <p:nvPr>
            <p:ph sz="quarter" idx="4"/>
          </p:nvPr>
        </p:nvSpPr>
        <p:spPr>
          <a:xfrm>
            <a:off x="3471863" y="1878807"/>
            <a:ext cx="2915543"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E6D655-1FD6-4EC2-984A-560FED9D4C4B}" type="datetimeFigureOut">
              <a:rPr lang="ru-RU" smtClean="0"/>
              <a:t>21.05.2020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97426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E6D655-1FD6-4EC2-984A-560FED9D4C4B}" type="datetimeFigureOut">
              <a:rPr lang="ru-RU" smtClean="0"/>
              <a:t>21.05.2020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941897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6D655-1FD6-4EC2-984A-560FED9D4C4B}" type="datetimeFigureOut">
              <a:rPr lang="ru-RU" smtClean="0"/>
              <a:t>21.05.2020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771907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2928425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ru-RU"/>
              <a:t>Вставка рисунка</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fld id="{FDE6D655-1FD6-4EC2-984A-560FED9D4C4B}" type="datetimeFigureOut">
              <a:rPr lang="ru-RU" smtClean="0"/>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2781678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424536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E6D655-1FD6-4EC2-984A-560FED9D4C4B}"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29763B-3724-4A38-BBDF-8AE7EAFDEA82}" type="slidenum">
              <a:rPr lang="ru-RU" smtClean="0"/>
              <a:t>‹#›</a:t>
            </a:fld>
            <a:endParaRPr lang="ru-RU"/>
          </a:p>
        </p:txBody>
      </p:sp>
    </p:spTree>
    <p:extLst>
      <p:ext uri="{BB962C8B-B14F-4D97-AF65-F5344CB8AC3E}">
        <p14:creationId xmlns:p14="http://schemas.microsoft.com/office/powerpoint/2010/main" val="3080569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2402886" y="-2322"/>
            <a:ext cx="2025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5" name="Isosceles Triangle 4"/>
          <p:cNvSpPr/>
          <p:nvPr userDrawn="1"/>
        </p:nvSpPr>
        <p:spPr>
          <a:xfrm>
            <a:off x="2810169" y="4331240"/>
            <a:ext cx="1237662"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6" name="Isosceles Triangle 5"/>
          <p:cNvSpPr/>
          <p:nvPr userDrawn="1"/>
        </p:nvSpPr>
        <p:spPr>
          <a:xfrm>
            <a:off x="3031236" y="4493810"/>
            <a:ext cx="795528"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8" name="그림 개체 틀 7">
            <a:extLst>
              <a:ext uri="{FF2B5EF4-FFF2-40B4-BE49-F238E27FC236}">
                <a16:creationId xmlns="" xmlns:a16="http://schemas.microsoft.com/office/drawing/2014/main" id="{28FC5FB3-D739-474A-9148-1ABF4FC27690}"/>
              </a:ext>
            </a:extLst>
          </p:cNvPr>
          <p:cNvSpPr>
            <a:spLocks noGrp="1"/>
          </p:cNvSpPr>
          <p:nvPr>
            <p:ph type="pic" idx="12" hasCustomPrompt="1"/>
          </p:nvPr>
        </p:nvSpPr>
        <p:spPr>
          <a:xfrm>
            <a:off x="2470386" y="2"/>
            <a:ext cx="189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6858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424409" y="1176692"/>
            <a:ext cx="140382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0" name="Rectangle 9"/>
          <p:cNvSpPr/>
          <p:nvPr userDrawn="1"/>
        </p:nvSpPr>
        <p:spPr>
          <a:xfrm>
            <a:off x="1959641" y="1176062"/>
            <a:ext cx="140382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1" name="Rectangle 10"/>
          <p:cNvSpPr/>
          <p:nvPr userDrawn="1"/>
        </p:nvSpPr>
        <p:spPr>
          <a:xfrm>
            <a:off x="3494874" y="1175431"/>
            <a:ext cx="140382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2" name="Rectangle 11"/>
          <p:cNvSpPr/>
          <p:nvPr userDrawn="1"/>
        </p:nvSpPr>
        <p:spPr>
          <a:xfrm>
            <a:off x="5030108" y="1174800"/>
            <a:ext cx="140382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4" name="Picture Placeholder 2"/>
          <p:cNvSpPr>
            <a:spLocks noGrp="1"/>
          </p:cNvSpPr>
          <p:nvPr>
            <p:ph type="pic" idx="11" hasCustomPrompt="1"/>
          </p:nvPr>
        </p:nvSpPr>
        <p:spPr>
          <a:xfrm>
            <a:off x="619107" y="1320086"/>
            <a:ext cx="1014425"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5224806" y="1320086"/>
            <a:ext cx="1014425"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154340" y="1320086"/>
            <a:ext cx="1014425"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3689572" y="1320086"/>
            <a:ext cx="1014425"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316" y="451444"/>
            <a:ext cx="246152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022781" y="584772"/>
            <a:ext cx="2243688"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3107591" y="1295867"/>
            <a:ext cx="229188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6858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8850" y="2499742"/>
            <a:ext cx="27003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2815351" y="2764640"/>
            <a:ext cx="1283555"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7.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585"/>
      </p:ext>
    </p:extLst>
  </p:cSld>
  <p:clrMap bg1="lt1" tx1="dk1" bg2="lt2" tx2="dk2" accent1="accent1" accent2="accent2" accent3="accent3" accent4="accent4" accent5="accent5" accent6="accent6" hlink="hlink" folHlink="folHlink"/>
  <p:sldLayoutIdLst>
    <p:sldLayoutId id="2147483650" r:id="rId1"/>
    <p:sldLayoutId id="2147483672"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latin typeface="Open Sans" panose="020B0606030504020204" pitchFamily="34" charset="0"/>
              </a:defRPr>
            </a:lvl1pPr>
          </a:lstStyle>
          <a:p>
            <a:fld id="{FDE6D655-1FD6-4EC2-984A-560FED9D4C4B}" type="datetimeFigureOut">
              <a:rPr lang="ru-RU" smtClean="0"/>
              <a:pPr/>
              <a:t>21.05.2020</a:t>
            </a:fld>
            <a:endParaRPr lang="ru-RU" dirty="0"/>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latin typeface="Open Sans" panose="020B0606030504020204" pitchFamily="34" charset="0"/>
              </a:defRPr>
            </a:lvl1pPr>
          </a:lstStyle>
          <a:p>
            <a:endParaRPr lang="ru-RU" dirty="0"/>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B329763B-3724-4A38-BBDF-8AE7EAFDEA82}" type="slidenum">
              <a:rPr lang="ru-RU" smtClean="0"/>
              <a:pPr/>
              <a:t>‹#›</a:t>
            </a:fld>
            <a:endParaRPr lang="ru-RU" dirty="0"/>
          </a:p>
        </p:txBody>
      </p:sp>
    </p:spTree>
    <p:extLst>
      <p:ext uri="{BB962C8B-B14F-4D97-AF65-F5344CB8AC3E}">
        <p14:creationId xmlns:p14="http://schemas.microsoft.com/office/powerpoint/2010/main" val="30638798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514350" rtl="0" eaLnBrk="1" latinLnBrk="0" hangingPunct="1">
        <a:lnSpc>
          <a:spcPct val="90000"/>
        </a:lnSpc>
        <a:spcBef>
          <a:spcPct val="0"/>
        </a:spcBef>
        <a:buNone/>
        <a:defRPr sz="2475" kern="1200">
          <a:solidFill>
            <a:schemeClr val="tx1"/>
          </a:solidFill>
          <a:latin typeface="Open Sans" panose="020B0606030504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Open Sans" panose="020B0606030504020204" pitchFamily="34"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Open Sans" panose="020B0606030504020204" pitchFamily="34"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Open Sans" panose="020B0606030504020204" pitchFamily="34"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Open Sans" panose="020B0606030504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Open Sans" panose="020B0606030504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latinLnBrk="0">
              <a:defRPr/>
            </a:pPr>
            <a:fld id="{1983A9A6-A7C6-4281-A39F-5DC6615D86C6}" type="datetimeFigureOut">
              <a:rPr lang="ru-RU" smtClean="0">
                <a:solidFill>
                  <a:prstClr val="black">
                    <a:tint val="75000"/>
                  </a:prstClr>
                </a:solidFill>
              </a:rPr>
              <a:pPr defTabSz="514350" latinLnBrk="0">
                <a:defRPr/>
              </a:pPr>
              <a:t>21.05.2020</a:t>
            </a:fld>
            <a:endParaRPr lang="ru-RU">
              <a:solidFill>
                <a:prstClr val="black">
                  <a:tint val="75000"/>
                </a:prstClr>
              </a:solidFill>
            </a:endParaRPr>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latinLnBrk="0">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latinLnBrk="0">
              <a:defRPr/>
            </a:pPr>
            <a:fld id="{416F8C33-7088-481A-939B-C850E0D4CDCA}" type="slidenum">
              <a:rPr lang="ru-RU" smtClean="0">
                <a:solidFill>
                  <a:prstClr val="black">
                    <a:tint val="75000"/>
                  </a:prstClr>
                </a:solidFill>
              </a:rPr>
              <a:pPr defTabSz="514350" latinLnBrk="0">
                <a:defRPr/>
              </a:pPr>
              <a:t>‹#›</a:t>
            </a:fld>
            <a:endParaRPr lang="ru-RU">
              <a:solidFill>
                <a:prstClr val="black">
                  <a:tint val="75000"/>
                </a:prstClr>
              </a:solidFill>
            </a:endParaRPr>
          </a:p>
        </p:txBody>
      </p:sp>
    </p:spTree>
    <p:extLst>
      <p:ext uri="{BB962C8B-B14F-4D97-AF65-F5344CB8AC3E}">
        <p14:creationId xmlns:p14="http://schemas.microsoft.com/office/powerpoint/2010/main" val="13381538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Roboto Slab"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DE6D655-1FD6-4EC2-984A-560FED9D4C4B}" type="datetimeFigureOut">
              <a:rPr lang="ru-RU" smtClean="0"/>
              <a:t>21.05.2020</a:t>
            </a:fld>
            <a:endParaRPr lang="ru-RU"/>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329763B-3724-4A38-BBDF-8AE7EAFDEA82}" type="slidenum">
              <a:rPr lang="ru-RU" smtClean="0"/>
              <a:t>‹#›</a:t>
            </a:fld>
            <a:endParaRPr lang="ru-RU"/>
          </a:p>
        </p:txBody>
      </p:sp>
    </p:spTree>
    <p:extLst>
      <p:ext uri="{BB962C8B-B14F-4D97-AF65-F5344CB8AC3E}">
        <p14:creationId xmlns:p14="http://schemas.microsoft.com/office/powerpoint/2010/main" val="41711649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4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7.png"/><Relationship Id="rId1" Type="http://schemas.openxmlformats.org/officeDocument/2006/relationships/slideLayout" Target="../slideLayouts/slideLayout4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_rels/slide2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7.png"/><Relationship Id="rId1" Type="http://schemas.openxmlformats.org/officeDocument/2006/relationships/slideLayout" Target="../slideLayouts/slideLayout4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4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627534"/>
            <a:ext cx="6336704" cy="533308"/>
          </a:xfrm>
        </p:spPr>
        <p:txBody>
          <a:bodyPr/>
          <a:lstStyle/>
          <a:p>
            <a:r>
              <a:rPr lang="en-US" altLang="ko-KR" dirty="0" smtClean="0"/>
              <a:t>REVISION</a:t>
            </a:r>
            <a:endParaRPr lang="ko-KR" altLang="en-US" dirty="0"/>
          </a:p>
        </p:txBody>
      </p:sp>
      <p:sp>
        <p:nvSpPr>
          <p:cNvPr id="3" name="Text Placeholder 2"/>
          <p:cNvSpPr>
            <a:spLocks noGrp="1"/>
          </p:cNvSpPr>
          <p:nvPr>
            <p:ph type="body" sz="quarter" idx="12"/>
          </p:nvPr>
        </p:nvSpPr>
        <p:spPr>
          <a:xfrm>
            <a:off x="1" y="1419622"/>
            <a:ext cx="6857999" cy="432000"/>
          </a:xfrm>
          <a:prstGeom prst="rect">
            <a:avLst/>
          </a:prstGeom>
        </p:spPr>
        <p:txBody>
          <a:bodyPr/>
          <a:lstStyle/>
          <a:p>
            <a:pPr>
              <a:spcBef>
                <a:spcPts val="0"/>
              </a:spcBef>
              <a:defRPr/>
            </a:pPr>
            <a:r>
              <a:rPr lang="en-US" altLang="ko-KR" sz="2000" dirty="0">
                <a:solidFill>
                  <a:schemeClr val="tx1">
                    <a:lumMod val="75000"/>
                    <a:lumOff val="25000"/>
                  </a:schemeClr>
                </a:solidFill>
              </a:rPr>
              <a:t>Module 6</a:t>
            </a:r>
          </a:p>
          <a:p>
            <a:pPr>
              <a:spcBef>
                <a:spcPts val="0"/>
              </a:spcBef>
              <a:defRPr/>
            </a:pPr>
            <a:r>
              <a:rPr lang="en-US" altLang="ko-KR" sz="2000" dirty="0">
                <a:solidFill>
                  <a:schemeClr val="tx1">
                    <a:lumMod val="75000"/>
                    <a:lumOff val="25000"/>
                  </a:schemeClr>
                </a:solidFill>
              </a:rPr>
              <a:t>Town &amp; Community</a:t>
            </a:r>
          </a:p>
        </p:txBody>
      </p:sp>
    </p:spTree>
    <p:extLst>
      <p:ext uri="{BB962C8B-B14F-4D97-AF65-F5344CB8AC3E}">
        <p14:creationId xmlns:p14="http://schemas.microsoft.com/office/powerpoint/2010/main" val="378434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87280" y="661940"/>
            <a:ext cx="5990600"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They say that 2 to 3 million people died while building a monument. Which one?</a:t>
            </a:r>
          </a:p>
        </p:txBody>
      </p:sp>
      <p:sp>
        <p:nvSpPr>
          <p:cNvPr id="4" name="Овал 3"/>
          <p:cNvSpPr/>
          <p:nvPr/>
        </p:nvSpPr>
        <p:spPr>
          <a:xfrm>
            <a:off x="276222" y="66194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en-US" sz="1200" dirty="0">
                <a:solidFill>
                  <a:prstClr val="white"/>
                </a:solidFill>
                <a:latin typeface="Roboto Slab" pitchFamily="2" charset="0"/>
                <a:ea typeface="Roboto Slab" pitchFamily="2" charset="0"/>
              </a:rPr>
              <a:t>7</a:t>
            </a:r>
            <a:endParaRPr lang="ru-RU" sz="1200" dirty="0">
              <a:solidFill>
                <a:prstClr val="white"/>
              </a:solidFill>
              <a:latin typeface="Roboto Slab" pitchFamily="2" charset="0"/>
              <a:ea typeface="Roboto Slab" pitchFamily="2" charset="0"/>
            </a:endParaRPr>
          </a:p>
        </p:txBody>
      </p:sp>
      <p:pic>
        <p:nvPicPr>
          <p:cNvPr id="9218" name="Picture 2" descr="http://www.ammostravel.com/wp-content/uploads/2016/09/shutterstock_113831746-e14752251777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81" y="1321995"/>
            <a:ext cx="1928813" cy="29071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alliphonewallpapers.com/images/wallpapers/640/u3pbzmys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7450" y="1321994"/>
            <a:ext cx="19431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rgo-sib.ru/reportage/286/4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57726" y="1321994"/>
            <a:ext cx="1946529" cy="2914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9081" y="1321993"/>
            <a:ext cx="1928813"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Great Wall of China</a:t>
            </a:r>
          </a:p>
        </p:txBody>
      </p:sp>
      <p:sp>
        <p:nvSpPr>
          <p:cNvPr id="8" name="TextBox 7"/>
          <p:cNvSpPr txBox="1"/>
          <p:nvPr/>
        </p:nvSpPr>
        <p:spPr>
          <a:xfrm>
            <a:off x="2457450" y="1321993"/>
            <a:ext cx="1943100" cy="309443"/>
          </a:xfrm>
          <a:prstGeom prst="rect">
            <a:avLst/>
          </a:prstGeom>
          <a:solidFill>
            <a:schemeClr val="tx1">
              <a:alpha val="57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Stonehenge, England</a:t>
            </a:r>
          </a:p>
        </p:txBody>
      </p:sp>
      <p:sp>
        <p:nvSpPr>
          <p:cNvPr id="9" name="TextBox 8"/>
          <p:cNvSpPr txBox="1"/>
          <p:nvPr/>
        </p:nvSpPr>
        <p:spPr>
          <a:xfrm>
            <a:off x="4657726" y="1321993"/>
            <a:ext cx="194652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Luxor Temple, Egypt</a:t>
            </a:r>
          </a:p>
        </p:txBody>
      </p:sp>
      <p:sp>
        <p:nvSpPr>
          <p:cNvPr id="10" name="Прямоугольник 9"/>
          <p:cNvSpPr/>
          <p:nvPr/>
        </p:nvSpPr>
        <p:spPr>
          <a:xfrm>
            <a:off x="269081" y="3564049"/>
            <a:ext cx="1928813" cy="780468"/>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The length of the Great Wall of China is 21, 196 km.</a:t>
            </a:r>
          </a:p>
        </p:txBody>
      </p:sp>
      <p:sp>
        <p:nvSpPr>
          <p:cNvPr id="11" name="TextBox 10"/>
          <p:cNvSpPr txBox="1"/>
          <p:nvPr/>
        </p:nvSpPr>
        <p:spPr>
          <a:xfrm>
            <a:off x="269081" y="1321993"/>
            <a:ext cx="1928813" cy="309443"/>
          </a:xfrm>
          <a:prstGeom prst="rect">
            <a:avLst/>
          </a:prstGeom>
          <a:solidFill>
            <a:srgbClr val="FFC000">
              <a:alpha val="74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Great Wall of China</a:t>
            </a:r>
          </a:p>
        </p:txBody>
      </p:sp>
    </p:spTree>
    <p:extLst>
      <p:ext uri="{BB962C8B-B14F-4D97-AF65-F5344CB8AC3E}">
        <p14:creationId xmlns:p14="http://schemas.microsoft.com/office/powerpoint/2010/main" val="3836176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220"/>
                                        </p:tgtEl>
                                        <p:attrNameLst>
                                          <p:attrName>style.visibility</p:attrName>
                                        </p:attrNameLst>
                                      </p:cBhvr>
                                      <p:to>
                                        <p:strVal val="visible"/>
                                      </p:to>
                                    </p:set>
                                    <p:animEffect transition="in" filter="fade">
                                      <p:cBhvr>
                                        <p:cTn id="26" dur="500"/>
                                        <p:tgtEl>
                                          <p:spTgt spid="92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9222"/>
                                        </p:tgtEl>
                                        <p:attrNameLst>
                                          <p:attrName>style.visibility</p:attrName>
                                        </p:attrNameLst>
                                      </p:cBhvr>
                                      <p:to>
                                        <p:strVal val="visible"/>
                                      </p:to>
                                    </p:set>
                                    <p:animEffect transition="in" filter="fade">
                                      <p:cBhvr>
                                        <p:cTn id="34" dur="500"/>
                                        <p:tgtEl>
                                          <p:spTgt spid="92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7" grpId="1"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planetozmedia.com.au/images/ro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54231" y="1637033"/>
            <a:ext cx="1946320" cy="25987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43956" y="914401"/>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of these famous sites is endangered by tourism?</a:t>
            </a:r>
          </a:p>
        </p:txBody>
      </p:sp>
      <p:sp>
        <p:nvSpPr>
          <p:cNvPr id="4" name="Овал 3"/>
          <p:cNvSpPr/>
          <p:nvPr/>
        </p:nvSpPr>
        <p:spPr>
          <a:xfrm>
            <a:off x="269081" y="91440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en-US" sz="1200" dirty="0">
                <a:solidFill>
                  <a:prstClr val="white"/>
                </a:solidFill>
                <a:latin typeface="Roboto Slab" pitchFamily="2" charset="0"/>
                <a:ea typeface="Roboto Slab" pitchFamily="2" charset="0"/>
              </a:rPr>
              <a:t>8</a:t>
            </a:r>
            <a:endParaRPr lang="ru-RU" sz="1200" dirty="0">
              <a:solidFill>
                <a:prstClr val="white"/>
              </a:solidFill>
              <a:latin typeface="Roboto Slab" pitchFamily="2" charset="0"/>
              <a:ea typeface="Roboto Slab" pitchFamily="2" charset="0"/>
            </a:endParaRPr>
          </a:p>
        </p:txBody>
      </p:sp>
      <p:pic>
        <p:nvPicPr>
          <p:cNvPr id="8194" name="Picture 2" descr="http://images2.mygola.com/file-machu-picchu-peru-flickr-exfordy-wikimedia-commons_4285392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81" y="1657350"/>
            <a:ext cx="1928813" cy="25717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allpapershome.ru/images/pages/pic_v/46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57725" y="1638300"/>
            <a:ext cx="2023412" cy="2577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55069" y="1638298"/>
            <a:ext cx="1945481"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Uluru, Australia</a:t>
            </a:r>
          </a:p>
        </p:txBody>
      </p:sp>
      <p:sp>
        <p:nvSpPr>
          <p:cNvPr id="9" name="TextBox 8"/>
          <p:cNvSpPr txBox="1"/>
          <p:nvPr/>
        </p:nvSpPr>
        <p:spPr>
          <a:xfrm>
            <a:off x="269081" y="1649920"/>
            <a:ext cx="1928813" cy="309443"/>
          </a:xfrm>
          <a:prstGeom prst="rect">
            <a:avLst/>
          </a:prstGeom>
          <a:solidFill>
            <a:schemeClr val="tx1">
              <a:alpha val="58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Machu Picchu, Peru</a:t>
            </a:r>
          </a:p>
        </p:txBody>
      </p:sp>
      <p:sp>
        <p:nvSpPr>
          <p:cNvPr id="10" name="TextBox 9"/>
          <p:cNvSpPr txBox="1"/>
          <p:nvPr/>
        </p:nvSpPr>
        <p:spPr>
          <a:xfrm>
            <a:off x="4657726" y="1638299"/>
            <a:ext cx="2024249"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Brandenburg Gate, Germany</a:t>
            </a:r>
          </a:p>
        </p:txBody>
      </p:sp>
      <p:sp>
        <p:nvSpPr>
          <p:cNvPr id="11" name="Прямоугольник 10"/>
          <p:cNvSpPr/>
          <p:nvPr/>
        </p:nvSpPr>
        <p:spPr>
          <a:xfrm>
            <a:off x="1628800" y="3897196"/>
            <a:ext cx="4226069" cy="1119022"/>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Machu Picchu is also called the “City of the Incas”. </a:t>
            </a:r>
          </a:p>
          <a:p>
            <a:pPr marL="67866" defTabSz="514350" latinLnBrk="0">
              <a:tabLst>
                <a:tab pos="67866" algn="l"/>
              </a:tabLst>
            </a:pPr>
            <a:r>
              <a:rPr lang="en-US" sz="1100" b="1" dirty="0">
                <a:solidFill>
                  <a:prstClr val="black"/>
                </a:solidFill>
                <a:latin typeface="Roboto Slab" pitchFamily="2" charset="0"/>
                <a:ea typeface="Roboto Slab" pitchFamily="2" charset="0"/>
              </a:rPr>
              <a:t>UNESCO added it to their list of World Heritage Sites in Danger. In an effort to reduce damage caused by tourism, various restrictions have been placed on the number of people admitted to the site each day.</a:t>
            </a:r>
          </a:p>
        </p:txBody>
      </p:sp>
      <p:sp>
        <p:nvSpPr>
          <p:cNvPr id="12" name="TextBox 11"/>
          <p:cNvSpPr txBox="1"/>
          <p:nvPr/>
        </p:nvSpPr>
        <p:spPr>
          <a:xfrm>
            <a:off x="268243" y="1649920"/>
            <a:ext cx="1928813" cy="309443"/>
          </a:xfrm>
          <a:prstGeom prst="rect">
            <a:avLst/>
          </a:prstGeom>
          <a:solidFill>
            <a:srgbClr val="FFC000">
              <a:alpha val="76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Machu Picchu, Peru</a:t>
            </a:r>
          </a:p>
        </p:txBody>
      </p:sp>
    </p:spTree>
    <p:extLst>
      <p:ext uri="{BB962C8B-B14F-4D97-AF65-F5344CB8AC3E}">
        <p14:creationId xmlns:p14="http://schemas.microsoft.com/office/powerpoint/2010/main" val="79722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fade">
                                      <p:cBhvr>
                                        <p:cTn id="34" dur="500"/>
                                        <p:tgtEl>
                                          <p:spTgt spid="82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9" grpId="1"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https://purdue.imodules.com/s/1461/images/gid1001/editor/alumnus/2016_july/travel_sphin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57725" y="1493044"/>
            <a:ext cx="1939671" cy="27360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2433" y="802256"/>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monument had been transported from the Old World to the New World? </a:t>
            </a:r>
          </a:p>
        </p:txBody>
      </p:sp>
      <p:sp>
        <p:nvSpPr>
          <p:cNvPr id="4" name="Овал 3"/>
          <p:cNvSpPr/>
          <p:nvPr/>
        </p:nvSpPr>
        <p:spPr>
          <a:xfrm>
            <a:off x="269081" y="91440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en-US" sz="1200" dirty="0">
                <a:solidFill>
                  <a:prstClr val="white"/>
                </a:solidFill>
                <a:latin typeface="Roboto Slab" pitchFamily="2" charset="0"/>
                <a:ea typeface="Roboto Slab" pitchFamily="2" charset="0"/>
              </a:rPr>
              <a:t>9</a:t>
            </a:r>
            <a:endParaRPr lang="ru-RU" sz="1200" dirty="0">
              <a:solidFill>
                <a:prstClr val="white"/>
              </a:solidFill>
              <a:latin typeface="Roboto Slab" pitchFamily="2" charset="0"/>
              <a:ea typeface="Roboto Slab" pitchFamily="2" charset="0"/>
            </a:endParaRPr>
          </a:p>
        </p:txBody>
      </p:sp>
      <p:pic>
        <p:nvPicPr>
          <p:cNvPr id="5" name="Picture 2" descr="https://putidorogi-nn.ru/images/stories/Statuia_svobody/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771" y="1502074"/>
            <a:ext cx="1926077" cy="27360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4" descr="http://www.putidorogi-nn.ru/images/stories/Eifeleva_bashnia/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80770" y="1502074"/>
            <a:ext cx="1919781" cy="27360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80770" y="1502074"/>
            <a:ext cx="1919780" cy="309443"/>
          </a:xfrm>
          <a:prstGeom prst="rect">
            <a:avLst/>
          </a:prstGeom>
          <a:solidFill>
            <a:schemeClr val="tx1">
              <a:alpha val="57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Eiffel Tower</a:t>
            </a:r>
          </a:p>
        </p:txBody>
      </p:sp>
      <p:sp>
        <p:nvSpPr>
          <p:cNvPr id="9" name="TextBox 8"/>
          <p:cNvSpPr txBox="1"/>
          <p:nvPr/>
        </p:nvSpPr>
        <p:spPr>
          <a:xfrm>
            <a:off x="277771" y="1504142"/>
            <a:ext cx="1926077"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Statue of Liberty</a:t>
            </a:r>
          </a:p>
        </p:txBody>
      </p:sp>
      <p:sp>
        <p:nvSpPr>
          <p:cNvPr id="10" name="TextBox 9"/>
          <p:cNvSpPr txBox="1"/>
          <p:nvPr/>
        </p:nvSpPr>
        <p:spPr>
          <a:xfrm>
            <a:off x="4657725" y="1493044"/>
            <a:ext cx="1939671"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The Great Sphinx</a:t>
            </a:r>
          </a:p>
        </p:txBody>
      </p:sp>
      <p:sp>
        <p:nvSpPr>
          <p:cNvPr id="13" name="TextBox 12"/>
          <p:cNvSpPr txBox="1"/>
          <p:nvPr/>
        </p:nvSpPr>
        <p:spPr>
          <a:xfrm>
            <a:off x="275387" y="1501794"/>
            <a:ext cx="1928460"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Statue of Liberty</a:t>
            </a:r>
          </a:p>
        </p:txBody>
      </p:sp>
      <p:pic>
        <p:nvPicPr>
          <p:cNvPr id="7172" name="Picture 4" descr="Похожее изображение"/>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480769" y="1493044"/>
            <a:ext cx="4116628" cy="274508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9081" y="3265303"/>
            <a:ext cx="4131468" cy="1119022"/>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The Statue is a gift to the United States from the people of France which commemorates the American Declaration of Independence, July 4, 1776.</a:t>
            </a:r>
          </a:p>
          <a:p>
            <a:pPr marL="67866" defTabSz="514350" latinLnBrk="0"/>
            <a:r>
              <a:rPr lang="en-US" sz="1100" b="1" dirty="0">
                <a:solidFill>
                  <a:prstClr val="black"/>
                </a:solidFill>
                <a:latin typeface="Roboto Slab" pitchFamily="2" charset="0"/>
                <a:ea typeface="Roboto Slab" pitchFamily="2" charset="0"/>
              </a:rPr>
              <a:t>There are 25 windows in Lady Liberty’s crown to allow the visitors to have a panoramic view of the vicinity.</a:t>
            </a:r>
          </a:p>
        </p:txBody>
      </p:sp>
    </p:spTree>
    <p:extLst>
      <p:ext uri="{BB962C8B-B14F-4D97-AF65-F5344CB8AC3E}">
        <p14:creationId xmlns:p14="http://schemas.microsoft.com/office/powerpoint/2010/main" val="2937776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fade">
                                      <p:cBhvr>
                                        <p:cTn id="34" dur="500"/>
                                        <p:tgtEl>
                                          <p:spTgt spid="7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fade">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500"/>
                                        <p:tgtEl>
                                          <p:spTgt spid="7">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172"/>
                                        </p:tgtEl>
                                        <p:attrNameLst>
                                          <p:attrName>style.visibility</p:attrName>
                                        </p:attrNameLst>
                                      </p:cBhvr>
                                      <p:to>
                                        <p:strVal val="visible"/>
                                      </p:to>
                                    </p:set>
                                    <p:animEffect transition="in" filter="fade">
                                      <p:cBhvr>
                                        <p:cTn id="5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9" grpId="1" animBg="1"/>
      <p:bldP spid="10" grpId="0" animBg="1"/>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43956" y="914401"/>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famous building did the Romans use for gladiator duels and public spectacles?</a:t>
            </a:r>
          </a:p>
        </p:txBody>
      </p:sp>
      <p:sp>
        <p:nvSpPr>
          <p:cNvPr id="4" name="Овал 3"/>
          <p:cNvSpPr/>
          <p:nvPr/>
        </p:nvSpPr>
        <p:spPr>
          <a:xfrm>
            <a:off x="269080" y="914400"/>
            <a:ext cx="474876" cy="4616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2" name="TextBox 1"/>
          <p:cNvSpPr txBox="1"/>
          <p:nvPr/>
        </p:nvSpPr>
        <p:spPr>
          <a:xfrm>
            <a:off x="332656" y="987574"/>
            <a:ext cx="411300"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10</a:t>
            </a:r>
            <a:endParaRPr lang="ru-RU" sz="1200" dirty="0">
              <a:solidFill>
                <a:prstClr val="white"/>
              </a:solidFill>
              <a:latin typeface="Roboto Slab" pitchFamily="2" charset="0"/>
              <a:ea typeface="Roboto Slab" pitchFamily="2" charset="0"/>
            </a:endParaRPr>
          </a:p>
        </p:txBody>
      </p:sp>
      <p:pic>
        <p:nvPicPr>
          <p:cNvPr id="6146" name="Picture 2" descr="http://s3.weddbook.com/t1/2/4/7/2478485/a-look-at-the-most-beautiful-unesco-world-heritage-sit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9081" y="1554897"/>
            <a:ext cx="1928813" cy="26742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pdoyl.curd.io/www.bavul.com/sites/default/files/aida/package_category/klasik_italya_turu_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43608" y="1547663"/>
            <a:ext cx="1956943" cy="26886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media.istockphoto.com/photos/piazza-and-pantheon-rome-picture-id94979830?k=6&amp;m=94979830&amp;s=612x612&amp;w=0&amp;h=e0fi3i3OAtHzz2EOTBuOIj-7nl9qfAy89Xu50w5t54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62182" y="1554897"/>
            <a:ext cx="1937857" cy="26886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9082" y="1554897"/>
            <a:ext cx="1928812" cy="309443"/>
          </a:xfrm>
          <a:prstGeom prst="rect">
            <a:avLst/>
          </a:prstGeom>
          <a:solidFill>
            <a:schemeClr val="tx1">
              <a:alpha val="57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Acropolis</a:t>
            </a:r>
          </a:p>
        </p:txBody>
      </p:sp>
      <p:sp>
        <p:nvSpPr>
          <p:cNvPr id="9" name="TextBox 8"/>
          <p:cNvSpPr txBox="1"/>
          <p:nvPr/>
        </p:nvSpPr>
        <p:spPr>
          <a:xfrm>
            <a:off x="2441196" y="1547662"/>
            <a:ext cx="1959354"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Colosseum</a:t>
            </a:r>
          </a:p>
        </p:txBody>
      </p:sp>
      <p:sp>
        <p:nvSpPr>
          <p:cNvPr id="10" name="TextBox 9"/>
          <p:cNvSpPr txBox="1"/>
          <p:nvPr/>
        </p:nvSpPr>
        <p:spPr>
          <a:xfrm>
            <a:off x="4662182" y="1554897"/>
            <a:ext cx="1937857"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the Pantheon</a:t>
            </a:r>
          </a:p>
        </p:txBody>
      </p:sp>
      <p:sp>
        <p:nvSpPr>
          <p:cNvPr id="11" name="Прямоугольник 10"/>
          <p:cNvSpPr/>
          <p:nvPr/>
        </p:nvSpPr>
        <p:spPr>
          <a:xfrm>
            <a:off x="2440965" y="2871092"/>
            <a:ext cx="1959585" cy="1626854"/>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Historical data suggests that the games played in the Colosseum for hundreds of years have claimed the lives of about 500,000 people and more than a million wild animals.</a:t>
            </a:r>
          </a:p>
        </p:txBody>
      </p:sp>
      <p:sp>
        <p:nvSpPr>
          <p:cNvPr id="12" name="TextBox 11"/>
          <p:cNvSpPr txBox="1"/>
          <p:nvPr/>
        </p:nvSpPr>
        <p:spPr>
          <a:xfrm>
            <a:off x="2440965" y="1547662"/>
            <a:ext cx="1959585" cy="309443"/>
          </a:xfrm>
          <a:prstGeom prst="rect">
            <a:avLst/>
          </a:prstGeom>
          <a:solidFill>
            <a:srgbClr val="FFC000">
              <a:alpha val="74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Colosseum</a:t>
            </a:r>
          </a:p>
        </p:txBody>
      </p:sp>
    </p:spTree>
    <p:extLst>
      <p:ext uri="{BB962C8B-B14F-4D97-AF65-F5344CB8AC3E}">
        <p14:creationId xmlns:p14="http://schemas.microsoft.com/office/powerpoint/2010/main" val="88356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500"/>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6150"/>
                                        </p:tgtEl>
                                        <p:attrNameLst>
                                          <p:attrName>style.visibility</p:attrName>
                                        </p:attrNameLst>
                                      </p:cBhvr>
                                      <p:to>
                                        <p:strVal val="visible"/>
                                      </p:to>
                                    </p:set>
                                    <p:animEffect transition="in" filter="fade">
                                      <p:cBhvr>
                                        <p:cTn id="37" dur="500"/>
                                        <p:tgtEl>
                                          <p:spTgt spid="61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8" grpId="0" animBg="1"/>
      <p:bldP spid="9" grpId="0" animBg="1"/>
      <p:bldP spid="9" grpId="1"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43955" y="914400"/>
            <a:ext cx="2742819" cy="923330"/>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Why is the temple of Sikhs in India called “The Golden Temple”?</a:t>
            </a:r>
          </a:p>
        </p:txBody>
      </p:sp>
      <p:sp>
        <p:nvSpPr>
          <p:cNvPr id="4" name="Овал 3"/>
          <p:cNvSpPr/>
          <p:nvPr/>
        </p:nvSpPr>
        <p:spPr>
          <a:xfrm>
            <a:off x="269080" y="914400"/>
            <a:ext cx="474876" cy="4616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320520" y="987574"/>
            <a:ext cx="409728"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11</a:t>
            </a:r>
            <a:endParaRPr lang="ru-RU" sz="1200" dirty="0">
              <a:solidFill>
                <a:prstClr val="white"/>
              </a:solidFill>
              <a:latin typeface="Roboto Slab" pitchFamily="2" charset="0"/>
              <a:ea typeface="Roboto Slab" pitchFamily="2" charset="0"/>
            </a:endParaRPr>
          </a:p>
        </p:txBody>
      </p:sp>
      <p:pic>
        <p:nvPicPr>
          <p:cNvPr id="5122" name="Picture 2" descr="http://mobsea.com/appimg/Most-Famous-Landmarks-Around-the-World/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86775" y="914400"/>
            <a:ext cx="3225533" cy="32416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9082" y="1948567"/>
            <a:ext cx="2423785" cy="903389"/>
          </a:xfrm>
          <a:prstGeom prst="rect">
            <a:avLst/>
          </a:prstGeom>
        </p:spPr>
        <p:txBody>
          <a:bodyPr wrap="square">
            <a:spAutoFit/>
          </a:bodyPr>
          <a:lstStyle/>
          <a:p>
            <a:pPr defTabSz="514350" latinLnBrk="0">
              <a:lnSpc>
                <a:spcPct val="130000"/>
              </a:lnSpc>
            </a:pPr>
            <a:r>
              <a:rPr lang="en-US" sz="1400" b="1" dirty="0">
                <a:solidFill>
                  <a:prstClr val="black"/>
                </a:solidFill>
                <a:latin typeface="Roboto Slab" pitchFamily="2" charset="0"/>
                <a:ea typeface="Roboto Slab" pitchFamily="2" charset="0"/>
              </a:rPr>
              <a:t>a) it is painted in yellow</a:t>
            </a:r>
          </a:p>
          <a:p>
            <a:pPr defTabSz="514350" latinLnBrk="0">
              <a:lnSpc>
                <a:spcPct val="130000"/>
              </a:lnSpc>
            </a:pPr>
            <a:r>
              <a:rPr lang="en-US" sz="1400" b="1" dirty="0">
                <a:solidFill>
                  <a:prstClr val="black"/>
                </a:solidFill>
                <a:latin typeface="Roboto Slab" pitchFamily="2" charset="0"/>
                <a:ea typeface="Roboto Slab" pitchFamily="2" charset="0"/>
              </a:rPr>
              <a:t>b) it is made of gold</a:t>
            </a:r>
          </a:p>
          <a:p>
            <a:pPr defTabSz="514350" latinLnBrk="0">
              <a:lnSpc>
                <a:spcPct val="130000"/>
              </a:lnSpc>
            </a:pPr>
            <a:r>
              <a:rPr lang="en-US" sz="1400" b="1" dirty="0">
                <a:solidFill>
                  <a:prstClr val="black"/>
                </a:solidFill>
                <a:latin typeface="Roboto Slab" pitchFamily="2" charset="0"/>
                <a:ea typeface="Roboto Slab" pitchFamily="2" charset="0"/>
              </a:rPr>
              <a:t>c) it is made of sandstone</a:t>
            </a:r>
          </a:p>
        </p:txBody>
      </p:sp>
      <p:sp>
        <p:nvSpPr>
          <p:cNvPr id="8" name="Прямоугольник 7"/>
          <p:cNvSpPr/>
          <p:nvPr/>
        </p:nvSpPr>
        <p:spPr>
          <a:xfrm>
            <a:off x="269082" y="3217800"/>
            <a:ext cx="2776123" cy="1195966"/>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200" b="1" dirty="0">
                <a:solidFill>
                  <a:prstClr val="black"/>
                </a:solidFill>
                <a:latin typeface="Roboto Slab" pitchFamily="2" charset="0"/>
                <a:ea typeface="Roboto Slab" pitchFamily="2" charset="0"/>
              </a:rPr>
              <a:t>The Golden Temple is regarded as the most sacred place of worship for the Sikhs. </a:t>
            </a:r>
          </a:p>
          <a:p>
            <a:pPr marL="67866" defTabSz="514350" latinLnBrk="0"/>
            <a:r>
              <a:rPr lang="en-US" sz="1200" b="1" dirty="0">
                <a:solidFill>
                  <a:prstClr val="black"/>
                </a:solidFill>
                <a:latin typeface="Roboto Slab" pitchFamily="2" charset="0"/>
                <a:ea typeface="Roboto Slab" pitchFamily="2" charset="0"/>
              </a:rPr>
              <a:t>It is mostly made of marble but it is gold plated with real gold.</a:t>
            </a:r>
          </a:p>
        </p:txBody>
      </p:sp>
    </p:spTree>
    <p:extLst>
      <p:ext uri="{BB962C8B-B14F-4D97-AF65-F5344CB8AC3E}">
        <p14:creationId xmlns:p14="http://schemas.microsoft.com/office/powerpoint/2010/main" val="3375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2">
                                            <p:txEl>
                                              <p:pRg st="1" end="1"/>
                                            </p:txEl>
                                          </p:spTgt>
                                        </p:tgtEl>
                                        <p:attrNameLst>
                                          <p:attrName>style.color</p:attrName>
                                        </p:attrNameLst>
                                      </p:cBhvr>
                                      <p:to>
                                        <p:clrVal>
                                          <a:srgbClr val="DD4935"/>
                                        </p:clrVal>
                                      </p:to>
                                    </p:set>
                                    <p:set>
                                      <p:cBhvr>
                                        <p:cTn id="36" dur="500" fill="hold"/>
                                        <p:tgtEl>
                                          <p:spTgt spid="2">
                                            <p:txEl>
                                              <p:pRg st="1" end="1"/>
                                            </p:txEl>
                                          </p:spTgt>
                                        </p:tgtEl>
                                        <p:attrNameLst>
                                          <p:attrName>fillcolor</p:attrName>
                                        </p:attrNameLst>
                                      </p:cBhvr>
                                      <p:to>
                                        <p:clrVal>
                                          <a:srgbClr val="DD4935"/>
                                        </p:clrVal>
                                      </p:to>
                                    </p:set>
                                    <p:set>
                                      <p:cBhvr>
                                        <p:cTn id="37" dur="500" fill="hold"/>
                                        <p:tgtEl>
                                          <p:spTgt spid="2">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4656886" y="1547663"/>
            <a:ext cx="1999777" cy="26626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10" name="Прямоугольник 9"/>
          <p:cNvSpPr/>
          <p:nvPr/>
        </p:nvSpPr>
        <p:spPr>
          <a:xfrm>
            <a:off x="2440965" y="1547663"/>
            <a:ext cx="1952441" cy="26626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9" name="Прямоугольник 8"/>
          <p:cNvSpPr/>
          <p:nvPr/>
        </p:nvSpPr>
        <p:spPr>
          <a:xfrm>
            <a:off x="269082" y="1547663"/>
            <a:ext cx="1928812" cy="26626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14" name="TextBox 13"/>
          <p:cNvSpPr txBox="1"/>
          <p:nvPr/>
        </p:nvSpPr>
        <p:spPr>
          <a:xfrm>
            <a:off x="5423979" y="2587084"/>
            <a:ext cx="465590" cy="923330"/>
          </a:xfrm>
          <a:prstGeom prst="rect">
            <a:avLst/>
          </a:prstGeom>
          <a:noFill/>
        </p:spPr>
        <p:txBody>
          <a:bodyPr wrap="square" rtlCol="0">
            <a:spAutoFit/>
          </a:bodyPr>
          <a:lstStyle/>
          <a:p>
            <a:pPr defTabSz="514350" latinLnBrk="0"/>
            <a:r>
              <a:rPr lang="en-US" sz="5400" dirty="0">
                <a:solidFill>
                  <a:prstClr val="white"/>
                </a:solidFill>
                <a:latin typeface="Roboto Slab" pitchFamily="2" charset="0"/>
                <a:ea typeface="Roboto Slab" pitchFamily="2" charset="0"/>
              </a:rPr>
              <a:t>?</a:t>
            </a:r>
            <a:endParaRPr lang="ru-RU" sz="5400" dirty="0">
              <a:solidFill>
                <a:prstClr val="white"/>
              </a:solidFill>
              <a:latin typeface="Roboto Slab" pitchFamily="2" charset="0"/>
              <a:ea typeface="Roboto Slab" pitchFamily="2" charset="0"/>
            </a:endParaRPr>
          </a:p>
        </p:txBody>
      </p:sp>
      <p:sp>
        <p:nvSpPr>
          <p:cNvPr id="13" name="TextBox 12"/>
          <p:cNvSpPr txBox="1"/>
          <p:nvPr/>
        </p:nvSpPr>
        <p:spPr>
          <a:xfrm>
            <a:off x="3184390" y="2587085"/>
            <a:ext cx="465590" cy="923330"/>
          </a:xfrm>
          <a:prstGeom prst="rect">
            <a:avLst/>
          </a:prstGeom>
          <a:noFill/>
        </p:spPr>
        <p:txBody>
          <a:bodyPr wrap="square" rtlCol="0">
            <a:spAutoFit/>
          </a:bodyPr>
          <a:lstStyle/>
          <a:p>
            <a:pPr defTabSz="514350" latinLnBrk="0"/>
            <a:r>
              <a:rPr lang="en-US" sz="5400" dirty="0">
                <a:solidFill>
                  <a:prstClr val="white"/>
                </a:solidFill>
                <a:latin typeface="Roboto Slab" pitchFamily="2" charset="0"/>
                <a:ea typeface="Roboto Slab" pitchFamily="2" charset="0"/>
              </a:rPr>
              <a:t>?</a:t>
            </a:r>
            <a:endParaRPr lang="ru-RU" sz="5400" dirty="0">
              <a:solidFill>
                <a:prstClr val="white"/>
              </a:solidFill>
              <a:latin typeface="Roboto Slab" pitchFamily="2" charset="0"/>
              <a:ea typeface="Roboto Slab" pitchFamily="2" charset="0"/>
            </a:endParaRPr>
          </a:p>
        </p:txBody>
      </p:sp>
      <p:sp>
        <p:nvSpPr>
          <p:cNvPr id="12" name="TextBox 11"/>
          <p:cNvSpPr txBox="1"/>
          <p:nvPr/>
        </p:nvSpPr>
        <p:spPr>
          <a:xfrm>
            <a:off x="1000692" y="2587086"/>
            <a:ext cx="465590" cy="923330"/>
          </a:xfrm>
          <a:prstGeom prst="rect">
            <a:avLst/>
          </a:prstGeom>
          <a:noFill/>
        </p:spPr>
        <p:txBody>
          <a:bodyPr wrap="square" rtlCol="0">
            <a:spAutoFit/>
          </a:bodyPr>
          <a:lstStyle/>
          <a:p>
            <a:pPr defTabSz="514350" latinLnBrk="0"/>
            <a:r>
              <a:rPr lang="en-US" sz="5400" dirty="0">
                <a:solidFill>
                  <a:prstClr val="white"/>
                </a:solidFill>
                <a:latin typeface="Roboto Slab" pitchFamily="2" charset="0"/>
                <a:ea typeface="Roboto Slab" pitchFamily="2" charset="0"/>
              </a:rPr>
              <a:t>?</a:t>
            </a:r>
            <a:endParaRPr lang="ru-RU" sz="5400" dirty="0">
              <a:solidFill>
                <a:prstClr val="white"/>
              </a:solidFill>
              <a:latin typeface="Roboto Slab" pitchFamily="2" charset="0"/>
              <a:ea typeface="Roboto Slab" pitchFamily="2" charset="0"/>
            </a:endParaRPr>
          </a:p>
        </p:txBody>
      </p:sp>
      <p:sp>
        <p:nvSpPr>
          <p:cNvPr id="3" name="Прямоугольник 2"/>
          <p:cNvSpPr/>
          <p:nvPr/>
        </p:nvSpPr>
        <p:spPr>
          <a:xfrm>
            <a:off x="743956" y="914401"/>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famous building resembles the swollen sails or the giant shells?</a:t>
            </a:r>
          </a:p>
        </p:txBody>
      </p:sp>
      <p:sp>
        <p:nvSpPr>
          <p:cNvPr id="4" name="Овал 3"/>
          <p:cNvSpPr/>
          <p:nvPr/>
        </p:nvSpPr>
        <p:spPr>
          <a:xfrm>
            <a:off x="269080" y="914401"/>
            <a:ext cx="474874" cy="433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332656" y="1000199"/>
            <a:ext cx="474874"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12</a:t>
            </a:r>
            <a:endParaRPr lang="ru-RU" sz="1200" dirty="0">
              <a:solidFill>
                <a:prstClr val="white"/>
              </a:solidFill>
              <a:latin typeface="Roboto Slab" pitchFamily="2" charset="0"/>
              <a:ea typeface="Roboto Slab" pitchFamily="2" charset="0"/>
            </a:endParaRPr>
          </a:p>
        </p:txBody>
      </p:sp>
      <p:sp>
        <p:nvSpPr>
          <p:cNvPr id="6" name="TextBox 5"/>
          <p:cNvSpPr txBox="1"/>
          <p:nvPr/>
        </p:nvSpPr>
        <p:spPr>
          <a:xfrm>
            <a:off x="269082" y="1547662"/>
            <a:ext cx="1928812" cy="482567"/>
          </a:xfrm>
          <a:prstGeom prst="rect">
            <a:avLst/>
          </a:prstGeom>
          <a:solidFill>
            <a:schemeClr val="tx1">
              <a:alpha val="56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Sydney Opera House, Sydney</a:t>
            </a:r>
          </a:p>
        </p:txBody>
      </p:sp>
      <p:pic>
        <p:nvPicPr>
          <p:cNvPr id="4098" name="Picture 2" descr="https://i.pinimg.com/736x/1e/3c/07/1e3c07d8b4ebc664575786be0fed6278--australian-icons-visit-sydn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9081" y="1550230"/>
            <a:ext cx="1928813" cy="2660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estwallpaper-hd.com/web/wallpapers/new-york-usa-empire-state-building/540x96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40966" y="1547662"/>
            <a:ext cx="1952441" cy="26626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vdenhaberler.com/wp-content/uploads/2017/03/Bilbao-Guggenheim-Muzesi-0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56885" y="1547662"/>
            <a:ext cx="1999778" cy="26626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9081" y="1550229"/>
            <a:ext cx="1928812" cy="482567"/>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Sydney Opera House, Sydney</a:t>
            </a:r>
          </a:p>
        </p:txBody>
      </p:sp>
      <p:sp>
        <p:nvSpPr>
          <p:cNvPr id="7" name="TextBox 6"/>
          <p:cNvSpPr txBox="1"/>
          <p:nvPr/>
        </p:nvSpPr>
        <p:spPr>
          <a:xfrm>
            <a:off x="2440965" y="1547662"/>
            <a:ext cx="1952441"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Empire State Building, New York</a:t>
            </a:r>
          </a:p>
        </p:txBody>
      </p:sp>
      <p:sp>
        <p:nvSpPr>
          <p:cNvPr id="8" name="TextBox 7"/>
          <p:cNvSpPr txBox="1"/>
          <p:nvPr/>
        </p:nvSpPr>
        <p:spPr>
          <a:xfrm>
            <a:off x="4656887" y="1547662"/>
            <a:ext cx="1999777"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Guggenheim Museum, Bilbao</a:t>
            </a:r>
          </a:p>
        </p:txBody>
      </p:sp>
    </p:spTree>
    <p:extLst>
      <p:ext uri="{BB962C8B-B14F-4D97-AF65-F5344CB8AC3E}">
        <p14:creationId xmlns:p14="http://schemas.microsoft.com/office/powerpoint/2010/main" val="438752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xit" presetSubtype="0" fill="hold" grpId="1"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098"/>
                                        </p:tgtEl>
                                        <p:attrNameLst>
                                          <p:attrName>style.visibility</p:attrName>
                                        </p:attrNameLst>
                                      </p:cBhvr>
                                      <p:to>
                                        <p:strVal val="visible"/>
                                      </p:to>
                                    </p:set>
                                    <p:animEffect transition="in" filter="fade">
                                      <p:cBhvr>
                                        <p:cTn id="57" dur="500"/>
                                        <p:tgtEl>
                                          <p:spTgt spid="4098"/>
                                        </p:tgtEl>
                                      </p:cBhvr>
                                    </p:animEffect>
                                  </p:childTnLst>
                                </p:cTn>
                              </p:par>
                              <p:par>
                                <p:cTn id="58" presetID="10" presetClass="entr" presetSubtype="0" fill="hold" nodeType="withEffect">
                                  <p:stCondLst>
                                    <p:cond delay="0"/>
                                  </p:stCondLst>
                                  <p:childTnLst>
                                    <p:set>
                                      <p:cBhvr>
                                        <p:cTn id="59" dur="1" fill="hold">
                                          <p:stCondLst>
                                            <p:cond delay="0"/>
                                          </p:stCondLst>
                                        </p:cTn>
                                        <p:tgtEl>
                                          <p:spTgt spid="4100"/>
                                        </p:tgtEl>
                                        <p:attrNameLst>
                                          <p:attrName>style.visibility</p:attrName>
                                        </p:attrNameLst>
                                      </p:cBhvr>
                                      <p:to>
                                        <p:strVal val="visible"/>
                                      </p:to>
                                    </p:set>
                                    <p:animEffect transition="in" filter="fade">
                                      <p:cBhvr>
                                        <p:cTn id="60" dur="500"/>
                                        <p:tgtEl>
                                          <p:spTgt spid="4100"/>
                                        </p:tgtEl>
                                      </p:cBhvr>
                                    </p:animEffect>
                                  </p:childTnLst>
                                </p:cTn>
                              </p:par>
                              <p:par>
                                <p:cTn id="61" presetID="10" presetClass="entr" presetSubtype="0" fill="hold" nodeType="withEffect">
                                  <p:stCondLst>
                                    <p:cond delay="0"/>
                                  </p:stCondLst>
                                  <p:childTnLst>
                                    <p:set>
                                      <p:cBhvr>
                                        <p:cTn id="62" dur="1" fill="hold">
                                          <p:stCondLst>
                                            <p:cond delay="0"/>
                                          </p:stCondLst>
                                        </p:cTn>
                                        <p:tgtEl>
                                          <p:spTgt spid="4102"/>
                                        </p:tgtEl>
                                        <p:attrNameLst>
                                          <p:attrName>style.visibility</p:attrName>
                                        </p:attrNameLst>
                                      </p:cBhvr>
                                      <p:to>
                                        <p:strVal val="visible"/>
                                      </p:to>
                                    </p:set>
                                    <p:animEffect transition="in" filter="fade">
                                      <p:cBhvr>
                                        <p:cTn id="6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14" grpId="0"/>
      <p:bldP spid="13" grpId="0"/>
      <p:bldP spid="12" grpId="0"/>
      <p:bldP spid="3" grpId="0"/>
      <p:bldP spid="4" grpId="0" animBg="1"/>
      <p:bldP spid="5" grpId="0"/>
      <p:bldP spid="6" grpId="0" animBg="1"/>
      <p:bldP spid="6" grpId="1" animBg="1"/>
      <p:bldP spid="17"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https://1.bp.blogspot.com/-fddouy_4TwY/WHjSrdkMnmI/AAAAAAAAIjg/sU51KU0S1lY40LXAzPlcr-9gtZCLaENcACLcB/s1600/273c87098d885c4cac15ecdcb9a56a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82" y="1235016"/>
            <a:ext cx="2216734" cy="299408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7179" y="1373698"/>
            <a:ext cx="1725342" cy="2031325"/>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famous monument can be seen from almost every part of the city?</a:t>
            </a:r>
          </a:p>
        </p:txBody>
      </p:sp>
      <p:sp>
        <p:nvSpPr>
          <p:cNvPr id="4" name="Овал 3"/>
          <p:cNvSpPr/>
          <p:nvPr/>
        </p:nvSpPr>
        <p:spPr>
          <a:xfrm>
            <a:off x="260938" y="672453"/>
            <a:ext cx="470106" cy="4592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310971" y="774347"/>
            <a:ext cx="420073"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13</a:t>
            </a:r>
          </a:p>
        </p:txBody>
      </p:sp>
      <p:pic>
        <p:nvPicPr>
          <p:cNvPr id="6" name="Picture 4" descr="https://pdoyl.curd.io/www.bavul.com/sites/default/files/aida/package_category/klasik_italya_turu_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09682" y="1222788"/>
            <a:ext cx="2179237" cy="29940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9681" y="914400"/>
            <a:ext cx="218187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Colosseum, Rome</a:t>
            </a:r>
          </a:p>
        </p:txBody>
      </p:sp>
      <p:sp>
        <p:nvSpPr>
          <p:cNvPr id="8" name="TextBox 7"/>
          <p:cNvSpPr txBox="1"/>
          <p:nvPr/>
        </p:nvSpPr>
        <p:spPr>
          <a:xfrm>
            <a:off x="2060182" y="924447"/>
            <a:ext cx="2216734"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Acropolis, Athens</a:t>
            </a:r>
          </a:p>
        </p:txBody>
      </p:sp>
      <p:sp>
        <p:nvSpPr>
          <p:cNvPr id="9" name="Прямоугольник 8"/>
          <p:cNvSpPr/>
          <p:nvPr/>
        </p:nvSpPr>
        <p:spPr>
          <a:xfrm>
            <a:off x="260938" y="3541945"/>
            <a:ext cx="1660237" cy="1349855"/>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400" b="1" dirty="0">
                <a:solidFill>
                  <a:prstClr val="black"/>
                </a:solidFill>
                <a:latin typeface="Roboto Slab" pitchFamily="2" charset="0"/>
                <a:ea typeface="Roboto Slab" pitchFamily="2" charset="0"/>
              </a:rPr>
              <a:t>The Acropolis stands on the hill that overlooks the city of Athens.</a:t>
            </a:r>
          </a:p>
        </p:txBody>
      </p:sp>
      <p:sp>
        <p:nvSpPr>
          <p:cNvPr id="10" name="TextBox 9"/>
          <p:cNvSpPr txBox="1"/>
          <p:nvPr/>
        </p:nvSpPr>
        <p:spPr>
          <a:xfrm>
            <a:off x="2060181" y="930739"/>
            <a:ext cx="2216735" cy="309443"/>
          </a:xfrm>
          <a:prstGeom prst="rect">
            <a:avLst/>
          </a:prstGeom>
          <a:solidFill>
            <a:srgbClr val="FFC000">
              <a:alpha val="74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Acropolis, Athens</a:t>
            </a:r>
          </a:p>
        </p:txBody>
      </p:sp>
    </p:spTree>
    <p:extLst>
      <p:ext uri="{BB962C8B-B14F-4D97-AF65-F5344CB8AC3E}">
        <p14:creationId xmlns:p14="http://schemas.microsoft.com/office/powerpoint/2010/main" val="1232428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animBg="1"/>
      <p:bldP spid="8" grpId="1"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70" name="Picture 6" descr="Картинки по запросу taj mahal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63541" y="1960066"/>
            <a:ext cx="3025378" cy="22683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the Phnom Bakheng, Cambo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45" y="1960798"/>
            <a:ext cx="3023915" cy="22690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5945" y="680761"/>
            <a:ext cx="5208825"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temple was built as a home of the Hindu gods?</a:t>
            </a:r>
          </a:p>
        </p:txBody>
      </p:sp>
      <p:sp>
        <p:nvSpPr>
          <p:cNvPr id="4" name="Овал 3"/>
          <p:cNvSpPr/>
          <p:nvPr/>
        </p:nvSpPr>
        <p:spPr>
          <a:xfrm>
            <a:off x="177137" y="744442"/>
            <a:ext cx="495623" cy="4910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240289" y="851472"/>
            <a:ext cx="423338"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14</a:t>
            </a:r>
          </a:p>
        </p:txBody>
      </p:sp>
      <p:sp>
        <p:nvSpPr>
          <p:cNvPr id="7" name="TextBox 6"/>
          <p:cNvSpPr txBox="1"/>
          <p:nvPr/>
        </p:nvSpPr>
        <p:spPr>
          <a:xfrm>
            <a:off x="269081" y="1651355"/>
            <a:ext cx="302537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Phnom Bakheng, Cambodia </a:t>
            </a:r>
          </a:p>
        </p:txBody>
      </p:sp>
      <p:sp>
        <p:nvSpPr>
          <p:cNvPr id="8" name="TextBox 7"/>
          <p:cNvSpPr txBox="1"/>
          <p:nvPr/>
        </p:nvSpPr>
        <p:spPr>
          <a:xfrm>
            <a:off x="3563541" y="1651355"/>
            <a:ext cx="3025378"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Taj Mahal, India</a:t>
            </a:r>
          </a:p>
        </p:txBody>
      </p:sp>
      <p:sp>
        <p:nvSpPr>
          <p:cNvPr id="9" name="Прямоугольник 8"/>
          <p:cNvSpPr/>
          <p:nvPr/>
        </p:nvSpPr>
        <p:spPr>
          <a:xfrm>
            <a:off x="269663" y="3340910"/>
            <a:ext cx="3025379" cy="949745"/>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It is nowadays a popular tourist spot. </a:t>
            </a:r>
          </a:p>
          <a:p>
            <a:pPr marL="67866" defTabSz="514350" latinLnBrk="0"/>
            <a:r>
              <a:rPr lang="en-US" sz="1100" b="1" dirty="0">
                <a:solidFill>
                  <a:prstClr val="black"/>
                </a:solidFill>
                <a:latin typeface="Roboto Slab" pitchFamily="2" charset="0"/>
                <a:ea typeface="Roboto Slab" pitchFamily="2" charset="0"/>
              </a:rPr>
              <a:t>The large number of visitors makes Phnom Bakheng one of the most threatened monuments of the South Asia.</a:t>
            </a:r>
          </a:p>
        </p:txBody>
      </p:sp>
      <p:sp>
        <p:nvSpPr>
          <p:cNvPr id="10" name="TextBox 9"/>
          <p:cNvSpPr txBox="1"/>
          <p:nvPr/>
        </p:nvSpPr>
        <p:spPr>
          <a:xfrm>
            <a:off x="269081" y="1650623"/>
            <a:ext cx="3025379" cy="309443"/>
          </a:xfrm>
          <a:prstGeom prst="rect">
            <a:avLst/>
          </a:prstGeom>
          <a:solidFill>
            <a:srgbClr val="FFC000">
              <a:alpha val="73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Phnom Bakheng, Cambodia </a:t>
            </a:r>
          </a:p>
        </p:txBody>
      </p:sp>
    </p:spTree>
    <p:extLst>
      <p:ext uri="{BB962C8B-B14F-4D97-AF65-F5344CB8AC3E}">
        <p14:creationId xmlns:p14="http://schemas.microsoft.com/office/powerpoint/2010/main" val="2995462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500"/>
                                        <p:tgtEl>
                                          <p:spTgt spid="112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fade">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7" grpId="1"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Овал 11">
            <a:extLst>
              <a:ext uri="{FF2B5EF4-FFF2-40B4-BE49-F238E27FC236}">
                <a16:creationId xmlns="" xmlns:a16="http://schemas.microsoft.com/office/drawing/2014/main" id="{08B029F8-9D41-4C22-8465-A427B05D3581}"/>
              </a:ext>
            </a:extLst>
          </p:cNvPr>
          <p:cNvSpPr/>
          <p:nvPr/>
        </p:nvSpPr>
        <p:spPr>
          <a:xfrm>
            <a:off x="177137" y="744442"/>
            <a:ext cx="495623" cy="4910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pic>
        <p:nvPicPr>
          <p:cNvPr id="12296" name="Picture 8" descr="Похожее изображение"/>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61126" y="1960066"/>
            <a:ext cx="3018928" cy="226903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Картинки по запросу Tenochtitlan, Mex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81" y="1960066"/>
            <a:ext cx="3025379" cy="22690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2347" y="680759"/>
            <a:ext cx="5208825"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It was destroyed by Spanish conquistador Hernan Cortes. Which one? </a:t>
            </a:r>
          </a:p>
        </p:txBody>
      </p:sp>
      <p:sp>
        <p:nvSpPr>
          <p:cNvPr id="5" name="TextBox 4"/>
          <p:cNvSpPr txBox="1"/>
          <p:nvPr/>
        </p:nvSpPr>
        <p:spPr>
          <a:xfrm>
            <a:off x="216724" y="842898"/>
            <a:ext cx="446903"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15</a:t>
            </a:r>
          </a:p>
        </p:txBody>
      </p:sp>
      <p:sp>
        <p:nvSpPr>
          <p:cNvPr id="7" name="TextBox 6"/>
          <p:cNvSpPr txBox="1"/>
          <p:nvPr/>
        </p:nvSpPr>
        <p:spPr>
          <a:xfrm>
            <a:off x="269081" y="1651355"/>
            <a:ext cx="302537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Tenochtitlan, Mexico </a:t>
            </a:r>
          </a:p>
        </p:txBody>
      </p:sp>
      <p:sp>
        <p:nvSpPr>
          <p:cNvPr id="8" name="TextBox 7"/>
          <p:cNvSpPr txBox="1"/>
          <p:nvPr/>
        </p:nvSpPr>
        <p:spPr>
          <a:xfrm>
            <a:off x="3563541" y="1651355"/>
            <a:ext cx="3016513"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Stonehenge, England </a:t>
            </a:r>
          </a:p>
        </p:txBody>
      </p:sp>
      <p:sp>
        <p:nvSpPr>
          <p:cNvPr id="9" name="Прямоугольник 8"/>
          <p:cNvSpPr/>
          <p:nvPr/>
        </p:nvSpPr>
        <p:spPr>
          <a:xfrm>
            <a:off x="3554675" y="3291830"/>
            <a:ext cx="3025379" cy="1457576"/>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The city was the capital of the expanding Aztec Empire in the 15th century until it was captured by the Spanish in 1521.</a:t>
            </a:r>
          </a:p>
          <a:p>
            <a:pPr marL="67866" defTabSz="514350" latinLnBrk="0"/>
            <a:r>
              <a:rPr lang="en-US" sz="1100" b="1" dirty="0">
                <a:solidFill>
                  <a:prstClr val="black"/>
                </a:solidFill>
                <a:latin typeface="Roboto Slab" pitchFamily="2" charset="0"/>
                <a:ea typeface="Roboto Slab" pitchFamily="2" charset="0"/>
              </a:rPr>
              <a:t>Cortés wrote that Tenochtitlan was as large as Seville or Córdoba (the biggest cities at that time). It was five times the size of the London of Henry VIII.</a:t>
            </a:r>
          </a:p>
        </p:txBody>
      </p:sp>
      <p:pic>
        <p:nvPicPr>
          <p:cNvPr id="12292" name="Picture 4" descr="Картинки по запросу Tenochtitlan, Mexic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9081" y="1960066"/>
            <a:ext cx="3025379" cy="22690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9081" y="1650622"/>
            <a:ext cx="3025379" cy="309443"/>
          </a:xfrm>
          <a:prstGeom prst="rect">
            <a:avLst/>
          </a:prstGeom>
          <a:solidFill>
            <a:srgbClr val="FFC000">
              <a:alpha val="78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Tenochtitlan, Mexico </a:t>
            </a:r>
          </a:p>
        </p:txBody>
      </p:sp>
    </p:spTree>
    <p:extLst>
      <p:ext uri="{BB962C8B-B14F-4D97-AF65-F5344CB8AC3E}">
        <p14:creationId xmlns:p14="http://schemas.microsoft.com/office/powerpoint/2010/main" val="3543227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fade">
                                      <p:cBhvr>
                                        <p:cTn id="23" dur="500"/>
                                        <p:tgtEl>
                                          <p:spTgt spid="1229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fade">
                                      <p:cBhvr>
                                        <p:cTn id="42" dur="500"/>
                                        <p:tgtEl>
                                          <p:spTgt spid="12292"/>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fade">
                                      <p:cBhvr>
                                        <p:cTn id="50" dur="500"/>
                                        <p:tgtEl>
                                          <p:spTgt spid="9">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7" grpId="0" animBg="1"/>
      <p:bldP spid="7" grpId="1" animBg="1"/>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74074" y="452172"/>
            <a:ext cx="2550504" cy="1200329"/>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What famous architectural masterpiece can you see in this picture?</a:t>
            </a:r>
          </a:p>
        </p:txBody>
      </p:sp>
      <p:sp>
        <p:nvSpPr>
          <p:cNvPr id="4" name="Овал 3"/>
          <p:cNvSpPr/>
          <p:nvPr/>
        </p:nvSpPr>
        <p:spPr>
          <a:xfrm>
            <a:off x="257961" y="835043"/>
            <a:ext cx="474875" cy="4616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286801" y="914399"/>
            <a:ext cx="417193"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16</a:t>
            </a:r>
            <a:endParaRPr lang="ru-RU" sz="1200" dirty="0">
              <a:solidFill>
                <a:prstClr val="white"/>
              </a:solidFill>
              <a:latin typeface="Roboto Slab" pitchFamily="2" charset="0"/>
              <a:ea typeface="Roboto Slab" pitchFamily="2" charset="0"/>
            </a:endParaRPr>
          </a:p>
        </p:txBody>
      </p:sp>
      <p:sp>
        <p:nvSpPr>
          <p:cNvPr id="2" name="Прямоугольник 1"/>
          <p:cNvSpPr/>
          <p:nvPr/>
        </p:nvSpPr>
        <p:spPr>
          <a:xfrm>
            <a:off x="269081" y="1684407"/>
            <a:ext cx="2682905" cy="744114"/>
          </a:xfrm>
          <a:prstGeom prst="rect">
            <a:avLst/>
          </a:prstGeom>
        </p:spPr>
        <p:txBody>
          <a:bodyPr wrap="square">
            <a:spAutoFit/>
          </a:bodyPr>
          <a:lstStyle/>
          <a:p>
            <a:pPr marL="257175" indent="-257175" defTabSz="514350" latinLnBrk="0">
              <a:lnSpc>
                <a:spcPct val="130000"/>
              </a:lnSpc>
              <a:buFontTx/>
              <a:buAutoNum type="alphaLcParenR"/>
            </a:pPr>
            <a:r>
              <a:rPr lang="en-US" sz="1125" b="1" dirty="0">
                <a:solidFill>
                  <a:prstClr val="black"/>
                </a:solidFill>
                <a:latin typeface="Roboto Slab" pitchFamily="2" charset="0"/>
                <a:ea typeface="Roboto Slab" pitchFamily="2" charset="0"/>
              </a:rPr>
              <a:t>Petronas Towers, Malaysia</a:t>
            </a:r>
          </a:p>
          <a:p>
            <a:pPr marL="257175" indent="-257175" defTabSz="514350" latinLnBrk="0">
              <a:lnSpc>
                <a:spcPct val="130000"/>
              </a:lnSpc>
              <a:buFontTx/>
              <a:buAutoNum type="alphaLcParenR"/>
            </a:pPr>
            <a:r>
              <a:rPr lang="en-US" sz="1125" b="1" dirty="0">
                <a:solidFill>
                  <a:prstClr val="black"/>
                </a:solidFill>
                <a:latin typeface="Roboto Slab" pitchFamily="2" charset="0"/>
                <a:ea typeface="Roboto Slab" pitchFamily="2" charset="0"/>
              </a:rPr>
              <a:t>Saint Basil’s Cathedral, Russia</a:t>
            </a:r>
          </a:p>
          <a:p>
            <a:pPr marL="257175" indent="-257175" defTabSz="514350" latinLnBrk="0">
              <a:lnSpc>
                <a:spcPct val="130000"/>
              </a:lnSpc>
              <a:buFontTx/>
              <a:buAutoNum type="alphaLcParenR"/>
            </a:pPr>
            <a:r>
              <a:rPr lang="en-US" sz="1125" b="1" dirty="0" err="1">
                <a:solidFill>
                  <a:prstClr val="black"/>
                </a:solidFill>
                <a:latin typeface="Roboto Slab" pitchFamily="2" charset="0"/>
                <a:ea typeface="Roboto Slab" pitchFamily="2" charset="0"/>
              </a:rPr>
              <a:t>Sagrada</a:t>
            </a:r>
            <a:r>
              <a:rPr lang="en-US" sz="1125" b="1" dirty="0">
                <a:solidFill>
                  <a:prstClr val="black"/>
                </a:solidFill>
                <a:latin typeface="Roboto Slab" pitchFamily="2" charset="0"/>
                <a:ea typeface="Roboto Slab" pitchFamily="2" charset="0"/>
              </a:rPr>
              <a:t> Familia, Spain</a:t>
            </a:r>
          </a:p>
        </p:txBody>
      </p:sp>
      <p:sp>
        <p:nvSpPr>
          <p:cNvPr id="8" name="Прямоугольник 7"/>
          <p:cNvSpPr/>
          <p:nvPr/>
        </p:nvSpPr>
        <p:spPr>
          <a:xfrm>
            <a:off x="301982" y="2643758"/>
            <a:ext cx="3025379" cy="2134685"/>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err="1">
                <a:solidFill>
                  <a:prstClr val="black"/>
                </a:solidFill>
                <a:latin typeface="Roboto Slab" pitchFamily="2" charset="0"/>
                <a:ea typeface="Roboto Slab" pitchFamily="2" charset="0"/>
              </a:rPr>
              <a:t>Sagrada</a:t>
            </a:r>
            <a:r>
              <a:rPr lang="en-US" sz="1100" b="1" dirty="0">
                <a:solidFill>
                  <a:prstClr val="black"/>
                </a:solidFill>
                <a:latin typeface="Roboto Slab" pitchFamily="2" charset="0"/>
                <a:ea typeface="Roboto Slab" pitchFamily="2" charset="0"/>
              </a:rPr>
              <a:t> Familia is one of the greatest works of Antoni Gaudi. </a:t>
            </a:r>
          </a:p>
          <a:p>
            <a:pPr marL="67866" defTabSz="514350" latinLnBrk="0"/>
            <a:r>
              <a:rPr lang="en-US" sz="1100" b="1" dirty="0">
                <a:solidFill>
                  <a:prstClr val="black"/>
                </a:solidFill>
                <a:latin typeface="Roboto Slab" pitchFamily="2" charset="0"/>
                <a:ea typeface="Roboto Slab" pitchFamily="2" charset="0"/>
              </a:rPr>
              <a:t>Gaudi died well before finishing the basilica. </a:t>
            </a:r>
          </a:p>
          <a:p>
            <a:pPr marL="67866" defTabSz="514350" latinLnBrk="0"/>
            <a:r>
              <a:rPr lang="en-US" sz="1100" b="1" dirty="0">
                <a:solidFill>
                  <a:prstClr val="black"/>
                </a:solidFill>
                <a:latin typeface="Roboto Slab" pitchFamily="2" charset="0"/>
                <a:ea typeface="Roboto Slab" pitchFamily="2" charset="0"/>
              </a:rPr>
              <a:t>There are only 8 of the planned 18 towers completed. </a:t>
            </a:r>
          </a:p>
          <a:p>
            <a:pPr marL="67866" defTabSz="514350" latinLnBrk="0"/>
            <a:r>
              <a:rPr lang="en-US" sz="1100" b="1" dirty="0">
                <a:solidFill>
                  <a:prstClr val="black"/>
                </a:solidFill>
                <a:latin typeface="Roboto Slab" pitchFamily="2" charset="0"/>
                <a:ea typeface="Roboto Slab" pitchFamily="2" charset="0"/>
              </a:rPr>
              <a:t>When Gaudi was asked why he was putting so much time and effort in making the tops of the spires so elaborate, when no one could see them properly. </a:t>
            </a:r>
          </a:p>
          <a:p>
            <a:pPr marL="67866" defTabSz="514350" latinLnBrk="0"/>
            <a:r>
              <a:rPr lang="en-US" sz="1100" b="1" dirty="0">
                <a:solidFill>
                  <a:prstClr val="black"/>
                </a:solidFill>
                <a:latin typeface="Roboto Slab" pitchFamily="2" charset="0"/>
                <a:ea typeface="Roboto Slab" pitchFamily="2" charset="0"/>
              </a:rPr>
              <a:t>He responded, “The angels will see them”.</a:t>
            </a:r>
          </a:p>
        </p:txBody>
      </p:sp>
      <p:pic>
        <p:nvPicPr>
          <p:cNvPr id="13314" name="Picture 2" descr="Похожее изображение"/>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53579" y="925116"/>
            <a:ext cx="3046460" cy="330398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Картинки по запросу sagrada familia top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58946" y="1663737"/>
            <a:ext cx="2919369" cy="181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263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fade">
                                      <p:cBhvr>
                                        <p:cTn id="16" dur="5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0"/>
                                  </p:iterate>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2">
                                            <p:txEl>
                                              <p:pRg st="2" end="2"/>
                                            </p:txEl>
                                          </p:spTgt>
                                        </p:tgtEl>
                                        <p:attrNameLst>
                                          <p:attrName>style.color</p:attrName>
                                        </p:attrNameLst>
                                      </p:cBhvr>
                                      <p:to>
                                        <p:clrVal>
                                          <a:srgbClr val="DD4935"/>
                                        </p:clrVal>
                                      </p:to>
                                    </p:set>
                                    <p:set>
                                      <p:cBhvr>
                                        <p:cTn id="36" dur="500" fill="hold"/>
                                        <p:tgtEl>
                                          <p:spTgt spid="2">
                                            <p:txEl>
                                              <p:pRg st="2" end="2"/>
                                            </p:txEl>
                                          </p:spTgt>
                                        </p:tgtEl>
                                        <p:attrNameLst>
                                          <p:attrName>fillcolor</p:attrName>
                                        </p:attrNameLst>
                                      </p:cBhvr>
                                      <p:to>
                                        <p:clrVal>
                                          <a:srgbClr val="DD4935"/>
                                        </p:clrVal>
                                      </p:to>
                                    </p:set>
                                    <p:set>
                                      <p:cBhvr>
                                        <p:cTn id="37" dur="500" fill="hold"/>
                                        <p:tgtEl>
                                          <p:spTgt spid="2">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fade">
                                      <p:cBhvr>
                                        <p:cTn id="60" dur="500"/>
                                        <p:tgtEl>
                                          <p:spTgt spid="8">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3316"/>
                                        </p:tgtEl>
                                        <p:attrNameLst>
                                          <p:attrName>style.visibility</p:attrName>
                                        </p:attrNameLst>
                                      </p:cBhvr>
                                      <p:to>
                                        <p:strVal val="visible"/>
                                      </p:to>
                                    </p:set>
                                    <p:animEffect transition="in" filter="fade">
                                      <p:cBhvr>
                                        <p:cTn id="63" dur="500"/>
                                        <p:tgtEl>
                                          <p:spTgt spid="133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6632" y="1487973"/>
            <a:ext cx="6316197" cy="3385799"/>
          </a:xfrm>
          <a:prstGeom prst="rect">
            <a:avLst/>
          </a:prstGeom>
        </p:spPr>
        <p:txBody>
          <a:bodyPr wrap="square">
            <a:spAutoFit/>
          </a:bodyPr>
          <a:lstStyle/>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look at paintings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send a letter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borrow a book from</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buy food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watch films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see plays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play tennis and football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look at old objects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find a police officer at</a:t>
            </a:r>
          </a:p>
          <a:p>
            <a:pPr marL="257175" indent="-257175" defTabSz="514350" latinLnBrk="0">
              <a:lnSpc>
                <a:spcPct val="120000"/>
              </a:lnSpc>
              <a:buFont typeface="+mj-lt"/>
              <a:buAutoNum type="arabicPeriod"/>
            </a:pPr>
            <a:r>
              <a:rPr lang="en-US" b="1" dirty="0">
                <a:solidFill>
                  <a:prstClr val="black"/>
                </a:solidFill>
                <a:latin typeface="Roboto Slab" pitchFamily="2" charset="0"/>
                <a:ea typeface="Roboto Slab" pitchFamily="2" charset="0"/>
              </a:rPr>
              <a:t>You can buy medicine at</a:t>
            </a:r>
          </a:p>
        </p:txBody>
      </p:sp>
      <p:sp>
        <p:nvSpPr>
          <p:cNvPr id="6" name="Прямоугольник 5"/>
          <p:cNvSpPr/>
          <p:nvPr/>
        </p:nvSpPr>
        <p:spPr>
          <a:xfrm>
            <a:off x="280079" y="-7940"/>
            <a:ext cx="6276077" cy="427746"/>
          </a:xfrm>
          <a:prstGeom prst="rect">
            <a:avLst/>
          </a:prstGeom>
        </p:spPr>
        <p:txBody>
          <a:bodyPr wrap="none">
            <a:spAutoFit/>
          </a:bodyPr>
          <a:lstStyle/>
          <a:p>
            <a:pPr defTabSz="514350" latinLnBrk="0">
              <a:lnSpc>
                <a:spcPct val="120000"/>
              </a:lnSpc>
            </a:pPr>
            <a:r>
              <a:rPr lang="en-US" sz="2000" b="1" dirty="0">
                <a:solidFill>
                  <a:prstClr val="black"/>
                </a:solidFill>
                <a:latin typeface="Roboto Slab" pitchFamily="2" charset="0"/>
                <a:ea typeface="Roboto Slab" pitchFamily="2" charset="0"/>
              </a:rPr>
              <a:t>Complete the sentences with the following words:</a:t>
            </a:r>
          </a:p>
        </p:txBody>
      </p:sp>
      <p:sp>
        <p:nvSpPr>
          <p:cNvPr id="8" name="TextBox 7"/>
          <p:cNvSpPr txBox="1"/>
          <p:nvPr/>
        </p:nvSpPr>
        <p:spPr>
          <a:xfrm>
            <a:off x="545592" y="441148"/>
            <a:ext cx="1033884"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library</a:t>
            </a:r>
            <a:endParaRPr lang="ru-RU" b="1" dirty="0">
              <a:solidFill>
                <a:srgbClr val="3366FF"/>
              </a:solidFill>
              <a:latin typeface="Roboto Slab" pitchFamily="2" charset="0"/>
              <a:ea typeface="Roboto Slab" pitchFamily="2" charset="0"/>
            </a:endParaRPr>
          </a:p>
        </p:txBody>
      </p:sp>
      <p:sp>
        <p:nvSpPr>
          <p:cNvPr id="9" name="TextBox 8"/>
          <p:cNvSpPr txBox="1"/>
          <p:nvPr/>
        </p:nvSpPr>
        <p:spPr>
          <a:xfrm>
            <a:off x="1033766" y="1117699"/>
            <a:ext cx="1747161"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supermarket</a:t>
            </a:r>
            <a:endParaRPr lang="ru-RU" b="1" dirty="0">
              <a:solidFill>
                <a:srgbClr val="3366FF"/>
              </a:solidFill>
              <a:latin typeface="Roboto Slab" pitchFamily="2" charset="0"/>
              <a:ea typeface="Roboto Slab" pitchFamily="2" charset="0"/>
            </a:endParaRPr>
          </a:p>
        </p:txBody>
      </p:sp>
      <p:sp>
        <p:nvSpPr>
          <p:cNvPr id="10" name="TextBox 9"/>
          <p:cNvSpPr txBox="1"/>
          <p:nvPr/>
        </p:nvSpPr>
        <p:spPr>
          <a:xfrm>
            <a:off x="3708053" y="786417"/>
            <a:ext cx="1953194"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an art gallery</a:t>
            </a:r>
            <a:endParaRPr lang="ru-RU" b="1" dirty="0">
              <a:solidFill>
                <a:srgbClr val="3366FF"/>
              </a:solidFill>
              <a:latin typeface="Roboto Slab" pitchFamily="2" charset="0"/>
              <a:ea typeface="Roboto Slab" pitchFamily="2" charset="0"/>
            </a:endParaRPr>
          </a:p>
        </p:txBody>
      </p:sp>
      <p:sp>
        <p:nvSpPr>
          <p:cNvPr id="11" name="TextBox 10"/>
          <p:cNvSpPr txBox="1"/>
          <p:nvPr/>
        </p:nvSpPr>
        <p:spPr>
          <a:xfrm>
            <a:off x="3309515" y="417085"/>
            <a:ext cx="1833692"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post office</a:t>
            </a:r>
            <a:endParaRPr lang="ru-RU" b="1" dirty="0">
              <a:solidFill>
                <a:srgbClr val="3366FF"/>
              </a:solidFill>
              <a:latin typeface="Roboto Slab" pitchFamily="2" charset="0"/>
              <a:ea typeface="Roboto Slab" pitchFamily="2" charset="0"/>
            </a:endParaRPr>
          </a:p>
        </p:txBody>
      </p:sp>
      <p:sp>
        <p:nvSpPr>
          <p:cNvPr id="12" name="TextBox 11"/>
          <p:cNvSpPr txBox="1"/>
          <p:nvPr/>
        </p:nvSpPr>
        <p:spPr>
          <a:xfrm>
            <a:off x="116632" y="786417"/>
            <a:ext cx="1872208"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sports centre</a:t>
            </a:r>
            <a:endParaRPr lang="ru-RU" b="1" dirty="0">
              <a:solidFill>
                <a:srgbClr val="3366FF"/>
              </a:solidFill>
              <a:latin typeface="Roboto Slab" pitchFamily="2" charset="0"/>
              <a:ea typeface="Roboto Slab" pitchFamily="2" charset="0"/>
            </a:endParaRPr>
          </a:p>
        </p:txBody>
      </p:sp>
      <p:sp>
        <p:nvSpPr>
          <p:cNvPr id="13" name="TextBox 12"/>
          <p:cNvSpPr txBox="1"/>
          <p:nvPr/>
        </p:nvSpPr>
        <p:spPr>
          <a:xfrm>
            <a:off x="1844824" y="424603"/>
            <a:ext cx="1213473"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cinema</a:t>
            </a:r>
            <a:endParaRPr lang="ru-RU" b="1" dirty="0">
              <a:solidFill>
                <a:srgbClr val="3366FF"/>
              </a:solidFill>
              <a:latin typeface="Roboto Slab" pitchFamily="2" charset="0"/>
              <a:ea typeface="Roboto Slab" pitchFamily="2" charset="0"/>
            </a:endParaRPr>
          </a:p>
        </p:txBody>
      </p:sp>
      <p:sp>
        <p:nvSpPr>
          <p:cNvPr id="14" name="TextBox 13"/>
          <p:cNvSpPr txBox="1"/>
          <p:nvPr/>
        </p:nvSpPr>
        <p:spPr>
          <a:xfrm>
            <a:off x="2240058" y="777956"/>
            <a:ext cx="1161534"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theatre</a:t>
            </a:r>
            <a:endParaRPr lang="ru-RU" b="1" dirty="0">
              <a:solidFill>
                <a:srgbClr val="3366FF"/>
              </a:solidFill>
              <a:latin typeface="Roboto Slab" pitchFamily="2" charset="0"/>
              <a:ea typeface="Roboto Slab" pitchFamily="2" charset="0"/>
            </a:endParaRPr>
          </a:p>
        </p:txBody>
      </p:sp>
      <p:sp>
        <p:nvSpPr>
          <p:cNvPr id="15" name="TextBox 14"/>
          <p:cNvSpPr txBox="1"/>
          <p:nvPr/>
        </p:nvSpPr>
        <p:spPr>
          <a:xfrm>
            <a:off x="5084806" y="394630"/>
            <a:ext cx="1493115"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museum</a:t>
            </a:r>
            <a:endParaRPr lang="ru-RU" b="1" dirty="0">
              <a:solidFill>
                <a:srgbClr val="3366FF"/>
              </a:solidFill>
              <a:latin typeface="Roboto Slab" pitchFamily="2" charset="0"/>
              <a:ea typeface="Roboto Slab" pitchFamily="2" charset="0"/>
            </a:endParaRPr>
          </a:p>
        </p:txBody>
      </p:sp>
      <p:sp>
        <p:nvSpPr>
          <p:cNvPr id="16" name="TextBox 15"/>
          <p:cNvSpPr txBox="1"/>
          <p:nvPr/>
        </p:nvSpPr>
        <p:spPr>
          <a:xfrm>
            <a:off x="2996952" y="1175407"/>
            <a:ext cx="2016224"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police station</a:t>
            </a:r>
            <a:endParaRPr lang="ru-RU" b="1" dirty="0">
              <a:solidFill>
                <a:srgbClr val="3366FF"/>
              </a:solidFill>
              <a:latin typeface="Roboto Slab" pitchFamily="2" charset="0"/>
              <a:ea typeface="Roboto Slab" pitchFamily="2" charset="0"/>
            </a:endParaRPr>
          </a:p>
        </p:txBody>
      </p:sp>
      <p:sp>
        <p:nvSpPr>
          <p:cNvPr id="17" name="TextBox 16"/>
          <p:cNvSpPr txBox="1"/>
          <p:nvPr/>
        </p:nvSpPr>
        <p:spPr>
          <a:xfrm>
            <a:off x="5084806" y="1175407"/>
            <a:ext cx="1670229" cy="369332"/>
          </a:xfrm>
          <a:prstGeom prst="rect">
            <a:avLst/>
          </a:prstGeom>
          <a:noFill/>
        </p:spPr>
        <p:txBody>
          <a:bodyPr wrap="square" rtlCol="0">
            <a:spAutoFit/>
          </a:bodyPr>
          <a:lstStyle/>
          <a:p>
            <a:pPr defTabSz="514350" latinLnBrk="0"/>
            <a:r>
              <a:rPr lang="en-US" b="1" dirty="0">
                <a:solidFill>
                  <a:srgbClr val="3366FF"/>
                </a:solidFill>
                <a:latin typeface="Roboto Slab" pitchFamily="2" charset="0"/>
                <a:ea typeface="Roboto Slab" pitchFamily="2" charset="0"/>
              </a:rPr>
              <a:t>a pharmacy</a:t>
            </a:r>
            <a:endParaRPr lang="ru-RU" b="1" dirty="0">
              <a:solidFill>
                <a:srgbClr val="3366FF"/>
              </a:solidFill>
              <a:latin typeface="Roboto Slab" pitchFamily="2" charset="0"/>
              <a:ea typeface="Roboto Slab" pitchFamily="2" charset="0"/>
            </a:endParaRPr>
          </a:p>
        </p:txBody>
      </p:sp>
    </p:spTree>
    <p:extLst>
      <p:ext uri="{BB962C8B-B14F-4D97-AF65-F5344CB8AC3E}">
        <p14:creationId xmlns:p14="http://schemas.microsoft.com/office/powerpoint/2010/main" val="2098032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5185E-6 -2.46914E-7 L -0.02569 0.14352 " pathEditMode="relative" rAng="0" ptsTypes="AA">
                                      <p:cBhvr>
                                        <p:cTn id="6" dur="2000" fill="hold"/>
                                        <p:tgtEl>
                                          <p:spTgt spid="10"/>
                                        </p:tgtEl>
                                        <p:attrNameLst>
                                          <p:attrName>ppt_x</p:attrName>
                                          <p:attrName>ppt_y</p:attrName>
                                        </p:attrNameLst>
                                      </p:cBhvr>
                                      <p:rCtr x="-1296" y="71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7037E-6 4.69136E-6 L -0.03495 0.27098 " pathEditMode="relative" rAng="0" ptsTypes="AA">
                                      <p:cBhvr>
                                        <p:cTn id="10" dur="2000" fill="hold"/>
                                        <p:tgtEl>
                                          <p:spTgt spid="11"/>
                                        </p:tgtEl>
                                        <p:attrNameLst>
                                          <p:attrName>ppt_x</p:attrName>
                                          <p:attrName>ppt_y</p:attrName>
                                        </p:attrNameLst>
                                      </p:cBhvr>
                                      <p:rCtr x="-1759" y="1354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4.93827E-6 L 0.45023 0.33642 " pathEditMode="relative" rAng="0" ptsTypes="AA">
                                      <p:cBhvr>
                                        <p:cTn id="14" dur="2000" fill="hold"/>
                                        <p:tgtEl>
                                          <p:spTgt spid="8"/>
                                        </p:tgtEl>
                                        <p:attrNameLst>
                                          <p:attrName>ppt_x</p:attrName>
                                          <p:attrName>ppt_y</p:attrName>
                                        </p:attrNameLst>
                                      </p:cBhvr>
                                      <p:rCtr x="22500" y="1682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7.40741E-7 3.58025E-6 L 0.23241 0.2608 " pathEditMode="relative" rAng="0" ptsTypes="AA">
                                      <p:cBhvr>
                                        <p:cTn id="18" dur="2000" fill="hold"/>
                                        <p:tgtEl>
                                          <p:spTgt spid="9"/>
                                        </p:tgtEl>
                                        <p:attrNameLst>
                                          <p:attrName>ppt_x</p:attrName>
                                          <p:attrName>ppt_y</p:attrName>
                                        </p:attrNameLst>
                                      </p:cBhvr>
                                      <p:rCtr x="11620" y="1302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9259E-6 1.23457E-7 L 0.16944 0.46574 " pathEditMode="relative" rAng="0" ptsTypes="AA">
                                      <p:cBhvr>
                                        <p:cTn id="22" dur="2000" fill="hold"/>
                                        <p:tgtEl>
                                          <p:spTgt spid="13"/>
                                        </p:tgtEl>
                                        <p:attrNameLst>
                                          <p:attrName>ppt_x</p:attrName>
                                          <p:attrName>ppt_y</p:attrName>
                                        </p:attrNameLst>
                                      </p:cBhvr>
                                      <p:rCtr x="8472" y="2327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9259E-6 2.96296E-6 L 0.0713 0.46697 " pathEditMode="relative" rAng="0" ptsTypes="AA">
                                      <p:cBhvr>
                                        <p:cTn id="26" dur="2000" fill="hold"/>
                                        <p:tgtEl>
                                          <p:spTgt spid="14"/>
                                        </p:tgtEl>
                                        <p:attrNameLst>
                                          <p:attrName>ppt_x</p:attrName>
                                          <p:attrName>ppt_y</p:attrName>
                                        </p:attrNameLst>
                                      </p:cBhvr>
                                      <p:rCtr x="3565" y="2333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46914E-7 L 0.60903 0.52222 " pathEditMode="relative" rAng="0" ptsTypes="AA">
                                      <p:cBhvr>
                                        <p:cTn id="30" dur="2000" fill="hold"/>
                                        <p:tgtEl>
                                          <p:spTgt spid="12"/>
                                        </p:tgtEl>
                                        <p:attrNameLst>
                                          <p:attrName>ppt_x</p:attrName>
                                          <p:attrName>ppt_y</p:attrName>
                                        </p:attrNameLst>
                                      </p:cBhvr>
                                      <p:rCtr x="30440" y="2611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48148E-6 -4.32099E-6 L -0.2 0.66729 " pathEditMode="relative" rAng="0" ptsTypes="AA">
                                      <p:cBhvr>
                                        <p:cTn id="34" dur="2000" fill="hold"/>
                                        <p:tgtEl>
                                          <p:spTgt spid="15"/>
                                        </p:tgtEl>
                                        <p:attrNameLst>
                                          <p:attrName>ppt_x</p:attrName>
                                          <p:attrName>ppt_y</p:attrName>
                                        </p:attrNameLst>
                                      </p:cBhvr>
                                      <p:rCtr x="-10000" y="3336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22222E-6 2.46914E-6 L 0.11551 0.58302 " pathEditMode="relative" rAng="0" ptsTypes="AA">
                                      <p:cBhvr>
                                        <p:cTn id="38" dur="2000" fill="hold"/>
                                        <p:tgtEl>
                                          <p:spTgt spid="16"/>
                                        </p:tgtEl>
                                        <p:attrNameLst>
                                          <p:attrName>ppt_x</p:attrName>
                                          <p:attrName>ppt_y</p:attrName>
                                        </p:attrNameLst>
                                      </p:cBhvr>
                                      <p:rCtr x="5764" y="2913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44444E-6 2.46914E-6 L -0.26875 0.64166 " pathEditMode="relative" rAng="0" ptsTypes="AA">
                                      <p:cBhvr>
                                        <p:cTn id="42" dur="2000" fill="hold"/>
                                        <p:tgtEl>
                                          <p:spTgt spid="17"/>
                                        </p:tgtEl>
                                        <p:attrNameLst>
                                          <p:attrName>ppt_x</p:attrName>
                                          <p:attrName>ppt_y</p:attrName>
                                        </p:attrNameLst>
                                      </p:cBhvr>
                                      <p:rCtr x="-13449" y="3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8" descr="https://wallpapershome.ru/images/pages/pic_v/46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57725" y="1547663"/>
            <a:ext cx="1931194" cy="266829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tatic.panoramio.com/photos/large/400206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40965" y="1547663"/>
            <a:ext cx="1952441" cy="268143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3.bp.blogspot.com/-gPJXjM8AyDY/T_FIxj11w6I/AAAAAAAABP8/S5h6_RlUu1M/s1600/IMG_22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081" y="1547662"/>
            <a:ext cx="1939260" cy="26814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7476" y="624331"/>
            <a:ext cx="5844963" cy="923330"/>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Until 2016 it was strictly banned to take photos and videos of this modern construction in Brussels. Which one?</a:t>
            </a:r>
          </a:p>
        </p:txBody>
      </p:sp>
      <p:sp>
        <p:nvSpPr>
          <p:cNvPr id="4" name="Овал 3"/>
          <p:cNvSpPr/>
          <p:nvPr/>
        </p:nvSpPr>
        <p:spPr>
          <a:xfrm>
            <a:off x="258342" y="842248"/>
            <a:ext cx="474875" cy="4616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315163" y="934580"/>
            <a:ext cx="418054"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17</a:t>
            </a:r>
            <a:endParaRPr lang="ru-RU" sz="1200" dirty="0">
              <a:solidFill>
                <a:prstClr val="white"/>
              </a:solidFill>
              <a:latin typeface="Roboto Slab" pitchFamily="2" charset="0"/>
              <a:ea typeface="Roboto Slab" pitchFamily="2" charset="0"/>
            </a:endParaRPr>
          </a:p>
        </p:txBody>
      </p:sp>
      <p:sp>
        <p:nvSpPr>
          <p:cNvPr id="6" name="TextBox 5"/>
          <p:cNvSpPr txBox="1"/>
          <p:nvPr/>
        </p:nvSpPr>
        <p:spPr>
          <a:xfrm>
            <a:off x="269081" y="1547662"/>
            <a:ext cx="1939260" cy="309443"/>
          </a:xfrm>
          <a:prstGeom prst="rect">
            <a:avLst/>
          </a:prstGeom>
          <a:solidFill>
            <a:schemeClr val="tx1">
              <a:alpha val="53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Atomium</a:t>
            </a:r>
          </a:p>
        </p:txBody>
      </p:sp>
      <p:sp>
        <p:nvSpPr>
          <p:cNvPr id="7" name="TextBox 6"/>
          <p:cNvSpPr txBox="1"/>
          <p:nvPr/>
        </p:nvSpPr>
        <p:spPr>
          <a:xfrm>
            <a:off x="2440965" y="1547662"/>
            <a:ext cx="1952441"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Buckingham Palace</a:t>
            </a:r>
          </a:p>
        </p:txBody>
      </p:sp>
      <p:sp>
        <p:nvSpPr>
          <p:cNvPr id="8" name="TextBox 7"/>
          <p:cNvSpPr txBox="1"/>
          <p:nvPr/>
        </p:nvSpPr>
        <p:spPr>
          <a:xfrm>
            <a:off x="4656887" y="1547662"/>
            <a:ext cx="1932032"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Brandenburg Gate</a:t>
            </a:r>
          </a:p>
        </p:txBody>
      </p:sp>
      <p:sp>
        <p:nvSpPr>
          <p:cNvPr id="11" name="TextBox 10"/>
          <p:cNvSpPr txBox="1"/>
          <p:nvPr/>
        </p:nvSpPr>
        <p:spPr>
          <a:xfrm>
            <a:off x="269081" y="1547662"/>
            <a:ext cx="1939261"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Atomium</a:t>
            </a:r>
          </a:p>
        </p:txBody>
      </p:sp>
    </p:spTree>
    <p:extLst>
      <p:ext uri="{BB962C8B-B14F-4D97-AF65-F5344CB8AC3E}">
        <p14:creationId xmlns:p14="http://schemas.microsoft.com/office/powerpoint/2010/main" val="460770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500"/>
                                        <p:tgtEl>
                                          <p:spTgt spid="143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fade">
                                      <p:cBhvr>
                                        <p:cTn id="26" dur="500"/>
                                        <p:tgtEl>
                                          <p:spTgt spid="143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6" grpId="1" animBg="1"/>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4" name="Picture 4" descr="http://campbellashtoninvestigations.com/wp-content/uploads/2014/04/The-Thinker-a-m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886" y="1547663"/>
            <a:ext cx="1932033" cy="270641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en.freejpg.com.ar/asset/900/97/979e/F1000093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81" y="1547663"/>
            <a:ext cx="1928813" cy="2663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purdue.imodules.com/s/1461/images/gid1001/editor/alumnus/2016_july/travel_sphinx.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47349" y="1547663"/>
            <a:ext cx="1946056" cy="26814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80134" y="729734"/>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statue became a symbol of Christianity across the world?</a:t>
            </a:r>
          </a:p>
        </p:txBody>
      </p:sp>
      <p:sp>
        <p:nvSpPr>
          <p:cNvPr id="4" name="Овал 3"/>
          <p:cNvSpPr/>
          <p:nvPr/>
        </p:nvSpPr>
        <p:spPr>
          <a:xfrm>
            <a:off x="269080" y="914400"/>
            <a:ext cx="495623" cy="4616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5" name="TextBox 4"/>
          <p:cNvSpPr txBox="1"/>
          <p:nvPr/>
        </p:nvSpPr>
        <p:spPr>
          <a:xfrm>
            <a:off x="332656" y="1006732"/>
            <a:ext cx="447478"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18</a:t>
            </a:r>
            <a:endParaRPr lang="ru-RU" sz="1200" dirty="0">
              <a:solidFill>
                <a:prstClr val="white"/>
              </a:solidFill>
              <a:latin typeface="Roboto Slab" pitchFamily="2" charset="0"/>
              <a:ea typeface="Roboto Slab" pitchFamily="2" charset="0"/>
            </a:endParaRPr>
          </a:p>
        </p:txBody>
      </p:sp>
      <p:sp>
        <p:nvSpPr>
          <p:cNvPr id="6" name="TextBox 5"/>
          <p:cNvSpPr txBox="1"/>
          <p:nvPr/>
        </p:nvSpPr>
        <p:spPr>
          <a:xfrm>
            <a:off x="269082" y="1547662"/>
            <a:ext cx="1928812" cy="309443"/>
          </a:xfrm>
          <a:prstGeom prst="rect">
            <a:avLst/>
          </a:prstGeom>
          <a:solidFill>
            <a:schemeClr val="tx1">
              <a:alpha val="56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Christ the Redeemer</a:t>
            </a:r>
          </a:p>
        </p:txBody>
      </p:sp>
      <p:sp>
        <p:nvSpPr>
          <p:cNvPr id="7" name="TextBox 6"/>
          <p:cNvSpPr txBox="1"/>
          <p:nvPr/>
        </p:nvSpPr>
        <p:spPr>
          <a:xfrm>
            <a:off x="2447487" y="1547662"/>
            <a:ext cx="1945918"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Great Sphinx Of Giza</a:t>
            </a:r>
          </a:p>
        </p:txBody>
      </p:sp>
      <p:sp>
        <p:nvSpPr>
          <p:cNvPr id="8" name="TextBox 7"/>
          <p:cNvSpPr txBox="1"/>
          <p:nvPr/>
        </p:nvSpPr>
        <p:spPr>
          <a:xfrm>
            <a:off x="4656887" y="1547662"/>
            <a:ext cx="1932032"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The Thinker</a:t>
            </a:r>
          </a:p>
        </p:txBody>
      </p:sp>
      <p:sp>
        <p:nvSpPr>
          <p:cNvPr id="14" name="Прямоугольник 13"/>
          <p:cNvSpPr/>
          <p:nvPr/>
        </p:nvSpPr>
        <p:spPr>
          <a:xfrm>
            <a:off x="269080" y="3238283"/>
            <a:ext cx="1928813" cy="1119022"/>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A symbol of Christianity across the world, the statue has also become a cultural icon of both Rio de Janeiro and Brazil.</a:t>
            </a:r>
          </a:p>
        </p:txBody>
      </p:sp>
      <p:sp>
        <p:nvSpPr>
          <p:cNvPr id="12" name="TextBox 11"/>
          <p:cNvSpPr txBox="1"/>
          <p:nvPr/>
        </p:nvSpPr>
        <p:spPr>
          <a:xfrm>
            <a:off x="269081" y="1547662"/>
            <a:ext cx="1928812"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Christ the Redeemer</a:t>
            </a:r>
          </a:p>
        </p:txBody>
      </p:sp>
    </p:spTree>
    <p:extLst>
      <p:ext uri="{BB962C8B-B14F-4D97-AF65-F5344CB8AC3E}">
        <p14:creationId xmlns:p14="http://schemas.microsoft.com/office/powerpoint/2010/main" val="849111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64"/>
                                        </p:tgtEl>
                                        <p:attrNameLst>
                                          <p:attrName>style.visibility</p:attrName>
                                        </p:attrNameLst>
                                      </p:cBhvr>
                                      <p:to>
                                        <p:strVal val="visible"/>
                                      </p:to>
                                    </p:set>
                                    <p:animEffect transition="in" filter="fade">
                                      <p:cBhvr>
                                        <p:cTn id="34" dur="500"/>
                                        <p:tgtEl>
                                          <p:spTgt spid="153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6" grpId="1" animBg="1"/>
      <p:bldP spid="7" grpId="0" animBg="1"/>
      <p:bldP spid="8" grpId="0" animBg="1"/>
      <p:bldP spid="14"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Прямоугольник 32"/>
          <p:cNvSpPr/>
          <p:nvPr/>
        </p:nvSpPr>
        <p:spPr>
          <a:xfrm>
            <a:off x="4670822" y="3223501"/>
            <a:ext cx="1918097" cy="1066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pic>
        <p:nvPicPr>
          <p:cNvPr id="1044" name="Picture 20" descr="http://student.nu.ac.th/i_san/images/nanking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4853" y="3223502"/>
            <a:ext cx="1914066" cy="1074939"/>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185921" y="3674212"/>
            <a:ext cx="1908355" cy="1091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32" name="Прямоугольник 31"/>
          <p:cNvSpPr/>
          <p:nvPr/>
        </p:nvSpPr>
        <p:spPr>
          <a:xfrm>
            <a:off x="2472197" y="3216599"/>
            <a:ext cx="1936664" cy="1091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30" name="Прямоугольник 29"/>
          <p:cNvSpPr/>
          <p:nvPr/>
        </p:nvSpPr>
        <p:spPr>
          <a:xfrm>
            <a:off x="4664383" y="2065499"/>
            <a:ext cx="1895369" cy="1065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9" name="Прямоугольник 28"/>
          <p:cNvSpPr/>
          <p:nvPr/>
        </p:nvSpPr>
        <p:spPr>
          <a:xfrm>
            <a:off x="2463886" y="2058516"/>
            <a:ext cx="1936664" cy="1069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8" name="Прямоугольник 27"/>
          <p:cNvSpPr/>
          <p:nvPr/>
        </p:nvSpPr>
        <p:spPr>
          <a:xfrm>
            <a:off x="4670822" y="885528"/>
            <a:ext cx="1908572" cy="1091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7" name="Прямоугольник 26"/>
          <p:cNvSpPr/>
          <p:nvPr/>
        </p:nvSpPr>
        <p:spPr>
          <a:xfrm>
            <a:off x="2472197" y="885528"/>
            <a:ext cx="1936664" cy="1091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pic>
        <p:nvPicPr>
          <p:cNvPr id="1038" name="Picture 14" descr="https://i.ytimg.com/vi/SWQ9SwnfCoA/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694" y="2065500"/>
            <a:ext cx="1903680" cy="10628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turbosquid.com/Preview/2016/04/21__07_07_03/frame_View12.pngd97ff47a-6b57-4b4e-908f-0115b8d2c299Orig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3886" y="2065501"/>
            <a:ext cx="1944975" cy="106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 Colossus of Rhod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900" y="885528"/>
            <a:ext cx="1937961" cy="10916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48392" y="222878"/>
            <a:ext cx="3922429"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What were the classic seven wonders of the ancient world?</a:t>
            </a:r>
            <a:endParaRPr lang="ru-RU" b="1" dirty="0">
              <a:solidFill>
                <a:prstClr val="black"/>
              </a:solidFill>
              <a:latin typeface="Roboto Slab" pitchFamily="2" charset="0"/>
              <a:ea typeface="Roboto Slab" pitchFamily="2" charset="0"/>
            </a:endParaRPr>
          </a:p>
        </p:txBody>
      </p:sp>
      <p:sp>
        <p:nvSpPr>
          <p:cNvPr id="3" name="Овал 2"/>
          <p:cNvSpPr/>
          <p:nvPr/>
        </p:nvSpPr>
        <p:spPr>
          <a:xfrm>
            <a:off x="244255" y="292127"/>
            <a:ext cx="506705" cy="5078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4" name="Прямоугольник 3"/>
          <p:cNvSpPr/>
          <p:nvPr/>
        </p:nvSpPr>
        <p:spPr>
          <a:xfrm>
            <a:off x="116632" y="857643"/>
            <a:ext cx="2232248" cy="2714397"/>
          </a:xfrm>
          <a:prstGeom prst="rect">
            <a:avLst/>
          </a:prstGeom>
        </p:spPr>
        <p:txBody>
          <a:bodyPr wrap="square">
            <a:spAutoFit/>
          </a:bodyPr>
          <a:lstStyle/>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a) Colossus of Rhodes</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b) Great Pyramid of Giza</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c) Hanging Gardens of Babylon</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d) Colosseum</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e) Lighthouse of Alexandria</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f) Mausoleum at Halicarnassus</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g) Hagia Sophia</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h) Statue of Zeus at Olympia</a:t>
            </a:r>
          </a:p>
          <a:p>
            <a:pPr defTabSz="514350" latinLnBrk="0">
              <a:lnSpc>
                <a:spcPct val="120000"/>
              </a:lnSpc>
            </a:pPr>
            <a:r>
              <a:rPr lang="en-US" sz="1100" b="1" dirty="0" err="1">
                <a:solidFill>
                  <a:prstClr val="black">
                    <a:lumMod val="65000"/>
                    <a:lumOff val="35000"/>
                  </a:prstClr>
                </a:solidFill>
                <a:latin typeface="Roboto Slab" pitchFamily="2" charset="0"/>
                <a:ea typeface="Roboto Slab" pitchFamily="2" charset="0"/>
              </a:rPr>
              <a:t>i</a:t>
            </a:r>
            <a:r>
              <a:rPr lang="en-US" sz="1100" b="1" dirty="0">
                <a:solidFill>
                  <a:prstClr val="black">
                    <a:lumMod val="65000"/>
                    <a:lumOff val="35000"/>
                  </a:prstClr>
                </a:solidFill>
                <a:latin typeface="Roboto Slab" pitchFamily="2" charset="0"/>
                <a:ea typeface="Roboto Slab" pitchFamily="2" charset="0"/>
              </a:rPr>
              <a:t>) Porcelain Tower of Nanjing</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j) Temple of Artemis at Ephesus</a:t>
            </a:r>
          </a:p>
          <a:p>
            <a:pPr defTabSz="514350" latinLnBrk="0">
              <a:lnSpc>
                <a:spcPct val="120000"/>
              </a:lnSpc>
            </a:pPr>
            <a:r>
              <a:rPr lang="en-US" sz="1100" b="1" dirty="0">
                <a:solidFill>
                  <a:prstClr val="black">
                    <a:lumMod val="65000"/>
                    <a:lumOff val="35000"/>
                  </a:prstClr>
                </a:solidFill>
                <a:latin typeface="Roboto Slab" pitchFamily="2" charset="0"/>
                <a:ea typeface="Roboto Slab" pitchFamily="2" charset="0"/>
              </a:rPr>
              <a:t>k) Stonehenge</a:t>
            </a:r>
          </a:p>
        </p:txBody>
      </p:sp>
      <p:sp>
        <p:nvSpPr>
          <p:cNvPr id="26" name="TextBox 25"/>
          <p:cNvSpPr txBox="1"/>
          <p:nvPr/>
        </p:nvSpPr>
        <p:spPr>
          <a:xfrm>
            <a:off x="296477" y="358787"/>
            <a:ext cx="506705"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19</a:t>
            </a:r>
            <a:endParaRPr lang="ru-RU" sz="1200" dirty="0">
              <a:solidFill>
                <a:prstClr val="white"/>
              </a:solidFill>
              <a:latin typeface="Roboto Slab" pitchFamily="2" charset="0"/>
              <a:ea typeface="Roboto Slab" pitchFamily="2" charset="0"/>
            </a:endParaRPr>
          </a:p>
        </p:txBody>
      </p:sp>
      <p:pic>
        <p:nvPicPr>
          <p:cNvPr id="1032" name="Picture 8" descr="https://avatars.mds.yandex.net/get-pdb/70729/0f2d2c2c-c75c-40c3-a558-a500ccef51e5/s1200?webp=fal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0822" y="889294"/>
            <a:ext cx="1905552" cy="10813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un-expo.ru/wp-content/uploads/2014/12/mavzoley-v-galikarnase-4.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84548" y="3685681"/>
            <a:ext cx="1901417" cy="10623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avatars.mds.yandex.net/get-pdb/477388/2d01302a-303b-41ba-98e7-ea53eb26ea7f/s1200?webp=fals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463886" y="3216600"/>
            <a:ext cx="1944975" cy="1069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0939" y="1164487"/>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34" name="TextBox 33"/>
          <p:cNvSpPr txBox="1"/>
          <p:nvPr/>
        </p:nvSpPr>
        <p:spPr>
          <a:xfrm>
            <a:off x="5403050" y="1164487"/>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35" name="TextBox 34"/>
          <p:cNvSpPr txBox="1"/>
          <p:nvPr/>
        </p:nvSpPr>
        <p:spPr>
          <a:xfrm>
            <a:off x="5383407" y="2304748"/>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36" name="TextBox 35"/>
          <p:cNvSpPr txBox="1"/>
          <p:nvPr/>
        </p:nvSpPr>
        <p:spPr>
          <a:xfrm>
            <a:off x="3231869" y="2252173"/>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40" name="TextBox 39"/>
          <p:cNvSpPr txBox="1"/>
          <p:nvPr/>
        </p:nvSpPr>
        <p:spPr>
          <a:xfrm>
            <a:off x="5379576" y="3563096"/>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41" name="TextBox 40"/>
          <p:cNvSpPr txBox="1"/>
          <p:nvPr/>
        </p:nvSpPr>
        <p:spPr>
          <a:xfrm>
            <a:off x="3228039" y="3510522"/>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42" name="TextBox 41"/>
          <p:cNvSpPr txBox="1"/>
          <p:nvPr/>
        </p:nvSpPr>
        <p:spPr>
          <a:xfrm>
            <a:off x="1039174" y="3510522"/>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Tree>
    <p:extLst>
      <p:ext uri="{BB962C8B-B14F-4D97-AF65-F5344CB8AC3E}">
        <p14:creationId xmlns:p14="http://schemas.microsoft.com/office/powerpoint/2010/main" val="2751656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0"/>
                                  </p:iterate>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0"/>
                                  </p:iterate>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iterate type="lt">
                                    <p:tmPct val="0"/>
                                  </p:iterate>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iterate type="lt">
                                    <p:tmPct val="0"/>
                                  </p:iterate>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fade">
                                      <p:cBhvr>
                                        <p:cTn id="68" dur="500"/>
                                        <p:tgtEl>
                                          <p:spTgt spid="4">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30"/>
                                        </p:tgtEl>
                                        <p:attrNameLst>
                                          <p:attrName>style.visibility</p:attrName>
                                        </p:attrNameLst>
                                      </p:cBhvr>
                                      <p:to>
                                        <p:strVal val="visible"/>
                                      </p:to>
                                    </p:set>
                                    <p:animEffect transition="in" filter="fade">
                                      <p:cBhvr>
                                        <p:cTn id="73" dur="500"/>
                                        <p:tgtEl>
                                          <p:spTgt spid="1030"/>
                                        </p:tgtEl>
                                      </p:cBhvr>
                                    </p:animEffect>
                                  </p:childTnLst>
                                </p:cTn>
                              </p:par>
                              <p:par>
                                <p:cTn id="74" presetID="16" presetClass="emph" presetSubtype="0" fill="hold" nodeType="withEffect">
                                  <p:stCondLst>
                                    <p:cond delay="0"/>
                                  </p:stCondLst>
                                  <p:iterate type="lt">
                                    <p:tmPct val="4000"/>
                                  </p:iterate>
                                  <p:childTnLst>
                                    <p:set>
                                      <p:cBhvr override="childStyle">
                                        <p:cTn id="75" dur="500" fill="hold"/>
                                        <p:tgtEl>
                                          <p:spTgt spid="4">
                                            <p:txEl>
                                              <p:pRg st="0" end="0"/>
                                            </p:txEl>
                                          </p:spTgt>
                                        </p:tgtEl>
                                        <p:attrNameLst>
                                          <p:attrName>style.color</p:attrName>
                                        </p:attrNameLst>
                                      </p:cBhvr>
                                      <p:to>
                                        <p:clrVal>
                                          <a:srgbClr val="DD4935"/>
                                        </p:clrVal>
                                      </p:to>
                                    </p:set>
                                    <p:set>
                                      <p:cBhvr>
                                        <p:cTn id="76" dur="500" fill="hold"/>
                                        <p:tgtEl>
                                          <p:spTgt spid="4">
                                            <p:txEl>
                                              <p:pRg st="0" end="0"/>
                                            </p:txEl>
                                          </p:spTgt>
                                        </p:tgtEl>
                                        <p:attrNameLst>
                                          <p:attrName>fillcolor</p:attrName>
                                        </p:attrNameLst>
                                      </p:cBhvr>
                                      <p:to>
                                        <p:clrVal>
                                          <a:srgbClr val="DD4935"/>
                                        </p:clrVal>
                                      </p:to>
                                    </p:set>
                                    <p:set>
                                      <p:cBhvr>
                                        <p:cTn id="77" dur="500" fill="hold"/>
                                        <p:tgtEl>
                                          <p:spTgt spid="4">
                                            <p:txEl>
                                              <p:pRg st="0" end="0"/>
                                            </p:txEl>
                                          </p:spTgt>
                                        </p:tgtEl>
                                        <p:attrNameLst>
                                          <p:attrName>fill.type</p:attrName>
                                        </p:attrNameLst>
                                      </p:cBhvr>
                                      <p:to>
                                        <p:strVal val="solid"/>
                                      </p:to>
                                    </p:set>
                                  </p:childTnLst>
                                </p:cTn>
                              </p:par>
                              <p:par>
                                <p:cTn id="78" presetID="10" presetClass="exit" presetSubtype="0" fill="hold" grpId="0" nodeType="with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32"/>
                                        </p:tgtEl>
                                        <p:attrNameLst>
                                          <p:attrName>style.visibility</p:attrName>
                                        </p:attrNameLst>
                                      </p:cBhvr>
                                      <p:to>
                                        <p:strVal val="visible"/>
                                      </p:to>
                                    </p:set>
                                    <p:animEffect transition="in" filter="fade">
                                      <p:cBhvr>
                                        <p:cTn id="88" dur="500"/>
                                        <p:tgtEl>
                                          <p:spTgt spid="1032"/>
                                        </p:tgtEl>
                                      </p:cBhvr>
                                    </p:animEffect>
                                  </p:childTnLst>
                                </p:cTn>
                              </p:par>
                              <p:par>
                                <p:cTn id="89" presetID="16" presetClass="emph" presetSubtype="0" fill="hold" nodeType="withEffect">
                                  <p:stCondLst>
                                    <p:cond delay="0"/>
                                  </p:stCondLst>
                                  <p:iterate type="lt">
                                    <p:tmPct val="4000"/>
                                  </p:iterate>
                                  <p:childTnLst>
                                    <p:set>
                                      <p:cBhvr override="childStyle">
                                        <p:cTn id="90" dur="500" fill="hold"/>
                                        <p:tgtEl>
                                          <p:spTgt spid="4">
                                            <p:txEl>
                                              <p:pRg st="1" end="1"/>
                                            </p:txEl>
                                          </p:spTgt>
                                        </p:tgtEl>
                                        <p:attrNameLst>
                                          <p:attrName>style.color</p:attrName>
                                        </p:attrNameLst>
                                      </p:cBhvr>
                                      <p:to>
                                        <p:clrVal>
                                          <a:srgbClr val="DD4935"/>
                                        </p:clrVal>
                                      </p:to>
                                    </p:set>
                                    <p:set>
                                      <p:cBhvr>
                                        <p:cTn id="91" dur="500" fill="hold"/>
                                        <p:tgtEl>
                                          <p:spTgt spid="4">
                                            <p:txEl>
                                              <p:pRg st="1" end="1"/>
                                            </p:txEl>
                                          </p:spTgt>
                                        </p:tgtEl>
                                        <p:attrNameLst>
                                          <p:attrName>fillcolor</p:attrName>
                                        </p:attrNameLst>
                                      </p:cBhvr>
                                      <p:to>
                                        <p:clrVal>
                                          <a:srgbClr val="DD4935"/>
                                        </p:clrVal>
                                      </p:to>
                                    </p:set>
                                    <p:set>
                                      <p:cBhvr>
                                        <p:cTn id="92" dur="500" fill="hold"/>
                                        <p:tgtEl>
                                          <p:spTgt spid="4">
                                            <p:txEl>
                                              <p:pRg st="1" end="1"/>
                                            </p:txEl>
                                          </p:spTgt>
                                        </p:tgtEl>
                                        <p:attrNameLst>
                                          <p:attrName>fill.type</p:attrName>
                                        </p:attrNameLst>
                                      </p:cBhvr>
                                      <p:to>
                                        <p:strVal val="solid"/>
                                      </p:to>
                                    </p:set>
                                  </p:childTnLst>
                                </p:cTn>
                              </p:par>
                              <p:par>
                                <p:cTn id="93" presetID="10" presetClass="exit" presetSubtype="0" fill="hold" grpId="0" nodeType="with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034"/>
                                        </p:tgtEl>
                                        <p:attrNameLst>
                                          <p:attrName>style.visibility</p:attrName>
                                        </p:attrNameLst>
                                      </p:cBhvr>
                                      <p:to>
                                        <p:strVal val="visible"/>
                                      </p:to>
                                    </p:set>
                                    <p:animEffect transition="in" filter="fade">
                                      <p:cBhvr>
                                        <p:cTn id="103" dur="500"/>
                                        <p:tgtEl>
                                          <p:spTgt spid="1034"/>
                                        </p:tgtEl>
                                      </p:cBhvr>
                                    </p:animEffect>
                                  </p:childTnLst>
                                </p:cTn>
                              </p:par>
                              <p:par>
                                <p:cTn id="104" presetID="16" presetClass="emph" presetSubtype="0" fill="hold" nodeType="withEffect">
                                  <p:stCondLst>
                                    <p:cond delay="0"/>
                                  </p:stCondLst>
                                  <p:iterate type="lt">
                                    <p:tmPct val="4000"/>
                                  </p:iterate>
                                  <p:childTnLst>
                                    <p:set>
                                      <p:cBhvr override="childStyle">
                                        <p:cTn id="105" dur="500" fill="hold"/>
                                        <p:tgtEl>
                                          <p:spTgt spid="4">
                                            <p:txEl>
                                              <p:pRg st="2" end="2"/>
                                            </p:txEl>
                                          </p:spTgt>
                                        </p:tgtEl>
                                        <p:attrNameLst>
                                          <p:attrName>style.color</p:attrName>
                                        </p:attrNameLst>
                                      </p:cBhvr>
                                      <p:to>
                                        <p:clrVal>
                                          <a:srgbClr val="DD4935"/>
                                        </p:clrVal>
                                      </p:to>
                                    </p:set>
                                    <p:set>
                                      <p:cBhvr>
                                        <p:cTn id="106" dur="500" fill="hold"/>
                                        <p:tgtEl>
                                          <p:spTgt spid="4">
                                            <p:txEl>
                                              <p:pRg st="2" end="2"/>
                                            </p:txEl>
                                          </p:spTgt>
                                        </p:tgtEl>
                                        <p:attrNameLst>
                                          <p:attrName>fillcolor</p:attrName>
                                        </p:attrNameLst>
                                      </p:cBhvr>
                                      <p:to>
                                        <p:clrVal>
                                          <a:srgbClr val="DD4935"/>
                                        </p:clrVal>
                                      </p:to>
                                    </p:set>
                                    <p:set>
                                      <p:cBhvr>
                                        <p:cTn id="107" dur="500" fill="hold"/>
                                        <p:tgtEl>
                                          <p:spTgt spid="4">
                                            <p:txEl>
                                              <p:pRg st="2" end="2"/>
                                            </p:txEl>
                                          </p:spTgt>
                                        </p:tgtEl>
                                        <p:attrNameLst>
                                          <p:attrName>fill.type</p:attrName>
                                        </p:attrNameLst>
                                      </p:cBhvr>
                                      <p:to>
                                        <p:strVal val="solid"/>
                                      </p:to>
                                    </p:set>
                                  </p:childTnLst>
                                </p:cTn>
                              </p:par>
                              <p:par>
                                <p:cTn id="108" presetID="10" presetClass="exit" presetSubtype="0" fill="hold" grpId="0"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36"/>
                                        </p:tgtEl>
                                      </p:cBhvr>
                                    </p:animEffect>
                                    <p:set>
                                      <p:cBhvr>
                                        <p:cTn id="113" dur="1" fill="hold">
                                          <p:stCondLst>
                                            <p:cond delay="499"/>
                                          </p:stCondLst>
                                        </p:cTn>
                                        <p:tgtEl>
                                          <p:spTgt spid="3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38"/>
                                        </p:tgtEl>
                                        <p:attrNameLst>
                                          <p:attrName>style.visibility</p:attrName>
                                        </p:attrNameLst>
                                      </p:cBhvr>
                                      <p:to>
                                        <p:strVal val="visible"/>
                                      </p:to>
                                    </p:set>
                                    <p:animEffect transition="in" filter="fade">
                                      <p:cBhvr>
                                        <p:cTn id="118" dur="500"/>
                                        <p:tgtEl>
                                          <p:spTgt spid="1038"/>
                                        </p:tgtEl>
                                      </p:cBhvr>
                                    </p:animEffect>
                                  </p:childTnLst>
                                </p:cTn>
                              </p:par>
                              <p:par>
                                <p:cTn id="119" presetID="16" presetClass="emph" presetSubtype="0" fill="hold" nodeType="withEffect">
                                  <p:stCondLst>
                                    <p:cond delay="0"/>
                                  </p:stCondLst>
                                  <p:iterate type="lt">
                                    <p:tmPct val="4000"/>
                                  </p:iterate>
                                  <p:childTnLst>
                                    <p:set>
                                      <p:cBhvr override="childStyle">
                                        <p:cTn id="120" dur="500" fill="hold"/>
                                        <p:tgtEl>
                                          <p:spTgt spid="4">
                                            <p:txEl>
                                              <p:pRg st="4" end="4"/>
                                            </p:txEl>
                                          </p:spTgt>
                                        </p:tgtEl>
                                        <p:attrNameLst>
                                          <p:attrName>style.color</p:attrName>
                                        </p:attrNameLst>
                                      </p:cBhvr>
                                      <p:to>
                                        <p:clrVal>
                                          <a:srgbClr val="DD4935"/>
                                        </p:clrVal>
                                      </p:to>
                                    </p:set>
                                    <p:set>
                                      <p:cBhvr>
                                        <p:cTn id="121" dur="500" fill="hold"/>
                                        <p:tgtEl>
                                          <p:spTgt spid="4">
                                            <p:txEl>
                                              <p:pRg st="4" end="4"/>
                                            </p:txEl>
                                          </p:spTgt>
                                        </p:tgtEl>
                                        <p:attrNameLst>
                                          <p:attrName>fillcolor</p:attrName>
                                        </p:attrNameLst>
                                      </p:cBhvr>
                                      <p:to>
                                        <p:clrVal>
                                          <a:srgbClr val="DD4935"/>
                                        </p:clrVal>
                                      </p:to>
                                    </p:set>
                                    <p:set>
                                      <p:cBhvr>
                                        <p:cTn id="122" dur="500" fill="hold"/>
                                        <p:tgtEl>
                                          <p:spTgt spid="4">
                                            <p:txEl>
                                              <p:pRg st="4" end="4"/>
                                            </p:txEl>
                                          </p:spTgt>
                                        </p:tgtEl>
                                        <p:attrNameLst>
                                          <p:attrName>fill.type</p:attrName>
                                        </p:attrNameLst>
                                      </p:cBhvr>
                                      <p:to>
                                        <p:strVal val="solid"/>
                                      </p:to>
                                    </p:set>
                                  </p:childTnLst>
                                </p:cTn>
                              </p:par>
                              <p:par>
                                <p:cTn id="123" presetID="10" presetClass="exit" presetSubtype="0" fill="hold" grpId="0" nodeType="withEffect">
                                  <p:stCondLst>
                                    <p:cond delay="0"/>
                                  </p:stCondLst>
                                  <p:childTnLst>
                                    <p:animEffect transition="out" filter="fade">
                                      <p:cBhvr>
                                        <p:cTn id="124" dur="500"/>
                                        <p:tgtEl>
                                          <p:spTgt spid="30"/>
                                        </p:tgtEl>
                                      </p:cBhvr>
                                    </p:animEffect>
                                    <p:set>
                                      <p:cBhvr>
                                        <p:cTn id="125" dur="1" fill="hold">
                                          <p:stCondLst>
                                            <p:cond delay="499"/>
                                          </p:stCondLst>
                                        </p:cTn>
                                        <p:tgtEl>
                                          <p:spTgt spid="30"/>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35"/>
                                        </p:tgtEl>
                                      </p:cBhvr>
                                    </p:animEffect>
                                    <p:set>
                                      <p:cBhvr>
                                        <p:cTn id="128" dur="1" fill="hold">
                                          <p:stCondLst>
                                            <p:cond delay="499"/>
                                          </p:stCondLst>
                                        </p:cTn>
                                        <p:tgtEl>
                                          <p:spTgt spid="3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040"/>
                                        </p:tgtEl>
                                        <p:attrNameLst>
                                          <p:attrName>style.visibility</p:attrName>
                                        </p:attrNameLst>
                                      </p:cBhvr>
                                      <p:to>
                                        <p:strVal val="visible"/>
                                      </p:to>
                                    </p:set>
                                    <p:animEffect transition="in" filter="fade">
                                      <p:cBhvr>
                                        <p:cTn id="133" dur="500"/>
                                        <p:tgtEl>
                                          <p:spTgt spid="1040"/>
                                        </p:tgtEl>
                                      </p:cBhvr>
                                    </p:animEffect>
                                  </p:childTnLst>
                                </p:cTn>
                              </p:par>
                              <p:par>
                                <p:cTn id="134" presetID="16" presetClass="emph" presetSubtype="0" fill="hold" nodeType="withEffect">
                                  <p:stCondLst>
                                    <p:cond delay="0"/>
                                  </p:stCondLst>
                                  <p:iterate type="lt">
                                    <p:tmPct val="4000"/>
                                  </p:iterate>
                                  <p:childTnLst>
                                    <p:set>
                                      <p:cBhvr override="childStyle">
                                        <p:cTn id="135" dur="500" fill="hold"/>
                                        <p:tgtEl>
                                          <p:spTgt spid="4">
                                            <p:txEl>
                                              <p:pRg st="5" end="5"/>
                                            </p:txEl>
                                          </p:spTgt>
                                        </p:tgtEl>
                                        <p:attrNameLst>
                                          <p:attrName>style.color</p:attrName>
                                        </p:attrNameLst>
                                      </p:cBhvr>
                                      <p:to>
                                        <p:clrVal>
                                          <a:srgbClr val="DD4935"/>
                                        </p:clrVal>
                                      </p:to>
                                    </p:set>
                                    <p:set>
                                      <p:cBhvr>
                                        <p:cTn id="136" dur="500" fill="hold"/>
                                        <p:tgtEl>
                                          <p:spTgt spid="4">
                                            <p:txEl>
                                              <p:pRg st="5" end="5"/>
                                            </p:txEl>
                                          </p:spTgt>
                                        </p:tgtEl>
                                        <p:attrNameLst>
                                          <p:attrName>fillcolor</p:attrName>
                                        </p:attrNameLst>
                                      </p:cBhvr>
                                      <p:to>
                                        <p:clrVal>
                                          <a:srgbClr val="DD4935"/>
                                        </p:clrVal>
                                      </p:to>
                                    </p:set>
                                    <p:set>
                                      <p:cBhvr>
                                        <p:cTn id="137" dur="500" fill="hold"/>
                                        <p:tgtEl>
                                          <p:spTgt spid="4">
                                            <p:txEl>
                                              <p:pRg st="5" end="5"/>
                                            </p:txEl>
                                          </p:spTgt>
                                        </p:tgtEl>
                                        <p:attrNameLst>
                                          <p:attrName>fill.type</p:attrName>
                                        </p:attrNameLst>
                                      </p:cBhvr>
                                      <p:to>
                                        <p:strVal val="solid"/>
                                      </p:to>
                                    </p:set>
                                  </p:childTnLst>
                                </p:cTn>
                              </p:par>
                              <p:par>
                                <p:cTn id="138" presetID="10" presetClass="exit" presetSubtype="0" fill="hold" grpId="0" nodeType="withEffect">
                                  <p:stCondLst>
                                    <p:cond delay="0"/>
                                  </p:stCondLst>
                                  <p:childTnLst>
                                    <p:animEffect transition="out" filter="fade">
                                      <p:cBhvr>
                                        <p:cTn id="139" dur="500"/>
                                        <p:tgtEl>
                                          <p:spTgt spid="31"/>
                                        </p:tgtEl>
                                      </p:cBhvr>
                                    </p:animEffect>
                                    <p:set>
                                      <p:cBhvr>
                                        <p:cTn id="140" dur="1" fill="hold">
                                          <p:stCondLst>
                                            <p:cond delay="499"/>
                                          </p:stCondLst>
                                        </p:cTn>
                                        <p:tgtEl>
                                          <p:spTgt spid="31"/>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42"/>
                                        </p:tgtEl>
                                      </p:cBhvr>
                                    </p:animEffect>
                                    <p:set>
                                      <p:cBhvr>
                                        <p:cTn id="143" dur="1" fill="hold">
                                          <p:stCondLst>
                                            <p:cond delay="499"/>
                                          </p:stCondLst>
                                        </p:cTn>
                                        <p:tgtEl>
                                          <p:spTgt spid="4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1042"/>
                                        </p:tgtEl>
                                        <p:attrNameLst>
                                          <p:attrName>style.visibility</p:attrName>
                                        </p:attrNameLst>
                                      </p:cBhvr>
                                      <p:to>
                                        <p:strVal val="visible"/>
                                      </p:to>
                                    </p:set>
                                    <p:animEffect transition="in" filter="fade">
                                      <p:cBhvr>
                                        <p:cTn id="148" dur="500"/>
                                        <p:tgtEl>
                                          <p:spTgt spid="1042"/>
                                        </p:tgtEl>
                                      </p:cBhvr>
                                    </p:animEffect>
                                  </p:childTnLst>
                                </p:cTn>
                              </p:par>
                              <p:par>
                                <p:cTn id="149" presetID="16" presetClass="emph" presetSubtype="0" fill="hold" nodeType="withEffect">
                                  <p:stCondLst>
                                    <p:cond delay="0"/>
                                  </p:stCondLst>
                                  <p:iterate type="lt">
                                    <p:tmPct val="4000"/>
                                  </p:iterate>
                                  <p:childTnLst>
                                    <p:set>
                                      <p:cBhvr override="childStyle">
                                        <p:cTn id="150" dur="500" fill="hold"/>
                                        <p:tgtEl>
                                          <p:spTgt spid="4">
                                            <p:txEl>
                                              <p:pRg st="7" end="7"/>
                                            </p:txEl>
                                          </p:spTgt>
                                        </p:tgtEl>
                                        <p:attrNameLst>
                                          <p:attrName>style.color</p:attrName>
                                        </p:attrNameLst>
                                      </p:cBhvr>
                                      <p:to>
                                        <p:clrVal>
                                          <a:srgbClr val="DD4935"/>
                                        </p:clrVal>
                                      </p:to>
                                    </p:set>
                                    <p:set>
                                      <p:cBhvr>
                                        <p:cTn id="151" dur="500" fill="hold"/>
                                        <p:tgtEl>
                                          <p:spTgt spid="4">
                                            <p:txEl>
                                              <p:pRg st="7" end="7"/>
                                            </p:txEl>
                                          </p:spTgt>
                                        </p:tgtEl>
                                        <p:attrNameLst>
                                          <p:attrName>fillcolor</p:attrName>
                                        </p:attrNameLst>
                                      </p:cBhvr>
                                      <p:to>
                                        <p:clrVal>
                                          <a:srgbClr val="DD4935"/>
                                        </p:clrVal>
                                      </p:to>
                                    </p:set>
                                    <p:set>
                                      <p:cBhvr>
                                        <p:cTn id="152" dur="500" fill="hold"/>
                                        <p:tgtEl>
                                          <p:spTgt spid="4">
                                            <p:txEl>
                                              <p:pRg st="7" end="7"/>
                                            </p:txEl>
                                          </p:spTgt>
                                        </p:tgtEl>
                                        <p:attrNameLst>
                                          <p:attrName>fill.type</p:attrName>
                                        </p:attrNameLst>
                                      </p:cBhvr>
                                      <p:to>
                                        <p:strVal val="solid"/>
                                      </p:to>
                                    </p:set>
                                  </p:childTnLst>
                                </p:cTn>
                              </p:par>
                              <p:par>
                                <p:cTn id="153" presetID="10" presetClass="exit" presetSubtype="0" fill="hold" grpId="0" nodeType="withEffect">
                                  <p:stCondLst>
                                    <p:cond delay="0"/>
                                  </p:stCondLst>
                                  <p:childTnLst>
                                    <p:animEffect transition="out" filter="fade">
                                      <p:cBhvr>
                                        <p:cTn id="154" dur="500"/>
                                        <p:tgtEl>
                                          <p:spTgt spid="32"/>
                                        </p:tgtEl>
                                      </p:cBhvr>
                                    </p:animEffect>
                                    <p:set>
                                      <p:cBhvr>
                                        <p:cTn id="155" dur="1" fill="hold">
                                          <p:stCondLst>
                                            <p:cond delay="499"/>
                                          </p:stCondLst>
                                        </p:cTn>
                                        <p:tgtEl>
                                          <p:spTgt spid="32"/>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41"/>
                                        </p:tgtEl>
                                      </p:cBhvr>
                                    </p:animEffect>
                                    <p:set>
                                      <p:cBhvr>
                                        <p:cTn id="158" dur="1" fill="hold">
                                          <p:stCondLst>
                                            <p:cond delay="499"/>
                                          </p:stCondLst>
                                        </p:cTn>
                                        <p:tgtEl>
                                          <p:spTgt spid="4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1044"/>
                                        </p:tgtEl>
                                        <p:attrNameLst>
                                          <p:attrName>style.visibility</p:attrName>
                                        </p:attrNameLst>
                                      </p:cBhvr>
                                      <p:to>
                                        <p:strVal val="visible"/>
                                      </p:to>
                                    </p:set>
                                    <p:animEffect transition="in" filter="fade">
                                      <p:cBhvr>
                                        <p:cTn id="163" dur="500"/>
                                        <p:tgtEl>
                                          <p:spTgt spid="1044"/>
                                        </p:tgtEl>
                                      </p:cBhvr>
                                    </p:animEffect>
                                  </p:childTnLst>
                                </p:cTn>
                              </p:par>
                              <p:par>
                                <p:cTn id="164" presetID="16" presetClass="emph" presetSubtype="0" fill="hold" nodeType="withEffect">
                                  <p:stCondLst>
                                    <p:cond delay="0"/>
                                  </p:stCondLst>
                                  <p:iterate type="lt">
                                    <p:tmPct val="4000"/>
                                  </p:iterate>
                                  <p:childTnLst>
                                    <p:set>
                                      <p:cBhvr override="childStyle">
                                        <p:cTn id="165" dur="500" fill="hold"/>
                                        <p:tgtEl>
                                          <p:spTgt spid="4">
                                            <p:txEl>
                                              <p:pRg st="8" end="8"/>
                                            </p:txEl>
                                          </p:spTgt>
                                        </p:tgtEl>
                                        <p:attrNameLst>
                                          <p:attrName>style.color</p:attrName>
                                        </p:attrNameLst>
                                      </p:cBhvr>
                                      <p:to>
                                        <p:clrVal>
                                          <a:srgbClr val="DD4935"/>
                                        </p:clrVal>
                                      </p:to>
                                    </p:set>
                                    <p:set>
                                      <p:cBhvr>
                                        <p:cTn id="166" dur="500" fill="hold"/>
                                        <p:tgtEl>
                                          <p:spTgt spid="4">
                                            <p:txEl>
                                              <p:pRg st="8" end="8"/>
                                            </p:txEl>
                                          </p:spTgt>
                                        </p:tgtEl>
                                        <p:attrNameLst>
                                          <p:attrName>fillcolor</p:attrName>
                                        </p:attrNameLst>
                                      </p:cBhvr>
                                      <p:to>
                                        <p:clrVal>
                                          <a:srgbClr val="DD4935"/>
                                        </p:clrVal>
                                      </p:to>
                                    </p:set>
                                    <p:set>
                                      <p:cBhvr>
                                        <p:cTn id="167" dur="500" fill="hold"/>
                                        <p:tgtEl>
                                          <p:spTgt spid="4">
                                            <p:txEl>
                                              <p:pRg st="8" end="8"/>
                                            </p:txEl>
                                          </p:spTgt>
                                        </p:tgtEl>
                                        <p:attrNameLst>
                                          <p:attrName>fill.type</p:attrName>
                                        </p:attrNameLst>
                                      </p:cBhvr>
                                      <p:to>
                                        <p:strVal val="solid"/>
                                      </p:to>
                                    </p:set>
                                  </p:childTnLst>
                                </p:cTn>
                              </p:par>
                              <p:par>
                                <p:cTn id="168" presetID="10" presetClass="exit" presetSubtype="0" fill="hold" grpId="0" nodeType="with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40"/>
                                        </p:tgtEl>
                                      </p:cBhvr>
                                    </p:animEffect>
                                    <p:set>
                                      <p:cBhvr>
                                        <p:cTn id="173"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P spid="32" grpId="0" animBg="1"/>
      <p:bldP spid="30" grpId="0" animBg="1"/>
      <p:bldP spid="29" grpId="0" animBg="1"/>
      <p:bldP spid="28" grpId="0" animBg="1"/>
      <p:bldP spid="27" grpId="0" animBg="1"/>
      <p:bldP spid="2" grpId="0"/>
      <p:bldP spid="3" grpId="0" animBg="1"/>
      <p:bldP spid="26" grpId="0"/>
      <p:bldP spid="5" grpId="0"/>
      <p:bldP spid="34" grpId="0"/>
      <p:bldP spid="35" grpId="0"/>
      <p:bldP spid="36"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4642730" y="925116"/>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1" name="Прямоугольник 20"/>
          <p:cNvSpPr/>
          <p:nvPr/>
        </p:nvSpPr>
        <p:spPr>
          <a:xfrm>
            <a:off x="2462213" y="925116"/>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 name="Прямоугольник 1"/>
          <p:cNvSpPr/>
          <p:nvPr/>
        </p:nvSpPr>
        <p:spPr>
          <a:xfrm>
            <a:off x="800544" y="295698"/>
            <a:ext cx="4579032" cy="369332"/>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What are New7Wonders of the world?</a:t>
            </a:r>
            <a:endParaRPr lang="ru-RU" b="1" dirty="0">
              <a:solidFill>
                <a:prstClr val="black"/>
              </a:solidFill>
              <a:latin typeface="Roboto Slab" pitchFamily="2" charset="0"/>
              <a:ea typeface="Roboto Slab" pitchFamily="2" charset="0"/>
            </a:endParaRPr>
          </a:p>
        </p:txBody>
      </p:sp>
      <p:sp>
        <p:nvSpPr>
          <p:cNvPr id="3" name="Овал 2"/>
          <p:cNvSpPr/>
          <p:nvPr/>
        </p:nvSpPr>
        <p:spPr>
          <a:xfrm>
            <a:off x="256002" y="328331"/>
            <a:ext cx="508702" cy="5152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200" dirty="0">
              <a:solidFill>
                <a:prstClr val="white"/>
              </a:solidFill>
              <a:latin typeface="Roboto Slab" pitchFamily="2" charset="0"/>
              <a:ea typeface="Roboto Slab" pitchFamily="2" charset="0"/>
            </a:endParaRPr>
          </a:p>
        </p:txBody>
      </p:sp>
      <p:sp>
        <p:nvSpPr>
          <p:cNvPr id="19" name="Прямоугольник 18"/>
          <p:cNvSpPr/>
          <p:nvPr/>
        </p:nvSpPr>
        <p:spPr>
          <a:xfrm>
            <a:off x="4642730" y="3216600"/>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0" name="Прямоугольник 19"/>
          <p:cNvSpPr/>
          <p:nvPr/>
        </p:nvSpPr>
        <p:spPr>
          <a:xfrm>
            <a:off x="4642730" y="2065500"/>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2" name="Прямоугольник 21"/>
          <p:cNvSpPr/>
          <p:nvPr/>
        </p:nvSpPr>
        <p:spPr>
          <a:xfrm>
            <a:off x="296478" y="3228943"/>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4" name="Прямоугольник 23"/>
          <p:cNvSpPr/>
          <p:nvPr/>
        </p:nvSpPr>
        <p:spPr>
          <a:xfrm>
            <a:off x="2463886" y="3228943"/>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25" name="Прямоугольник 24"/>
          <p:cNvSpPr/>
          <p:nvPr/>
        </p:nvSpPr>
        <p:spPr>
          <a:xfrm>
            <a:off x="2463886" y="2065500"/>
            <a:ext cx="1936664" cy="1012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ru-RU" sz="1013">
              <a:solidFill>
                <a:prstClr val="white"/>
              </a:solidFill>
              <a:latin typeface="Calibri" panose="020F0502020204030204"/>
            </a:endParaRPr>
          </a:p>
        </p:txBody>
      </p:sp>
      <p:sp>
        <p:nvSpPr>
          <p:cNvPr id="4" name="Прямоугольник 3"/>
          <p:cNvSpPr/>
          <p:nvPr/>
        </p:nvSpPr>
        <p:spPr>
          <a:xfrm>
            <a:off x="142536" y="879365"/>
            <a:ext cx="1928813" cy="2308132"/>
          </a:xfrm>
          <a:prstGeom prst="rect">
            <a:avLst/>
          </a:prstGeom>
        </p:spPr>
        <p:txBody>
          <a:bodyPr wrap="square">
            <a:spAutoFit/>
          </a:bodyPr>
          <a:lstStyle/>
          <a:p>
            <a:pPr defTabSz="201216" latinLnBrk="0">
              <a:lnSpc>
                <a:spcPct val="120000"/>
              </a:lnSpc>
            </a:pPr>
            <a:r>
              <a:rPr lang="en-US" sz="1100" b="1" dirty="0">
                <a:solidFill>
                  <a:prstClr val="white">
                    <a:lumMod val="50000"/>
                  </a:prstClr>
                </a:solidFill>
                <a:latin typeface="Roboto Slab" pitchFamily="2" charset="0"/>
                <a:ea typeface="Roboto Slab" pitchFamily="2" charset="0"/>
              </a:rPr>
              <a:t>a)	Great Wall of China</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b)	Petra</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c)	Red Square</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d)	Colosseum</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e)	Moai</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f)	Chichen Itza</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g)	Machu Picchu</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h)	Timbuktu</a:t>
            </a:r>
          </a:p>
          <a:p>
            <a:pPr defTabSz="201216" latinLnBrk="0">
              <a:lnSpc>
                <a:spcPct val="120000"/>
              </a:lnSpc>
            </a:pPr>
            <a:r>
              <a:rPr lang="en-US" sz="1100" b="1" dirty="0" err="1">
                <a:solidFill>
                  <a:prstClr val="white">
                    <a:lumMod val="50000"/>
                  </a:prstClr>
                </a:solidFill>
                <a:latin typeface="Roboto Slab" pitchFamily="2" charset="0"/>
                <a:ea typeface="Roboto Slab" pitchFamily="2" charset="0"/>
              </a:rPr>
              <a:t>i</a:t>
            </a:r>
            <a:r>
              <a:rPr lang="en-US" sz="1100" b="1" dirty="0">
                <a:solidFill>
                  <a:prstClr val="white">
                    <a:lumMod val="50000"/>
                  </a:prstClr>
                </a:solidFill>
                <a:latin typeface="Roboto Slab" pitchFamily="2" charset="0"/>
                <a:ea typeface="Roboto Slab" pitchFamily="2" charset="0"/>
              </a:rPr>
              <a:t>)	Taj Mahal</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j)	Christ the Redeemer</a:t>
            </a:r>
          </a:p>
          <a:p>
            <a:pPr defTabSz="201216" latinLnBrk="0">
              <a:lnSpc>
                <a:spcPct val="120000"/>
              </a:lnSpc>
            </a:pPr>
            <a:r>
              <a:rPr lang="en-US" sz="1100" b="1" dirty="0">
                <a:solidFill>
                  <a:prstClr val="white">
                    <a:lumMod val="50000"/>
                  </a:prstClr>
                </a:solidFill>
                <a:latin typeface="Roboto Slab" pitchFamily="2" charset="0"/>
                <a:ea typeface="Roboto Slab" pitchFamily="2" charset="0"/>
              </a:rPr>
              <a:t>k)	Alhambra</a:t>
            </a:r>
          </a:p>
        </p:txBody>
      </p:sp>
      <p:sp>
        <p:nvSpPr>
          <p:cNvPr id="17" name="TextBox 16"/>
          <p:cNvSpPr txBox="1"/>
          <p:nvPr/>
        </p:nvSpPr>
        <p:spPr>
          <a:xfrm>
            <a:off x="291842" y="411510"/>
            <a:ext cx="472862" cy="276999"/>
          </a:xfrm>
          <a:prstGeom prst="rect">
            <a:avLst/>
          </a:prstGeom>
          <a:noFill/>
        </p:spPr>
        <p:txBody>
          <a:bodyPr wrap="square" rtlCol="0">
            <a:spAutoFit/>
          </a:bodyPr>
          <a:lstStyle/>
          <a:p>
            <a:pPr defTabSz="514350" latinLnBrk="0"/>
            <a:r>
              <a:rPr lang="en-US" sz="1200" dirty="0">
                <a:solidFill>
                  <a:prstClr val="white"/>
                </a:solidFill>
                <a:latin typeface="Roboto Slab" pitchFamily="2" charset="0"/>
                <a:ea typeface="Roboto Slab" pitchFamily="2" charset="0"/>
              </a:rPr>
              <a:t>20</a:t>
            </a:r>
            <a:endParaRPr lang="ru-RU" sz="1200" dirty="0">
              <a:solidFill>
                <a:prstClr val="white"/>
              </a:solidFill>
              <a:latin typeface="Roboto Slab" pitchFamily="2" charset="0"/>
              <a:ea typeface="Roboto Slab" pitchFamily="2" charset="0"/>
            </a:endParaRPr>
          </a:p>
        </p:txBody>
      </p:sp>
      <p:sp>
        <p:nvSpPr>
          <p:cNvPr id="23" name="TextBox 22"/>
          <p:cNvSpPr txBox="1"/>
          <p:nvPr/>
        </p:nvSpPr>
        <p:spPr>
          <a:xfrm>
            <a:off x="3270939" y="1164487"/>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26" name="TextBox 25"/>
          <p:cNvSpPr txBox="1"/>
          <p:nvPr/>
        </p:nvSpPr>
        <p:spPr>
          <a:xfrm>
            <a:off x="5403050" y="1164487"/>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27" name="TextBox 26"/>
          <p:cNvSpPr txBox="1"/>
          <p:nvPr/>
        </p:nvSpPr>
        <p:spPr>
          <a:xfrm>
            <a:off x="5383407" y="2304748"/>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28" name="TextBox 27"/>
          <p:cNvSpPr txBox="1"/>
          <p:nvPr/>
        </p:nvSpPr>
        <p:spPr>
          <a:xfrm>
            <a:off x="3231869" y="2252173"/>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29" name="TextBox 28"/>
          <p:cNvSpPr txBox="1"/>
          <p:nvPr/>
        </p:nvSpPr>
        <p:spPr>
          <a:xfrm>
            <a:off x="5379576" y="3563096"/>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30" name="TextBox 29"/>
          <p:cNvSpPr txBox="1"/>
          <p:nvPr/>
        </p:nvSpPr>
        <p:spPr>
          <a:xfrm>
            <a:off x="3228039" y="3510522"/>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sp>
        <p:nvSpPr>
          <p:cNvPr id="31" name="TextBox 30"/>
          <p:cNvSpPr txBox="1"/>
          <p:nvPr/>
        </p:nvSpPr>
        <p:spPr>
          <a:xfrm>
            <a:off x="1039174" y="3510522"/>
            <a:ext cx="416023" cy="553998"/>
          </a:xfrm>
          <a:prstGeom prst="rect">
            <a:avLst/>
          </a:prstGeom>
          <a:noFill/>
        </p:spPr>
        <p:txBody>
          <a:bodyPr wrap="square" rtlCol="0">
            <a:spAutoFit/>
          </a:bodyPr>
          <a:lstStyle/>
          <a:p>
            <a:pPr defTabSz="514350" latinLnBrk="0"/>
            <a:r>
              <a:rPr lang="en-US" sz="3000" dirty="0">
                <a:solidFill>
                  <a:prstClr val="white"/>
                </a:solidFill>
                <a:latin typeface="Calibri" panose="020F0502020204030204"/>
              </a:rPr>
              <a:t>?</a:t>
            </a:r>
            <a:endParaRPr lang="ru-RU" sz="3000" dirty="0">
              <a:solidFill>
                <a:prstClr val="white"/>
              </a:solidFill>
              <a:latin typeface="Calibri" panose="020F0502020204030204"/>
            </a:endParaRPr>
          </a:p>
        </p:txBody>
      </p:sp>
      <p:pic>
        <p:nvPicPr>
          <p:cNvPr id="2050" name="Picture 2" descr="http://artkogol.ru/wp-content/uploads/2016/10/%D0%92%D0%B5%D0%BB%D0%B8%D0%BA%D0%B0%D1%8F-%D0%9A%D0%B8%D1%82%D0%B0%D0%B9%D1%81%D0%BA%D0%B0%D1%8F-%D1%81%D1%82%D0%B5%D0%BD%D0%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341" y="928692"/>
            <a:ext cx="1943536" cy="10089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st2.rtr-vesti.ru/p/o_12658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433" y="925116"/>
            <a:ext cx="1933961" cy="10286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wallpapers4u.org/wp-content/uploads/colosseum_rome_italy_tourists_attractions_hdr_25486_1920x108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62213" y="2065500"/>
            <a:ext cx="1936664" cy="10494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bestofrivieramaya.com/wp-content/uploads/2015/06/The-Castill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42729" y="2065500"/>
            <a:ext cx="1936664" cy="10494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wantseeproject.com/wp-content/uploads/2015/10/Machu.Picchu.original.263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842" y="3228943"/>
            <a:ext cx="1941300" cy="102086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hdwallpaper4u.com/wp-content/uploads/2015/09/taj_mahal_hd_wallpaper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462213" y="3216600"/>
            <a:ext cx="1936664" cy="103779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hotwalls.ru/wallpapers/statuya_iisusa_hrista_v_rio_de_janeyro/download/1920x120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641056" y="3216600"/>
            <a:ext cx="1938336" cy="1049045"/>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3036056" y="2433852"/>
            <a:ext cx="2971167" cy="1288299"/>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The Great Pyramid of Giza, largest and oldest of the three pyramids at the Giza Necropolis in Egypt and the only surviving (and oldest) of the original Seven Wonders of the Ancient World, was granted honorary status.</a:t>
            </a:r>
          </a:p>
        </p:txBody>
      </p:sp>
    </p:spTree>
    <p:extLst>
      <p:ext uri="{BB962C8B-B14F-4D97-AF65-F5344CB8AC3E}">
        <p14:creationId xmlns:p14="http://schemas.microsoft.com/office/powerpoint/2010/main" val="2012813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0"/>
                                  </p:iterate>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0"/>
                                  </p:iterate>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iterate type="lt">
                                    <p:tmPct val="0"/>
                                  </p:iterate>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iterate type="lt">
                                    <p:tmPct val="0"/>
                                  </p:iterate>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iterate type="lt">
                                    <p:tmPct val="0"/>
                                  </p:iterate>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fade">
                                      <p:cBhvr>
                                        <p:cTn id="68" dur="500"/>
                                        <p:tgtEl>
                                          <p:spTgt spid="4">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2050"/>
                                        </p:tgtEl>
                                        <p:attrNameLst>
                                          <p:attrName>style.visibility</p:attrName>
                                        </p:attrNameLst>
                                      </p:cBhvr>
                                      <p:to>
                                        <p:strVal val="visible"/>
                                      </p:to>
                                    </p:set>
                                    <p:animEffect transition="in" filter="fade">
                                      <p:cBhvr>
                                        <p:cTn id="79" dur="500"/>
                                        <p:tgtEl>
                                          <p:spTgt spid="2050"/>
                                        </p:tgtEl>
                                      </p:cBhvr>
                                    </p:animEffect>
                                  </p:childTnLst>
                                </p:cTn>
                              </p:par>
                              <p:par>
                                <p:cTn id="80" presetID="16" presetClass="emph" presetSubtype="0" fill="hold" nodeType="withEffect">
                                  <p:stCondLst>
                                    <p:cond delay="0"/>
                                  </p:stCondLst>
                                  <p:iterate type="lt">
                                    <p:tmPct val="4000"/>
                                  </p:iterate>
                                  <p:childTnLst>
                                    <p:set>
                                      <p:cBhvr override="childStyle">
                                        <p:cTn id="81" dur="500" fill="hold"/>
                                        <p:tgtEl>
                                          <p:spTgt spid="4">
                                            <p:txEl>
                                              <p:pRg st="0" end="0"/>
                                            </p:txEl>
                                          </p:spTgt>
                                        </p:tgtEl>
                                        <p:attrNameLst>
                                          <p:attrName>style.color</p:attrName>
                                        </p:attrNameLst>
                                      </p:cBhvr>
                                      <p:to>
                                        <p:clrVal>
                                          <a:srgbClr val="DD4935"/>
                                        </p:clrVal>
                                      </p:to>
                                    </p:set>
                                    <p:set>
                                      <p:cBhvr>
                                        <p:cTn id="82" dur="500" fill="hold"/>
                                        <p:tgtEl>
                                          <p:spTgt spid="4">
                                            <p:txEl>
                                              <p:pRg st="0" end="0"/>
                                            </p:txEl>
                                          </p:spTgt>
                                        </p:tgtEl>
                                        <p:attrNameLst>
                                          <p:attrName>fillcolor</p:attrName>
                                        </p:attrNameLst>
                                      </p:cBhvr>
                                      <p:to>
                                        <p:clrVal>
                                          <a:srgbClr val="DD4935"/>
                                        </p:clrVal>
                                      </p:to>
                                    </p:set>
                                    <p:set>
                                      <p:cBhvr>
                                        <p:cTn id="83" dur="500" fill="hold"/>
                                        <p:tgtEl>
                                          <p:spTgt spid="4">
                                            <p:txEl>
                                              <p:pRg st="0" end="0"/>
                                            </p:txEl>
                                          </p:spTgt>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4"/>
                                        </p:tgtEl>
                                        <p:attrNameLst>
                                          <p:attrName>style.visibility</p:attrName>
                                        </p:attrNameLst>
                                      </p:cBhvr>
                                      <p:to>
                                        <p:strVal val="visible"/>
                                      </p:to>
                                    </p:set>
                                    <p:animEffect transition="in" filter="fade">
                                      <p:cBhvr>
                                        <p:cTn id="88" dur="500"/>
                                        <p:tgtEl>
                                          <p:spTgt spid="2054"/>
                                        </p:tgtEl>
                                      </p:cBhvr>
                                    </p:animEffect>
                                  </p:childTnLst>
                                </p:cTn>
                              </p:par>
                              <p:par>
                                <p:cTn id="89" presetID="10" presetClass="exit" presetSubtype="0" fill="hold" grpId="0" nodeType="with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6" presetClass="emph" presetSubtype="0" fill="hold" nodeType="withEffect">
                                  <p:stCondLst>
                                    <p:cond delay="0"/>
                                  </p:stCondLst>
                                  <p:iterate type="lt">
                                    <p:tmPct val="4000"/>
                                  </p:iterate>
                                  <p:childTnLst>
                                    <p:set>
                                      <p:cBhvr override="childStyle">
                                        <p:cTn id="93" dur="500" fill="hold"/>
                                        <p:tgtEl>
                                          <p:spTgt spid="4">
                                            <p:txEl>
                                              <p:pRg st="1" end="1"/>
                                            </p:txEl>
                                          </p:spTgt>
                                        </p:tgtEl>
                                        <p:attrNameLst>
                                          <p:attrName>style.color</p:attrName>
                                        </p:attrNameLst>
                                      </p:cBhvr>
                                      <p:to>
                                        <p:clrVal>
                                          <a:srgbClr val="DD4935"/>
                                        </p:clrVal>
                                      </p:to>
                                    </p:set>
                                    <p:set>
                                      <p:cBhvr>
                                        <p:cTn id="94" dur="500" fill="hold"/>
                                        <p:tgtEl>
                                          <p:spTgt spid="4">
                                            <p:txEl>
                                              <p:pRg st="1" end="1"/>
                                            </p:txEl>
                                          </p:spTgt>
                                        </p:tgtEl>
                                        <p:attrNameLst>
                                          <p:attrName>fillcolor</p:attrName>
                                        </p:attrNameLst>
                                      </p:cBhvr>
                                      <p:to>
                                        <p:clrVal>
                                          <a:srgbClr val="DD4935"/>
                                        </p:clrVal>
                                      </p:to>
                                    </p:set>
                                    <p:set>
                                      <p:cBhvr>
                                        <p:cTn id="95" dur="500" fill="hold"/>
                                        <p:tgtEl>
                                          <p:spTgt spid="4">
                                            <p:txEl>
                                              <p:pRg st="1" end="1"/>
                                            </p:txEl>
                                          </p:spTgt>
                                        </p:tgtEl>
                                        <p:attrNameLst>
                                          <p:attrName>fill.type</p:attrName>
                                        </p:attrNameLst>
                                      </p:cBhvr>
                                      <p:to>
                                        <p:strVal val="solid"/>
                                      </p:to>
                                    </p:set>
                                  </p:childTnLst>
                                </p:cTn>
                              </p:par>
                              <p:par>
                                <p:cTn id="96" presetID="10" presetClass="exit" presetSubtype="0" fill="hold" grpId="0" nodeType="with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56"/>
                                        </p:tgtEl>
                                        <p:attrNameLst>
                                          <p:attrName>style.visibility</p:attrName>
                                        </p:attrNameLst>
                                      </p:cBhvr>
                                      <p:to>
                                        <p:strVal val="visible"/>
                                      </p:to>
                                    </p:set>
                                    <p:animEffect transition="in" filter="fade">
                                      <p:cBhvr>
                                        <p:cTn id="103" dur="500"/>
                                        <p:tgtEl>
                                          <p:spTgt spid="2056"/>
                                        </p:tgtEl>
                                      </p:cBhvr>
                                    </p:animEffect>
                                  </p:childTnLst>
                                </p:cTn>
                              </p:par>
                              <p:par>
                                <p:cTn id="104" presetID="16" presetClass="emph" presetSubtype="0" fill="hold" nodeType="withEffect">
                                  <p:stCondLst>
                                    <p:cond delay="0"/>
                                  </p:stCondLst>
                                  <p:iterate type="lt">
                                    <p:tmPct val="4000"/>
                                  </p:iterate>
                                  <p:childTnLst>
                                    <p:set>
                                      <p:cBhvr override="childStyle">
                                        <p:cTn id="105" dur="500" fill="hold"/>
                                        <p:tgtEl>
                                          <p:spTgt spid="4">
                                            <p:txEl>
                                              <p:pRg st="3" end="3"/>
                                            </p:txEl>
                                          </p:spTgt>
                                        </p:tgtEl>
                                        <p:attrNameLst>
                                          <p:attrName>style.color</p:attrName>
                                        </p:attrNameLst>
                                      </p:cBhvr>
                                      <p:to>
                                        <p:clrVal>
                                          <a:srgbClr val="DD4935"/>
                                        </p:clrVal>
                                      </p:to>
                                    </p:set>
                                    <p:set>
                                      <p:cBhvr>
                                        <p:cTn id="106" dur="500" fill="hold"/>
                                        <p:tgtEl>
                                          <p:spTgt spid="4">
                                            <p:txEl>
                                              <p:pRg st="3" end="3"/>
                                            </p:txEl>
                                          </p:spTgt>
                                        </p:tgtEl>
                                        <p:attrNameLst>
                                          <p:attrName>fillcolor</p:attrName>
                                        </p:attrNameLst>
                                      </p:cBhvr>
                                      <p:to>
                                        <p:clrVal>
                                          <a:srgbClr val="DD4935"/>
                                        </p:clrVal>
                                      </p:to>
                                    </p:set>
                                    <p:set>
                                      <p:cBhvr>
                                        <p:cTn id="107" dur="500" fill="hold"/>
                                        <p:tgtEl>
                                          <p:spTgt spid="4">
                                            <p:txEl>
                                              <p:pRg st="3" end="3"/>
                                            </p:txEl>
                                          </p:spTgt>
                                        </p:tgtEl>
                                        <p:attrNameLst>
                                          <p:attrName>fill.type</p:attrName>
                                        </p:attrNameLst>
                                      </p:cBhvr>
                                      <p:to>
                                        <p:strVal val="solid"/>
                                      </p:to>
                                    </p:set>
                                  </p:childTnLst>
                                </p:cTn>
                              </p:par>
                              <p:par>
                                <p:cTn id="108" presetID="10" presetClass="exit" presetSubtype="0" fill="hold" grpId="0" nodeType="with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25"/>
                                        </p:tgtEl>
                                      </p:cBhvr>
                                    </p:animEffect>
                                    <p:set>
                                      <p:cBhvr>
                                        <p:cTn id="113" dur="1" fill="hold">
                                          <p:stCondLst>
                                            <p:cond delay="499"/>
                                          </p:stCondLst>
                                        </p:cTn>
                                        <p:tgtEl>
                                          <p:spTgt spid="2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058"/>
                                        </p:tgtEl>
                                        <p:attrNameLst>
                                          <p:attrName>style.visibility</p:attrName>
                                        </p:attrNameLst>
                                      </p:cBhvr>
                                      <p:to>
                                        <p:strVal val="visible"/>
                                      </p:to>
                                    </p:set>
                                    <p:animEffect transition="in" filter="fade">
                                      <p:cBhvr>
                                        <p:cTn id="118" dur="500"/>
                                        <p:tgtEl>
                                          <p:spTgt spid="2058"/>
                                        </p:tgtEl>
                                      </p:cBhvr>
                                    </p:animEffect>
                                  </p:childTnLst>
                                </p:cTn>
                              </p:par>
                              <p:par>
                                <p:cTn id="119" presetID="10" presetClass="exit" presetSubtype="0" fill="hold" grpId="0" nodeType="with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par>
                                <p:cTn id="122" presetID="16" presetClass="emph" presetSubtype="0" fill="hold" nodeType="withEffect">
                                  <p:stCondLst>
                                    <p:cond delay="0"/>
                                  </p:stCondLst>
                                  <p:iterate type="lt">
                                    <p:tmPct val="4000"/>
                                  </p:iterate>
                                  <p:childTnLst>
                                    <p:set>
                                      <p:cBhvr override="childStyle">
                                        <p:cTn id="123" dur="500" fill="hold"/>
                                        <p:tgtEl>
                                          <p:spTgt spid="4">
                                            <p:txEl>
                                              <p:pRg st="5" end="5"/>
                                            </p:txEl>
                                          </p:spTgt>
                                        </p:tgtEl>
                                        <p:attrNameLst>
                                          <p:attrName>style.color</p:attrName>
                                        </p:attrNameLst>
                                      </p:cBhvr>
                                      <p:to>
                                        <p:clrVal>
                                          <a:srgbClr val="DD4935"/>
                                        </p:clrVal>
                                      </p:to>
                                    </p:set>
                                    <p:set>
                                      <p:cBhvr>
                                        <p:cTn id="124" dur="500" fill="hold"/>
                                        <p:tgtEl>
                                          <p:spTgt spid="4">
                                            <p:txEl>
                                              <p:pRg st="5" end="5"/>
                                            </p:txEl>
                                          </p:spTgt>
                                        </p:tgtEl>
                                        <p:attrNameLst>
                                          <p:attrName>fillcolor</p:attrName>
                                        </p:attrNameLst>
                                      </p:cBhvr>
                                      <p:to>
                                        <p:clrVal>
                                          <a:srgbClr val="DD4935"/>
                                        </p:clrVal>
                                      </p:to>
                                    </p:set>
                                    <p:set>
                                      <p:cBhvr>
                                        <p:cTn id="125" dur="500" fill="hold"/>
                                        <p:tgtEl>
                                          <p:spTgt spid="4">
                                            <p:txEl>
                                              <p:pRg st="5" end="5"/>
                                            </p:txEl>
                                          </p:spTgt>
                                        </p:tgtEl>
                                        <p:attrNameLst>
                                          <p:attrName>fill.type</p:attrName>
                                        </p:attrNameLst>
                                      </p:cBhvr>
                                      <p:to>
                                        <p:strVal val="solid"/>
                                      </p:to>
                                    </p:set>
                                  </p:childTnLst>
                                </p:cTn>
                              </p:par>
                              <p:par>
                                <p:cTn id="126" presetID="10" presetClass="exit" presetSubtype="0" fill="hold" grpId="0" nodeType="withEffect">
                                  <p:stCondLst>
                                    <p:cond delay="0"/>
                                  </p:stCondLst>
                                  <p:childTnLst>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060"/>
                                        </p:tgtEl>
                                        <p:attrNameLst>
                                          <p:attrName>style.visibility</p:attrName>
                                        </p:attrNameLst>
                                      </p:cBhvr>
                                      <p:to>
                                        <p:strVal val="visible"/>
                                      </p:to>
                                    </p:set>
                                    <p:animEffect transition="in" filter="fade">
                                      <p:cBhvr>
                                        <p:cTn id="133" dur="500"/>
                                        <p:tgtEl>
                                          <p:spTgt spid="2060"/>
                                        </p:tgtEl>
                                      </p:cBhvr>
                                    </p:animEffect>
                                  </p:childTnLst>
                                </p:cTn>
                              </p:par>
                              <p:par>
                                <p:cTn id="134" presetID="10" presetClass="exit" presetSubtype="0" fill="hold" grpId="0" nodeType="withEffect">
                                  <p:stCondLst>
                                    <p:cond delay="0"/>
                                  </p:stCondLst>
                                  <p:childTnLst>
                                    <p:animEffect transition="out" filter="fade">
                                      <p:cBhvr>
                                        <p:cTn id="135" dur="500"/>
                                        <p:tgtEl>
                                          <p:spTgt spid="31"/>
                                        </p:tgtEl>
                                      </p:cBhvr>
                                    </p:animEffect>
                                    <p:set>
                                      <p:cBhvr>
                                        <p:cTn id="136" dur="1" fill="hold">
                                          <p:stCondLst>
                                            <p:cond delay="499"/>
                                          </p:stCondLst>
                                        </p:cTn>
                                        <p:tgtEl>
                                          <p:spTgt spid="31"/>
                                        </p:tgtEl>
                                        <p:attrNameLst>
                                          <p:attrName>style.visibility</p:attrName>
                                        </p:attrNameLst>
                                      </p:cBhvr>
                                      <p:to>
                                        <p:strVal val="hidden"/>
                                      </p:to>
                                    </p:set>
                                  </p:childTnLst>
                                </p:cTn>
                              </p:par>
                              <p:par>
                                <p:cTn id="137" presetID="16" presetClass="emph" presetSubtype="0" fill="hold" nodeType="withEffect">
                                  <p:stCondLst>
                                    <p:cond delay="0"/>
                                  </p:stCondLst>
                                  <p:iterate type="lt">
                                    <p:tmPct val="4000"/>
                                  </p:iterate>
                                  <p:childTnLst>
                                    <p:set>
                                      <p:cBhvr override="childStyle">
                                        <p:cTn id="138" dur="500" fill="hold"/>
                                        <p:tgtEl>
                                          <p:spTgt spid="4">
                                            <p:txEl>
                                              <p:pRg st="6" end="6"/>
                                            </p:txEl>
                                          </p:spTgt>
                                        </p:tgtEl>
                                        <p:attrNameLst>
                                          <p:attrName>style.color</p:attrName>
                                        </p:attrNameLst>
                                      </p:cBhvr>
                                      <p:to>
                                        <p:clrVal>
                                          <a:srgbClr val="DD4935"/>
                                        </p:clrVal>
                                      </p:to>
                                    </p:set>
                                    <p:set>
                                      <p:cBhvr>
                                        <p:cTn id="139" dur="500" fill="hold"/>
                                        <p:tgtEl>
                                          <p:spTgt spid="4">
                                            <p:txEl>
                                              <p:pRg st="6" end="6"/>
                                            </p:txEl>
                                          </p:spTgt>
                                        </p:tgtEl>
                                        <p:attrNameLst>
                                          <p:attrName>fillcolor</p:attrName>
                                        </p:attrNameLst>
                                      </p:cBhvr>
                                      <p:to>
                                        <p:clrVal>
                                          <a:srgbClr val="DD4935"/>
                                        </p:clrVal>
                                      </p:to>
                                    </p:set>
                                    <p:set>
                                      <p:cBhvr>
                                        <p:cTn id="140" dur="500" fill="hold"/>
                                        <p:tgtEl>
                                          <p:spTgt spid="4">
                                            <p:txEl>
                                              <p:pRg st="6" end="6"/>
                                            </p:txEl>
                                          </p:spTgt>
                                        </p:tgtEl>
                                        <p:attrNameLst>
                                          <p:attrName>fill.type</p:attrName>
                                        </p:attrNameLst>
                                      </p:cBhvr>
                                      <p:to>
                                        <p:strVal val="solid"/>
                                      </p:to>
                                    </p:set>
                                  </p:childTnLst>
                                </p:cTn>
                              </p:par>
                              <p:par>
                                <p:cTn id="141" presetID="10" presetClass="exit" presetSubtype="0" fill="hold" grpId="0" nodeType="withEffect">
                                  <p:stCondLst>
                                    <p:cond delay="0"/>
                                  </p:stCondLst>
                                  <p:childTnLst>
                                    <p:animEffect transition="out" filter="fade">
                                      <p:cBhvr>
                                        <p:cTn id="142" dur="500"/>
                                        <p:tgtEl>
                                          <p:spTgt spid="22"/>
                                        </p:tgtEl>
                                      </p:cBhvr>
                                    </p:animEffect>
                                    <p:set>
                                      <p:cBhvr>
                                        <p:cTn id="143" dur="1" fill="hold">
                                          <p:stCondLst>
                                            <p:cond delay="499"/>
                                          </p:stCondLst>
                                        </p:cTn>
                                        <p:tgtEl>
                                          <p:spTgt spid="2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2062"/>
                                        </p:tgtEl>
                                        <p:attrNameLst>
                                          <p:attrName>style.visibility</p:attrName>
                                        </p:attrNameLst>
                                      </p:cBhvr>
                                      <p:to>
                                        <p:strVal val="visible"/>
                                      </p:to>
                                    </p:set>
                                    <p:animEffect transition="in" filter="fade">
                                      <p:cBhvr>
                                        <p:cTn id="148" dur="500"/>
                                        <p:tgtEl>
                                          <p:spTgt spid="2062"/>
                                        </p:tgtEl>
                                      </p:cBhvr>
                                    </p:animEffect>
                                  </p:childTnLst>
                                </p:cTn>
                              </p:par>
                              <p:par>
                                <p:cTn id="149" presetID="10" presetClass="exit" presetSubtype="0" fill="hold" grpId="0" nodeType="withEffect">
                                  <p:stCondLst>
                                    <p:cond delay="0"/>
                                  </p:stCondLst>
                                  <p:childTnLst>
                                    <p:animEffect transition="out" filter="fade">
                                      <p:cBhvr>
                                        <p:cTn id="150" dur="500"/>
                                        <p:tgtEl>
                                          <p:spTgt spid="30"/>
                                        </p:tgtEl>
                                      </p:cBhvr>
                                    </p:animEffect>
                                    <p:set>
                                      <p:cBhvr>
                                        <p:cTn id="151" dur="1" fill="hold">
                                          <p:stCondLst>
                                            <p:cond delay="499"/>
                                          </p:stCondLst>
                                        </p:cTn>
                                        <p:tgtEl>
                                          <p:spTgt spid="30"/>
                                        </p:tgtEl>
                                        <p:attrNameLst>
                                          <p:attrName>style.visibility</p:attrName>
                                        </p:attrNameLst>
                                      </p:cBhvr>
                                      <p:to>
                                        <p:strVal val="hidden"/>
                                      </p:to>
                                    </p:set>
                                  </p:childTnLst>
                                </p:cTn>
                              </p:par>
                              <p:par>
                                <p:cTn id="152" presetID="16" presetClass="emph" presetSubtype="0" fill="hold" nodeType="withEffect">
                                  <p:stCondLst>
                                    <p:cond delay="0"/>
                                  </p:stCondLst>
                                  <p:iterate type="lt">
                                    <p:tmPct val="4000"/>
                                  </p:iterate>
                                  <p:childTnLst>
                                    <p:set>
                                      <p:cBhvr override="childStyle">
                                        <p:cTn id="153" dur="500" fill="hold"/>
                                        <p:tgtEl>
                                          <p:spTgt spid="4">
                                            <p:txEl>
                                              <p:pRg st="8" end="8"/>
                                            </p:txEl>
                                          </p:spTgt>
                                        </p:tgtEl>
                                        <p:attrNameLst>
                                          <p:attrName>style.color</p:attrName>
                                        </p:attrNameLst>
                                      </p:cBhvr>
                                      <p:to>
                                        <p:clrVal>
                                          <a:srgbClr val="DD4935"/>
                                        </p:clrVal>
                                      </p:to>
                                    </p:set>
                                    <p:set>
                                      <p:cBhvr>
                                        <p:cTn id="154" dur="500" fill="hold"/>
                                        <p:tgtEl>
                                          <p:spTgt spid="4">
                                            <p:txEl>
                                              <p:pRg st="8" end="8"/>
                                            </p:txEl>
                                          </p:spTgt>
                                        </p:tgtEl>
                                        <p:attrNameLst>
                                          <p:attrName>fillcolor</p:attrName>
                                        </p:attrNameLst>
                                      </p:cBhvr>
                                      <p:to>
                                        <p:clrVal>
                                          <a:srgbClr val="DD4935"/>
                                        </p:clrVal>
                                      </p:to>
                                    </p:set>
                                    <p:set>
                                      <p:cBhvr>
                                        <p:cTn id="155" dur="500" fill="hold"/>
                                        <p:tgtEl>
                                          <p:spTgt spid="4">
                                            <p:txEl>
                                              <p:pRg st="8" end="8"/>
                                            </p:txEl>
                                          </p:spTgt>
                                        </p:tgtEl>
                                        <p:attrNameLst>
                                          <p:attrName>fill.type</p:attrName>
                                        </p:attrNameLst>
                                      </p:cBhvr>
                                      <p:to>
                                        <p:strVal val="solid"/>
                                      </p:to>
                                    </p:set>
                                  </p:childTnLst>
                                </p:cTn>
                              </p:par>
                              <p:par>
                                <p:cTn id="156" presetID="10" presetClass="exit" presetSubtype="0" fill="hold" grpId="0" nodeType="withEffect">
                                  <p:stCondLst>
                                    <p:cond delay="0"/>
                                  </p:stCondLst>
                                  <p:childTnLst>
                                    <p:animEffect transition="out" filter="fade">
                                      <p:cBhvr>
                                        <p:cTn id="157" dur="500"/>
                                        <p:tgtEl>
                                          <p:spTgt spid="24"/>
                                        </p:tgtEl>
                                      </p:cBhvr>
                                    </p:animEffect>
                                    <p:set>
                                      <p:cBhvr>
                                        <p:cTn id="158" dur="1" fill="hold">
                                          <p:stCondLst>
                                            <p:cond delay="499"/>
                                          </p:stCondLst>
                                        </p:cTn>
                                        <p:tgtEl>
                                          <p:spTgt spid="2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2064"/>
                                        </p:tgtEl>
                                        <p:attrNameLst>
                                          <p:attrName>style.visibility</p:attrName>
                                        </p:attrNameLst>
                                      </p:cBhvr>
                                      <p:to>
                                        <p:strVal val="visible"/>
                                      </p:to>
                                    </p:set>
                                    <p:animEffect transition="in" filter="fade">
                                      <p:cBhvr>
                                        <p:cTn id="163" dur="500"/>
                                        <p:tgtEl>
                                          <p:spTgt spid="2064"/>
                                        </p:tgtEl>
                                      </p:cBhvr>
                                    </p:animEffect>
                                  </p:childTnLst>
                                </p:cTn>
                              </p:par>
                              <p:par>
                                <p:cTn id="164" presetID="10" presetClass="exit" presetSubtype="0" fill="hold" grpId="0"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6" presetClass="emph" presetSubtype="0" fill="hold" nodeType="withEffect">
                                  <p:stCondLst>
                                    <p:cond delay="0"/>
                                  </p:stCondLst>
                                  <p:iterate type="lt">
                                    <p:tmPct val="4000"/>
                                  </p:iterate>
                                  <p:childTnLst>
                                    <p:set>
                                      <p:cBhvr override="childStyle">
                                        <p:cTn id="168" dur="500" fill="hold"/>
                                        <p:tgtEl>
                                          <p:spTgt spid="4">
                                            <p:txEl>
                                              <p:pRg st="9" end="9"/>
                                            </p:txEl>
                                          </p:spTgt>
                                        </p:tgtEl>
                                        <p:attrNameLst>
                                          <p:attrName>style.color</p:attrName>
                                        </p:attrNameLst>
                                      </p:cBhvr>
                                      <p:to>
                                        <p:clrVal>
                                          <a:srgbClr val="DD4935"/>
                                        </p:clrVal>
                                      </p:to>
                                    </p:set>
                                    <p:set>
                                      <p:cBhvr>
                                        <p:cTn id="169" dur="500" fill="hold"/>
                                        <p:tgtEl>
                                          <p:spTgt spid="4">
                                            <p:txEl>
                                              <p:pRg st="9" end="9"/>
                                            </p:txEl>
                                          </p:spTgt>
                                        </p:tgtEl>
                                        <p:attrNameLst>
                                          <p:attrName>fillcolor</p:attrName>
                                        </p:attrNameLst>
                                      </p:cBhvr>
                                      <p:to>
                                        <p:clrVal>
                                          <a:srgbClr val="DD4935"/>
                                        </p:clrVal>
                                      </p:to>
                                    </p:set>
                                    <p:set>
                                      <p:cBhvr>
                                        <p:cTn id="170" dur="500" fill="hold"/>
                                        <p:tgtEl>
                                          <p:spTgt spid="4">
                                            <p:txEl>
                                              <p:pRg st="9" end="9"/>
                                            </p:txEl>
                                          </p:spTgt>
                                        </p:tgtEl>
                                        <p:attrNameLst>
                                          <p:attrName>fill.type</p:attrName>
                                        </p:attrNameLst>
                                      </p:cBhvr>
                                      <p:to>
                                        <p:strVal val="solid"/>
                                      </p:to>
                                    </p:set>
                                  </p:childTnLst>
                                </p:cTn>
                              </p:par>
                              <p:par>
                                <p:cTn id="171" presetID="10" presetClass="exit" presetSubtype="0" fill="hold" grpId="0" nodeType="withEffect">
                                  <p:stCondLst>
                                    <p:cond delay="0"/>
                                  </p:stCondLst>
                                  <p:childTnLst>
                                    <p:animEffect transition="out" filter="fade">
                                      <p:cBhvr>
                                        <p:cTn id="172" dur="500"/>
                                        <p:tgtEl>
                                          <p:spTgt spid="19"/>
                                        </p:tgtEl>
                                      </p:cBhvr>
                                    </p:animEffect>
                                    <p:set>
                                      <p:cBhvr>
                                        <p:cTn id="173" dur="1" fill="hold">
                                          <p:stCondLst>
                                            <p:cond delay="499"/>
                                          </p:stCondLst>
                                        </p:cTn>
                                        <p:tgtEl>
                                          <p:spTgt spid="19"/>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8"/>
                                        </p:tgtEl>
                                        <p:attrNameLst>
                                          <p:attrName>style.visibility</p:attrName>
                                        </p:attrNameLst>
                                      </p:cBhvr>
                                      <p:to>
                                        <p:strVal val="visible"/>
                                      </p:to>
                                    </p:set>
                                    <p:animEffect transition="in" filter="fade">
                                      <p:cBhvr>
                                        <p:cTn id="1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 grpId="0"/>
      <p:bldP spid="3" grpId="0" animBg="1"/>
      <p:bldP spid="19" grpId="0" animBg="1"/>
      <p:bldP spid="20" grpId="0" animBg="1"/>
      <p:bldP spid="22" grpId="0" animBg="1"/>
      <p:bldP spid="24" grpId="0" animBg="1"/>
      <p:bldP spid="25" grpId="0" animBg="1"/>
      <p:bldP spid="17" grpId="0"/>
      <p:bldP spid="23" grpId="0"/>
      <p:bldP spid="26" grpId="0"/>
      <p:bldP spid="27" grpId="0"/>
      <p:bldP spid="28" grpId="0"/>
      <p:bldP spid="29" grpId="0"/>
      <p:bldP spid="30" grpId="0"/>
      <p:bldP spid="31"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2181295B-7961-40E8-8D4A-6C7509A5026D}"/>
              </a:ext>
            </a:extLst>
          </p:cNvPr>
          <p:cNvPicPr>
            <a:picLocks noChangeAspect="1"/>
          </p:cNvPicPr>
          <p:nvPr/>
        </p:nvPicPr>
        <p:blipFill>
          <a:blip r:embed="rId2"/>
          <a:stretch>
            <a:fillRect/>
          </a:stretch>
        </p:blipFill>
        <p:spPr>
          <a:xfrm>
            <a:off x="5373216" y="3795886"/>
            <a:ext cx="1152128" cy="85416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36" y="829428"/>
            <a:ext cx="4769322" cy="268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8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642938"/>
            <a:ext cx="6858001" cy="3857625"/>
          </a:xfrm>
          <a:prstGeom prst="rect">
            <a:avLst/>
          </a:prstGeom>
        </p:spPr>
      </p:pic>
      <p:sp>
        <p:nvSpPr>
          <p:cNvPr id="9" name="TextBox 8"/>
          <p:cNvSpPr txBox="1"/>
          <p:nvPr/>
        </p:nvSpPr>
        <p:spPr>
          <a:xfrm>
            <a:off x="240450" y="1444801"/>
            <a:ext cx="3759844" cy="646331"/>
          </a:xfrm>
          <a:prstGeom prst="rect">
            <a:avLst/>
          </a:prstGeom>
          <a:noFill/>
        </p:spPr>
        <p:txBody>
          <a:bodyPr wrap="square" rtlCol="0">
            <a:spAutoFit/>
          </a:bodyPr>
          <a:lstStyle/>
          <a:p>
            <a:pPr algn="r" defTabSz="514350" latinLnBrk="0">
              <a:defRPr/>
            </a:pPr>
            <a:r>
              <a:rPr lang="en-US" sz="3600" b="1" dirty="0">
                <a:solidFill>
                  <a:prstClr val="white"/>
                </a:solidFill>
                <a:latin typeface="Pribambas" panose="00000500000000000000" pitchFamily="2" charset="0"/>
                <a:ea typeface="Roboto Slab" pitchFamily="2" charset="0"/>
              </a:rPr>
              <a:t>World monuments </a:t>
            </a:r>
            <a:endParaRPr lang="ru-RU" sz="3600" b="1" dirty="0">
              <a:solidFill>
                <a:prstClr val="white"/>
              </a:solidFill>
              <a:latin typeface="Pribambas" panose="00000500000000000000" pitchFamily="2" charset="0"/>
              <a:ea typeface="Roboto Slab" pitchFamily="2" charset="0"/>
            </a:endParaRPr>
          </a:p>
        </p:txBody>
      </p:sp>
      <p:sp>
        <p:nvSpPr>
          <p:cNvPr id="3" name="Прямоугольник 2"/>
          <p:cNvSpPr/>
          <p:nvPr/>
        </p:nvSpPr>
        <p:spPr>
          <a:xfrm>
            <a:off x="304938" y="958476"/>
            <a:ext cx="952505" cy="461665"/>
          </a:xfrm>
          <a:prstGeom prst="rect">
            <a:avLst/>
          </a:prstGeom>
        </p:spPr>
        <p:txBody>
          <a:bodyPr wrap="none">
            <a:spAutoFit/>
          </a:bodyPr>
          <a:lstStyle/>
          <a:p>
            <a:pPr algn="r" defTabSz="514350" latinLnBrk="0">
              <a:defRPr/>
            </a:pPr>
            <a:r>
              <a:rPr lang="en-US" sz="2400" b="1" dirty="0">
                <a:solidFill>
                  <a:srgbClr val="DD4935"/>
                </a:solidFill>
                <a:latin typeface="Roboto Slab" pitchFamily="2" charset="0"/>
                <a:ea typeface="Roboto Slab" pitchFamily="2" charset="0"/>
              </a:rPr>
              <a:t>Quiz:</a:t>
            </a:r>
            <a:endParaRPr lang="ru-RU" sz="2400" b="1" dirty="0">
              <a:solidFill>
                <a:srgbClr val="DD4935"/>
              </a:solidFill>
              <a:latin typeface="Roboto Slab" pitchFamily="2" charset="0"/>
              <a:ea typeface="Roboto Slab" pitchFamily="2" charset="0"/>
            </a:endParaRPr>
          </a:p>
        </p:txBody>
      </p:sp>
    </p:spTree>
    <p:extLst>
      <p:ext uri="{BB962C8B-B14F-4D97-AF65-F5344CB8AC3E}">
        <p14:creationId xmlns:p14="http://schemas.microsoft.com/office/powerpoint/2010/main" val="5162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http://www.putidorogi-nn.ru/images/stories/Eifeleva_bashnia/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5387" y="1493044"/>
            <a:ext cx="1934766" cy="27360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9082" y="1493044"/>
            <a:ext cx="1937501" cy="309443"/>
          </a:xfrm>
          <a:prstGeom prst="rect">
            <a:avLst/>
          </a:prstGeom>
          <a:solidFill>
            <a:schemeClr val="tx1">
              <a:alpha val="56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Eiffel Tower</a:t>
            </a:r>
          </a:p>
        </p:txBody>
      </p:sp>
      <p:sp>
        <p:nvSpPr>
          <p:cNvPr id="2" name="Прямоугольник 1"/>
          <p:cNvSpPr/>
          <p:nvPr/>
        </p:nvSpPr>
        <p:spPr>
          <a:xfrm>
            <a:off x="613532" y="972795"/>
            <a:ext cx="5695788" cy="369332"/>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tower has the nickname “the iron lady”?</a:t>
            </a:r>
            <a:endParaRPr lang="ru-RU" b="1" dirty="0">
              <a:solidFill>
                <a:prstClr val="black"/>
              </a:solidFill>
              <a:latin typeface="Roboto Slab" pitchFamily="2" charset="0"/>
              <a:ea typeface="Roboto Slab" pitchFamily="2" charset="0"/>
            </a:endParaRPr>
          </a:p>
        </p:txBody>
      </p:sp>
      <p:sp>
        <p:nvSpPr>
          <p:cNvPr id="3" name="Овал 2"/>
          <p:cNvSpPr/>
          <p:nvPr/>
        </p:nvSpPr>
        <p:spPr>
          <a:xfrm>
            <a:off x="278606" y="928692"/>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ru-RU" sz="1200" dirty="0">
                <a:solidFill>
                  <a:prstClr val="white"/>
                </a:solidFill>
                <a:latin typeface="Roboto Slab" pitchFamily="2" charset="0"/>
                <a:ea typeface="Roboto Slab" pitchFamily="2" charset="0"/>
              </a:rPr>
              <a:t>1</a:t>
            </a:r>
          </a:p>
        </p:txBody>
      </p:sp>
      <p:sp>
        <p:nvSpPr>
          <p:cNvPr id="11" name="Прямоугольник 10"/>
          <p:cNvSpPr/>
          <p:nvPr/>
        </p:nvSpPr>
        <p:spPr>
          <a:xfrm>
            <a:off x="275387" y="3410161"/>
            <a:ext cx="1939307" cy="949745"/>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r>
              <a:rPr lang="en-US" sz="1100" b="1" dirty="0">
                <a:solidFill>
                  <a:prstClr val="black"/>
                </a:solidFill>
                <a:latin typeface="Roboto Slab" pitchFamily="2" charset="0"/>
                <a:ea typeface="Roboto Slab" pitchFamily="2" charset="0"/>
              </a:rPr>
              <a:t>Did you know that the heat of the sun causes the tower to grow about 6 inches?</a:t>
            </a:r>
          </a:p>
        </p:txBody>
      </p:sp>
      <p:grpSp>
        <p:nvGrpSpPr>
          <p:cNvPr id="5" name="Группа 4"/>
          <p:cNvGrpSpPr/>
          <p:nvPr/>
        </p:nvGrpSpPr>
        <p:grpSpPr>
          <a:xfrm>
            <a:off x="2467330" y="1493044"/>
            <a:ext cx="1919288" cy="2736056"/>
            <a:chOff x="3289772" y="1133475"/>
            <a:chExt cx="2559051" cy="3648075"/>
          </a:xfrm>
        </p:grpSpPr>
        <p:pic>
          <p:nvPicPr>
            <p:cNvPr id="1026" name="Picture 2" descr="https://putidorogi-nn.ru/images/stories/Statuia_svobody/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9772" y="1133475"/>
              <a:ext cx="2559050" cy="36480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89773" y="1133475"/>
              <a:ext cx="2559050" cy="412591"/>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Statue of Liberty</a:t>
              </a:r>
            </a:p>
          </p:txBody>
        </p:sp>
      </p:grpSp>
      <p:grpSp>
        <p:nvGrpSpPr>
          <p:cNvPr id="6" name="Группа 5"/>
          <p:cNvGrpSpPr/>
          <p:nvPr/>
        </p:nvGrpSpPr>
        <p:grpSpPr>
          <a:xfrm>
            <a:off x="4656888" y="1493044"/>
            <a:ext cx="1922506" cy="2736056"/>
            <a:chOff x="6209184" y="1133475"/>
            <a:chExt cx="2563341" cy="3648075"/>
          </a:xfrm>
        </p:grpSpPr>
        <p:pic>
          <p:nvPicPr>
            <p:cNvPr id="1030" name="Picture 6" descr="http://www.welcomevolgograd.com/images/QR-code/Mamaev_Kurgan_Rodina_M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0300" y="1133475"/>
              <a:ext cx="2562225" cy="36480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09184" y="1133475"/>
              <a:ext cx="2563341" cy="412591"/>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The Motherland Calls</a:t>
              </a:r>
            </a:p>
          </p:txBody>
        </p:sp>
      </p:grpSp>
      <p:sp>
        <p:nvSpPr>
          <p:cNvPr id="17" name="TextBox 16"/>
          <p:cNvSpPr txBox="1"/>
          <p:nvPr/>
        </p:nvSpPr>
        <p:spPr>
          <a:xfrm>
            <a:off x="275387" y="1493044"/>
            <a:ext cx="1934766"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Eiffel Tower</a:t>
            </a:r>
          </a:p>
        </p:txBody>
      </p:sp>
    </p:spTree>
    <p:extLst>
      <p:ext uri="{BB962C8B-B14F-4D97-AF65-F5344CB8AC3E}">
        <p14:creationId xmlns:p14="http://schemas.microsoft.com/office/powerpoint/2010/main" val="3607142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p:bldP spid="3" grpId="0" animBg="1"/>
      <p:bldP spid="11"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https://avatars.mds.yandex.net/get-pdb/49816/cc8917f9-2f10-4922-92d1-ba380d25b894/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450" y="1579543"/>
            <a:ext cx="1927800" cy="26495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54850" y="1579543"/>
            <a:ext cx="1930400" cy="309443"/>
          </a:xfrm>
          <a:prstGeom prst="rect">
            <a:avLst/>
          </a:prstGeom>
          <a:solidFill>
            <a:schemeClr val="tx1">
              <a:alpha val="59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white marble</a:t>
            </a:r>
          </a:p>
        </p:txBody>
      </p:sp>
      <p:sp>
        <p:nvSpPr>
          <p:cNvPr id="13" name="TextBox 12"/>
          <p:cNvSpPr txBox="1"/>
          <p:nvPr/>
        </p:nvSpPr>
        <p:spPr>
          <a:xfrm>
            <a:off x="2453107" y="1579543"/>
            <a:ext cx="1934744"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white marble</a:t>
            </a:r>
          </a:p>
        </p:txBody>
      </p:sp>
      <p:sp>
        <p:nvSpPr>
          <p:cNvPr id="4" name="Прямоугольник 3"/>
          <p:cNvSpPr/>
          <p:nvPr/>
        </p:nvSpPr>
        <p:spPr>
          <a:xfrm>
            <a:off x="743956" y="583294"/>
            <a:ext cx="5844963" cy="923330"/>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At the different time of the day Taj Mahal appears to be in a different colour every time. </a:t>
            </a:r>
            <a:endParaRPr lang="ru-RU" b="1" dirty="0">
              <a:solidFill>
                <a:prstClr val="black"/>
              </a:solidFill>
              <a:latin typeface="Roboto Slab" pitchFamily="2" charset="0"/>
              <a:ea typeface="Roboto Slab" pitchFamily="2" charset="0"/>
            </a:endParaRPr>
          </a:p>
          <a:p>
            <a:pPr defTabSz="514350" latinLnBrk="0"/>
            <a:r>
              <a:rPr lang="en-US" b="1" dirty="0">
                <a:solidFill>
                  <a:srgbClr val="DD4935"/>
                </a:solidFill>
                <a:latin typeface="Roboto Slab" pitchFamily="2" charset="0"/>
                <a:ea typeface="Roboto Slab" pitchFamily="2" charset="0"/>
              </a:rPr>
              <a:t>What material was the Taj Mahal made of?</a:t>
            </a:r>
            <a:endParaRPr lang="ru-RU" b="1" dirty="0">
              <a:solidFill>
                <a:srgbClr val="DD4935"/>
              </a:solidFill>
              <a:latin typeface="Roboto Slab" pitchFamily="2" charset="0"/>
              <a:ea typeface="Roboto Slab" pitchFamily="2" charset="0"/>
            </a:endParaRPr>
          </a:p>
        </p:txBody>
      </p:sp>
      <p:sp>
        <p:nvSpPr>
          <p:cNvPr id="5" name="Овал 4"/>
          <p:cNvSpPr/>
          <p:nvPr/>
        </p:nvSpPr>
        <p:spPr>
          <a:xfrm>
            <a:off x="269081" y="596962"/>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ru-RU" sz="1200" dirty="0">
                <a:solidFill>
                  <a:prstClr val="white"/>
                </a:solidFill>
                <a:latin typeface="Roboto Slab" pitchFamily="2" charset="0"/>
                <a:ea typeface="Roboto Slab" pitchFamily="2" charset="0"/>
              </a:rPr>
              <a:t>2</a:t>
            </a:r>
          </a:p>
        </p:txBody>
      </p:sp>
      <p:pic>
        <p:nvPicPr>
          <p:cNvPr id="2050" name="Picture 2" descr="https://storage.surfingbird.ru/s/14/9/2/11/r2_ik4791754_orig_d78d5ec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81" y="1575873"/>
            <a:ext cx="1928813" cy="26532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ega-oboi.ucoz.ru/_ph/33/61108456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61804" y="1575873"/>
            <a:ext cx="1927800" cy="265322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48761" y="2948496"/>
            <a:ext cx="1944645" cy="1457576"/>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Many types of marbles were used in construction of Taj Mahal. </a:t>
            </a:r>
          </a:p>
          <a:p>
            <a:pPr marL="67866" defTabSz="514350" latinLnBrk="0">
              <a:tabLst>
                <a:tab pos="67866" algn="l"/>
              </a:tabLst>
            </a:pPr>
            <a:r>
              <a:rPr lang="en-US" sz="1100" b="1" dirty="0">
                <a:solidFill>
                  <a:prstClr val="black"/>
                </a:solidFill>
                <a:latin typeface="Roboto Slab" pitchFamily="2" charset="0"/>
                <a:ea typeface="Roboto Slab" pitchFamily="2" charset="0"/>
              </a:rPr>
              <a:t>It appears pink in the morning, white in the day and it changes to golden in the moonlight.</a:t>
            </a:r>
          </a:p>
        </p:txBody>
      </p:sp>
      <p:sp>
        <p:nvSpPr>
          <p:cNvPr id="10" name="TextBox 9"/>
          <p:cNvSpPr txBox="1"/>
          <p:nvPr/>
        </p:nvSpPr>
        <p:spPr>
          <a:xfrm>
            <a:off x="269082" y="1579543"/>
            <a:ext cx="1928812"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red sandstone</a:t>
            </a:r>
          </a:p>
        </p:txBody>
      </p:sp>
      <p:sp>
        <p:nvSpPr>
          <p:cNvPr id="12" name="TextBox 11"/>
          <p:cNvSpPr txBox="1"/>
          <p:nvPr/>
        </p:nvSpPr>
        <p:spPr>
          <a:xfrm>
            <a:off x="4664404" y="1579543"/>
            <a:ext cx="1914990"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gold</a:t>
            </a:r>
          </a:p>
        </p:txBody>
      </p:sp>
    </p:spTree>
    <p:extLst>
      <p:ext uri="{BB962C8B-B14F-4D97-AF65-F5344CB8AC3E}">
        <p14:creationId xmlns:p14="http://schemas.microsoft.com/office/powerpoint/2010/main" val="403070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500"/>
                                        <p:tgtEl>
                                          <p:spTgt spid="205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fade">
                                      <p:cBhvr>
                                        <p:cTn id="6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5"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36997" y="843558"/>
            <a:ext cx="5844963"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According to the legend, which famous building will be destroyed if the ravens ever leave it?</a:t>
            </a:r>
            <a:endParaRPr lang="ru-RU" b="1" dirty="0">
              <a:solidFill>
                <a:srgbClr val="DD4935"/>
              </a:solidFill>
              <a:latin typeface="Roboto Slab" pitchFamily="2" charset="0"/>
              <a:ea typeface="Roboto Slab" pitchFamily="2" charset="0"/>
            </a:endParaRPr>
          </a:p>
        </p:txBody>
      </p:sp>
      <p:sp>
        <p:nvSpPr>
          <p:cNvPr id="3" name="Овал 2"/>
          <p:cNvSpPr/>
          <p:nvPr/>
        </p:nvSpPr>
        <p:spPr>
          <a:xfrm>
            <a:off x="269081" y="91440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ru-RU" sz="1200" dirty="0">
                <a:solidFill>
                  <a:prstClr val="white"/>
                </a:solidFill>
                <a:latin typeface="Roboto Slab" pitchFamily="2" charset="0"/>
                <a:ea typeface="Roboto Slab" pitchFamily="2" charset="0"/>
              </a:rPr>
              <a:t>3</a:t>
            </a:r>
          </a:p>
        </p:txBody>
      </p:sp>
      <p:pic>
        <p:nvPicPr>
          <p:cNvPr id="3074" name="Picture 2" descr="http://priceshopping.ru/thumb/Poster-vatikan-san-piter-ploschadi-rim-italiya-254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094" y="1532059"/>
            <a:ext cx="1927800" cy="26943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uropeantrips.org/wp-content/uploads/2012/08/White-Tower-Lond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57450" y="1532058"/>
            <a:ext cx="1927800" cy="26970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askideas.com/media/65/Leaning-Tower-of-Pisa-In-Italy-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1119" y="1532059"/>
            <a:ext cx="1927800" cy="269704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57450" y="3259862"/>
            <a:ext cx="1935957" cy="1119022"/>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The ravens are an enduring symbol of Monarchy, tradition, and history at the Tower of London.</a:t>
            </a:r>
          </a:p>
        </p:txBody>
      </p:sp>
      <p:sp>
        <p:nvSpPr>
          <p:cNvPr id="8" name="TextBox 7"/>
          <p:cNvSpPr txBox="1"/>
          <p:nvPr/>
        </p:nvSpPr>
        <p:spPr>
          <a:xfrm>
            <a:off x="269081" y="1532058"/>
            <a:ext cx="1924887"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St Peter’s Cathedral, Vatican City</a:t>
            </a:r>
          </a:p>
        </p:txBody>
      </p:sp>
      <p:sp>
        <p:nvSpPr>
          <p:cNvPr id="9" name="TextBox 8"/>
          <p:cNvSpPr txBox="1"/>
          <p:nvPr/>
        </p:nvSpPr>
        <p:spPr>
          <a:xfrm>
            <a:off x="2457450" y="1532058"/>
            <a:ext cx="1927800" cy="309443"/>
          </a:xfrm>
          <a:prstGeom prst="rect">
            <a:avLst/>
          </a:prstGeom>
          <a:solidFill>
            <a:schemeClr val="tx1">
              <a:alpha val="58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Tower of London</a:t>
            </a:r>
          </a:p>
        </p:txBody>
      </p:sp>
      <p:sp>
        <p:nvSpPr>
          <p:cNvPr id="10" name="TextBox 9"/>
          <p:cNvSpPr txBox="1"/>
          <p:nvPr/>
        </p:nvSpPr>
        <p:spPr>
          <a:xfrm>
            <a:off x="4661119" y="1532058"/>
            <a:ext cx="1927800"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The Leaning Tower of Pisa</a:t>
            </a:r>
          </a:p>
        </p:txBody>
      </p:sp>
      <p:sp>
        <p:nvSpPr>
          <p:cNvPr id="11" name="Прямоугольник 10"/>
          <p:cNvSpPr/>
          <p:nvPr/>
        </p:nvSpPr>
        <p:spPr>
          <a:xfrm>
            <a:off x="2449293" y="2600122"/>
            <a:ext cx="1935956" cy="1796131"/>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7 ravens are kept at the Tower of London at all times – 6 of whom make up the number of ravens that is said to need to remain in order to protect the crown, and 1 of whom acts as a back up</a:t>
            </a:r>
            <a:r>
              <a:rPr lang="ru-RU" sz="1100" b="1" dirty="0">
                <a:solidFill>
                  <a:prstClr val="black"/>
                </a:solidFill>
                <a:latin typeface="Roboto Slab" pitchFamily="2" charset="0"/>
                <a:ea typeface="Roboto Slab" pitchFamily="2" charset="0"/>
              </a:rPr>
              <a:t> </a:t>
            </a:r>
            <a:r>
              <a:rPr lang="en-US" sz="1100" b="1" dirty="0">
                <a:solidFill>
                  <a:prstClr val="black"/>
                </a:solidFill>
                <a:latin typeface="Roboto Slab" pitchFamily="2" charset="0"/>
                <a:ea typeface="Roboto Slab" pitchFamily="2" charset="0"/>
              </a:rPr>
              <a:t>…</a:t>
            </a:r>
            <a:r>
              <a:rPr lang="ru-RU" sz="1100" b="1" dirty="0">
                <a:solidFill>
                  <a:prstClr val="black"/>
                </a:solidFill>
                <a:latin typeface="Roboto Slab" pitchFamily="2" charset="0"/>
                <a:ea typeface="Roboto Slab" pitchFamily="2" charset="0"/>
              </a:rPr>
              <a:t> </a:t>
            </a:r>
            <a:r>
              <a:rPr lang="en-US" sz="1100" b="1" dirty="0">
                <a:solidFill>
                  <a:prstClr val="black"/>
                </a:solidFill>
                <a:latin typeface="Roboto Slab" pitchFamily="2" charset="0"/>
                <a:ea typeface="Roboto Slab" pitchFamily="2" charset="0"/>
              </a:rPr>
              <a:t>just in case!</a:t>
            </a:r>
          </a:p>
        </p:txBody>
      </p:sp>
      <p:sp>
        <p:nvSpPr>
          <p:cNvPr id="12" name="TextBox 11"/>
          <p:cNvSpPr txBox="1"/>
          <p:nvPr/>
        </p:nvSpPr>
        <p:spPr>
          <a:xfrm>
            <a:off x="2457450" y="1528468"/>
            <a:ext cx="1927800"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Tower of London</a:t>
            </a:r>
          </a:p>
        </p:txBody>
      </p:sp>
    </p:spTree>
    <p:extLst>
      <p:ext uri="{BB962C8B-B14F-4D97-AF65-F5344CB8AC3E}">
        <p14:creationId xmlns:p14="http://schemas.microsoft.com/office/powerpoint/2010/main" val="139746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fade">
                                      <p:cBhvr>
                                        <p:cTn id="34" dur="500"/>
                                        <p:tgtEl>
                                          <p:spTgt spid="30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7" grpId="1" animBg="1"/>
      <p:bldP spid="8" grpId="0" animBg="1"/>
      <p:bldP spid="9" grpId="0" animBg="1"/>
      <p:bldP spid="9" grpId="1"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ttps://www.askideas.com/media/65/Leaning-Tower-of-Pisa-In-Italy-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13" y="1532059"/>
            <a:ext cx="1927800" cy="2697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081" y="1532059"/>
            <a:ext cx="1932032" cy="482567"/>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Leaning Tower of Pisa</a:t>
            </a:r>
          </a:p>
        </p:txBody>
      </p:sp>
      <p:sp>
        <p:nvSpPr>
          <p:cNvPr id="11" name="TextBox 10"/>
          <p:cNvSpPr txBox="1"/>
          <p:nvPr/>
        </p:nvSpPr>
        <p:spPr>
          <a:xfrm>
            <a:off x="269081" y="1532058"/>
            <a:ext cx="1932032" cy="482567"/>
          </a:xfrm>
          <a:prstGeom prst="rect">
            <a:avLst/>
          </a:prstGeom>
          <a:solidFill>
            <a:srgbClr val="FFC000">
              <a:alpha val="74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The Leaning Tower of Pisa</a:t>
            </a:r>
          </a:p>
        </p:txBody>
      </p:sp>
      <p:sp>
        <p:nvSpPr>
          <p:cNvPr id="2" name="Прямоугольник 1"/>
          <p:cNvSpPr/>
          <p:nvPr/>
        </p:nvSpPr>
        <p:spPr>
          <a:xfrm>
            <a:off x="727332" y="762294"/>
            <a:ext cx="5826919" cy="646331"/>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Which is the smallest tower to have achieved worldwide recognition?</a:t>
            </a:r>
            <a:endParaRPr lang="ru-RU" b="1" dirty="0">
              <a:solidFill>
                <a:srgbClr val="DD4935"/>
              </a:solidFill>
              <a:latin typeface="Roboto Slab" pitchFamily="2" charset="0"/>
              <a:ea typeface="Roboto Slab" pitchFamily="2" charset="0"/>
            </a:endParaRPr>
          </a:p>
        </p:txBody>
      </p:sp>
      <p:sp>
        <p:nvSpPr>
          <p:cNvPr id="3" name="Овал 2"/>
          <p:cNvSpPr/>
          <p:nvPr/>
        </p:nvSpPr>
        <p:spPr>
          <a:xfrm>
            <a:off x="269081" y="91440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ru-RU" sz="1200" dirty="0">
                <a:solidFill>
                  <a:prstClr val="white"/>
                </a:solidFill>
                <a:latin typeface="Roboto Slab" pitchFamily="2" charset="0"/>
                <a:ea typeface="Roboto Slab" pitchFamily="2" charset="0"/>
              </a:rPr>
              <a:t>4</a:t>
            </a:r>
          </a:p>
        </p:txBody>
      </p:sp>
      <p:pic>
        <p:nvPicPr>
          <p:cNvPr id="6" name="Picture 4" descr="http://www.putidorogi-nn.ru/images/stories/Eifeleva_bashnia/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57450" y="1532059"/>
            <a:ext cx="1922507" cy="27360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51145" y="1532059"/>
            <a:ext cx="1928812"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The Eiffel Tower</a:t>
            </a:r>
          </a:p>
        </p:txBody>
      </p:sp>
      <p:pic>
        <p:nvPicPr>
          <p:cNvPr id="1026" name="Picture 2" descr="https://putidorogi-nn.ru/images/stories/evropa/velikobritaniya/big_ben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725" y="1532059"/>
            <a:ext cx="1931194" cy="2697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57725" y="1532058"/>
            <a:ext cx="1931194"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c) Big Ben</a:t>
            </a:r>
          </a:p>
        </p:txBody>
      </p:sp>
      <p:sp>
        <p:nvSpPr>
          <p:cNvPr id="10" name="Прямоугольник 9"/>
          <p:cNvSpPr/>
          <p:nvPr/>
        </p:nvSpPr>
        <p:spPr>
          <a:xfrm>
            <a:off x="2691595" y="3493226"/>
            <a:ext cx="4137774" cy="1626854"/>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The Leaning Tower of Pisa is only 55.86 meters tall. </a:t>
            </a:r>
            <a:endParaRPr lang="ru-RU" sz="1100" b="1" dirty="0">
              <a:solidFill>
                <a:prstClr val="black"/>
              </a:solidFill>
              <a:latin typeface="Roboto Slab" pitchFamily="2" charset="0"/>
              <a:ea typeface="Roboto Slab" pitchFamily="2" charset="0"/>
            </a:endParaRPr>
          </a:p>
          <a:p>
            <a:pPr marL="67866" defTabSz="514350" latinLnBrk="0">
              <a:tabLst>
                <a:tab pos="67866" algn="l"/>
              </a:tabLst>
            </a:pPr>
            <a:r>
              <a:rPr lang="en-US" sz="1100" b="1" dirty="0">
                <a:solidFill>
                  <a:prstClr val="black"/>
                </a:solidFill>
                <a:latin typeface="Roboto Slab" pitchFamily="2" charset="0"/>
                <a:ea typeface="Roboto Slab" pitchFamily="2" charset="0"/>
              </a:rPr>
              <a:t>It stood straight only for 5 years upon completion of its initial construction and then started leaning towards one side. </a:t>
            </a:r>
            <a:endParaRPr lang="ru-RU" sz="1100" b="1" dirty="0">
              <a:solidFill>
                <a:prstClr val="black"/>
              </a:solidFill>
              <a:latin typeface="Roboto Slab" pitchFamily="2" charset="0"/>
              <a:ea typeface="Roboto Slab" pitchFamily="2" charset="0"/>
            </a:endParaRPr>
          </a:p>
          <a:p>
            <a:pPr marL="67866" defTabSz="514350" latinLnBrk="0">
              <a:tabLst>
                <a:tab pos="67866" algn="l"/>
              </a:tabLst>
            </a:pPr>
            <a:r>
              <a:rPr lang="en-US" sz="1100" b="1" dirty="0">
                <a:solidFill>
                  <a:prstClr val="black"/>
                </a:solidFill>
                <a:latin typeface="Roboto Slab" pitchFamily="2" charset="0"/>
                <a:ea typeface="Roboto Slab" pitchFamily="2" charset="0"/>
              </a:rPr>
              <a:t>In 1999 the architects decided to remove ground from the high side. </a:t>
            </a:r>
          </a:p>
          <a:p>
            <a:pPr marL="67866" defTabSz="514350" latinLnBrk="0">
              <a:tabLst>
                <a:tab pos="67866" algn="l"/>
              </a:tabLst>
            </a:pPr>
            <a:r>
              <a:rPr lang="en-US" sz="1100" b="1" dirty="0">
                <a:solidFill>
                  <a:prstClr val="black"/>
                </a:solidFill>
                <a:latin typeface="Roboto Slab" pitchFamily="2" charset="0"/>
                <a:ea typeface="Roboto Slab" pitchFamily="2" charset="0"/>
              </a:rPr>
              <a:t>They straightened the tower by about 16 inches and returned it to the position it held in 1838.</a:t>
            </a:r>
          </a:p>
        </p:txBody>
      </p:sp>
    </p:spTree>
    <p:extLst>
      <p:ext uri="{BB962C8B-B14F-4D97-AF65-F5344CB8AC3E}">
        <p14:creationId xmlns:p14="http://schemas.microsoft.com/office/powerpoint/2010/main" val="1087153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500"/>
                                        <p:tgtEl>
                                          <p:spTgt spid="1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500"/>
                                        <p:tgtEl>
                                          <p:spTgt spid="10">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xEl>
                                              <p:pRg st="2" end="2"/>
                                            </p:txEl>
                                          </p:spTgt>
                                        </p:tgtEl>
                                        <p:attrNameLst>
                                          <p:attrName>style.visibility</p:attrName>
                                        </p:attrNameLst>
                                      </p:cBhvr>
                                      <p:to>
                                        <p:strVal val="visible"/>
                                      </p:to>
                                    </p:set>
                                    <p:animEffect transition="in" filter="fade">
                                      <p:cBhvr>
                                        <p:cTn id="60" dur="500"/>
                                        <p:tgtEl>
                                          <p:spTgt spid="10">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Effect transition="in" filter="fade">
                                      <p:cBhvr>
                                        <p:cTn id="6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2" grpId="0"/>
      <p:bldP spid="3"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https://alltoursegypt.files.wordpress.com/2014/06/123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9081" y="1399404"/>
            <a:ext cx="3025379" cy="28393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dimir.ru/wp-content/uploads/2017/04/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564924" y="1399403"/>
            <a:ext cx="3023995" cy="28296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43956" y="914401"/>
            <a:ext cx="5844963" cy="369332"/>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Why were the Egyptian Pyramids built?</a:t>
            </a:r>
            <a:endParaRPr lang="ru-RU" b="1" dirty="0">
              <a:solidFill>
                <a:srgbClr val="DD4935"/>
              </a:solidFill>
              <a:latin typeface="Roboto Slab" pitchFamily="2" charset="0"/>
              <a:ea typeface="Roboto Slab" pitchFamily="2" charset="0"/>
            </a:endParaRPr>
          </a:p>
        </p:txBody>
      </p:sp>
      <p:sp>
        <p:nvSpPr>
          <p:cNvPr id="3" name="Овал 2"/>
          <p:cNvSpPr/>
          <p:nvPr/>
        </p:nvSpPr>
        <p:spPr>
          <a:xfrm>
            <a:off x="269081" y="914400"/>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ru-RU" sz="1200" dirty="0">
                <a:solidFill>
                  <a:prstClr val="white"/>
                </a:solidFill>
                <a:latin typeface="Roboto Slab" pitchFamily="2" charset="0"/>
                <a:ea typeface="Roboto Slab" pitchFamily="2" charset="0"/>
              </a:rPr>
              <a:t>5</a:t>
            </a:r>
          </a:p>
        </p:txBody>
      </p:sp>
      <p:sp>
        <p:nvSpPr>
          <p:cNvPr id="6" name="TextBox 5"/>
          <p:cNvSpPr txBox="1"/>
          <p:nvPr/>
        </p:nvSpPr>
        <p:spPr>
          <a:xfrm>
            <a:off x="269080" y="3929311"/>
            <a:ext cx="3025377"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as monuments to the gods</a:t>
            </a:r>
          </a:p>
        </p:txBody>
      </p:sp>
      <p:sp>
        <p:nvSpPr>
          <p:cNvPr id="7" name="TextBox 6"/>
          <p:cNvSpPr txBox="1"/>
          <p:nvPr/>
        </p:nvSpPr>
        <p:spPr>
          <a:xfrm>
            <a:off x="3563539" y="3919657"/>
            <a:ext cx="302537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as tombs for the pharaohs</a:t>
            </a:r>
          </a:p>
        </p:txBody>
      </p:sp>
      <p:sp>
        <p:nvSpPr>
          <p:cNvPr id="5" name="Прямоугольник 4"/>
          <p:cNvSpPr/>
          <p:nvPr/>
        </p:nvSpPr>
        <p:spPr>
          <a:xfrm>
            <a:off x="1714500" y="2377852"/>
            <a:ext cx="3429000" cy="223651"/>
          </a:xfrm>
          <a:prstGeom prst="rect">
            <a:avLst/>
          </a:prstGeom>
        </p:spPr>
        <p:txBody>
          <a:bodyPr>
            <a:spAutoFit/>
          </a:bodyPr>
          <a:lstStyle/>
          <a:p>
            <a:pPr defTabSz="514350" latinLnBrk="0">
              <a:lnSpc>
                <a:spcPct val="115000"/>
              </a:lnSpc>
              <a:spcAft>
                <a:spcPts val="600"/>
              </a:spcAft>
            </a:pPr>
            <a:endParaRPr lang="ru-RU" sz="78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3563539" y="3185357"/>
            <a:ext cx="3025379" cy="780468"/>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Did you know that the features of the Great Pyramid of Giza are so large they are visible even from the Moon!</a:t>
            </a:r>
          </a:p>
        </p:txBody>
      </p:sp>
      <p:sp>
        <p:nvSpPr>
          <p:cNvPr id="11" name="TextBox 10"/>
          <p:cNvSpPr txBox="1"/>
          <p:nvPr/>
        </p:nvSpPr>
        <p:spPr>
          <a:xfrm>
            <a:off x="3563539" y="3919657"/>
            <a:ext cx="3025379" cy="309443"/>
          </a:xfrm>
          <a:prstGeom prst="rect">
            <a:avLst/>
          </a:prstGeom>
          <a:solidFill>
            <a:srgbClr val="FFC000">
              <a:alpha val="74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as tombs for the pharaohs</a:t>
            </a:r>
          </a:p>
        </p:txBody>
      </p:sp>
      <p:pic>
        <p:nvPicPr>
          <p:cNvPr id="2058" name="Picture 10" descr="https://3c1703fe8d.site.internapcdn.net/newman/gfx/news/hires/2015/3-supersharpv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9080" y="1399403"/>
            <a:ext cx="3025379" cy="284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10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8"/>
                                        </p:tgtEl>
                                        <p:attrNameLst>
                                          <p:attrName>style.visibility</p:attrName>
                                        </p:attrNameLst>
                                      </p:cBhvr>
                                      <p:to>
                                        <p:strVal val="visible"/>
                                      </p:to>
                                    </p:set>
                                    <p:animEffect transition="in" filter="fade">
                                      <p:cBhvr>
                                        <p:cTn id="39" dur="500"/>
                                        <p:tgtEl>
                                          <p:spTgt spid="20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7" grpId="1" animBg="1"/>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41670" y="699237"/>
            <a:ext cx="5844963" cy="369332"/>
          </a:xfrm>
          <a:prstGeom prst="rect">
            <a:avLst/>
          </a:prstGeom>
        </p:spPr>
        <p:txBody>
          <a:bodyPr wrap="square">
            <a:spAutoFit/>
          </a:bodyPr>
          <a:lstStyle/>
          <a:p>
            <a:pPr defTabSz="514350" latinLnBrk="0"/>
            <a:r>
              <a:rPr lang="en-US" b="1" dirty="0">
                <a:solidFill>
                  <a:prstClr val="black"/>
                </a:solidFill>
                <a:latin typeface="Roboto Slab" pitchFamily="2" charset="0"/>
                <a:ea typeface="Roboto Slab" pitchFamily="2" charset="0"/>
              </a:rPr>
              <a:t>What city is known as “the city on water”?</a:t>
            </a:r>
          </a:p>
        </p:txBody>
      </p:sp>
      <p:sp>
        <p:nvSpPr>
          <p:cNvPr id="4" name="Овал 3"/>
          <p:cNvSpPr/>
          <p:nvPr/>
        </p:nvSpPr>
        <p:spPr>
          <a:xfrm>
            <a:off x="309221" y="699237"/>
            <a:ext cx="334926" cy="34212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r>
              <a:rPr lang="en-US" sz="1200" dirty="0">
                <a:solidFill>
                  <a:prstClr val="white"/>
                </a:solidFill>
                <a:latin typeface="Roboto Slab" pitchFamily="2" charset="0"/>
                <a:ea typeface="Roboto Slab" pitchFamily="2" charset="0"/>
              </a:rPr>
              <a:t>6</a:t>
            </a:r>
            <a:endParaRPr lang="ru-RU" sz="1200" dirty="0">
              <a:solidFill>
                <a:prstClr val="white"/>
              </a:solidFill>
              <a:latin typeface="Roboto Slab" pitchFamily="2" charset="0"/>
              <a:ea typeface="Roboto Slab" pitchFamily="2" charset="0"/>
            </a:endParaRPr>
          </a:p>
        </p:txBody>
      </p:sp>
      <p:pic>
        <p:nvPicPr>
          <p:cNvPr id="10250" name="Picture 10"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541" y="2716411"/>
            <a:ext cx="3025378" cy="151268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541" y="1264677"/>
            <a:ext cx="3025378" cy="1339649"/>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Похожее изображение"/>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0605" y="1264677"/>
            <a:ext cx="3033855" cy="29644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0605" y="3919657"/>
            <a:ext cx="3034998"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a) Atlantis</a:t>
            </a:r>
          </a:p>
        </p:txBody>
      </p:sp>
      <p:sp>
        <p:nvSpPr>
          <p:cNvPr id="14" name="TextBox 13"/>
          <p:cNvSpPr txBox="1"/>
          <p:nvPr/>
        </p:nvSpPr>
        <p:spPr>
          <a:xfrm>
            <a:off x="3561254" y="3919657"/>
            <a:ext cx="3025379" cy="309443"/>
          </a:xfrm>
          <a:prstGeom prst="rect">
            <a:avLst/>
          </a:prstGeom>
          <a:solidFill>
            <a:schemeClr val="tx1">
              <a:alpha val="55000"/>
            </a:scheme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Venice</a:t>
            </a:r>
          </a:p>
        </p:txBody>
      </p:sp>
      <p:sp>
        <p:nvSpPr>
          <p:cNvPr id="15" name="Прямоугольник 14"/>
          <p:cNvSpPr/>
          <p:nvPr/>
        </p:nvSpPr>
        <p:spPr>
          <a:xfrm>
            <a:off x="260605" y="1149261"/>
            <a:ext cx="3033855" cy="780468"/>
          </a:xfrm>
          <a:prstGeom prst="rect">
            <a:avLst/>
          </a:prstGeom>
          <a:solidFill>
            <a:srgbClr val="FFDC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135000" rIns="67500" bIns="135000" rtlCol="0" anchor="ctr">
            <a:spAutoFit/>
          </a:bodyPr>
          <a:lstStyle/>
          <a:p>
            <a:pPr marL="67866" defTabSz="514350" latinLnBrk="0">
              <a:tabLst>
                <a:tab pos="67866" algn="l"/>
              </a:tabLst>
            </a:pPr>
            <a:r>
              <a:rPr lang="en-US" sz="1100" b="1" dirty="0">
                <a:solidFill>
                  <a:prstClr val="black"/>
                </a:solidFill>
                <a:latin typeface="Roboto Slab" pitchFamily="2" charset="0"/>
                <a:ea typeface="Roboto Slab" pitchFamily="2" charset="0"/>
              </a:rPr>
              <a:t>Atlantis is the city "under" the sea, if to believe in legends. Scientists have not found it yet.</a:t>
            </a:r>
          </a:p>
        </p:txBody>
      </p:sp>
      <p:sp>
        <p:nvSpPr>
          <p:cNvPr id="10" name="TextBox 9"/>
          <p:cNvSpPr txBox="1"/>
          <p:nvPr/>
        </p:nvSpPr>
        <p:spPr>
          <a:xfrm>
            <a:off x="3558969" y="3919657"/>
            <a:ext cx="3027665" cy="309443"/>
          </a:xfrm>
          <a:prstGeom prst="rect">
            <a:avLst/>
          </a:prstGeom>
          <a:solidFill>
            <a:srgbClr val="FFC000">
              <a:alpha val="75000"/>
            </a:srgbClr>
          </a:solidFill>
          <a:ln>
            <a:noFill/>
          </a:ln>
        </p:spPr>
        <p:txBody>
          <a:bodyPr wrap="square" lIns="135000" tIns="67500" rIns="135000" bIns="67500" rtlCol="0" anchor="t" anchorCtr="0">
            <a:spAutoFit/>
          </a:bodyPr>
          <a:lstStyle/>
          <a:p>
            <a:pPr defTabSz="685784" latinLnBrk="0">
              <a:defRPr/>
            </a:pPr>
            <a:r>
              <a:rPr lang="en-US" sz="1125" dirty="0">
                <a:solidFill>
                  <a:prstClr val="white"/>
                </a:solidFill>
                <a:latin typeface="Roboto Slab" pitchFamily="2" charset="0"/>
              </a:rPr>
              <a:t>b) Venice</a:t>
            </a:r>
          </a:p>
        </p:txBody>
      </p:sp>
    </p:spTree>
    <p:extLst>
      <p:ext uri="{BB962C8B-B14F-4D97-AF65-F5344CB8AC3E}">
        <p14:creationId xmlns:p14="http://schemas.microsoft.com/office/powerpoint/2010/main" val="1559614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56"/>
                                        </p:tgtEl>
                                        <p:attrNameLst>
                                          <p:attrName>style.visibility</p:attrName>
                                        </p:attrNameLst>
                                      </p:cBhvr>
                                      <p:to>
                                        <p:strVal val="visible"/>
                                      </p:to>
                                    </p:set>
                                    <p:animEffect transition="in" filter="fade">
                                      <p:cBhvr>
                                        <p:cTn id="15" dur="500"/>
                                        <p:tgtEl>
                                          <p:spTgt spid="102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52"/>
                                        </p:tgtEl>
                                        <p:attrNameLst>
                                          <p:attrName>style.visibility</p:attrName>
                                        </p:attrNameLst>
                                      </p:cBhvr>
                                      <p:to>
                                        <p:strVal val="visible"/>
                                      </p:to>
                                    </p:set>
                                    <p:animEffect transition="in" filter="fade">
                                      <p:cBhvr>
                                        <p:cTn id="23" dur="500"/>
                                        <p:tgtEl>
                                          <p:spTgt spid="10252"/>
                                        </p:tgtEl>
                                      </p:cBhvr>
                                    </p:animEffect>
                                  </p:childTnLst>
                                </p:cTn>
                              </p:par>
                              <p:par>
                                <p:cTn id="24" presetID="10" presetClass="entr" presetSubtype="0" fill="hold" nodeType="withEffect">
                                  <p:stCondLst>
                                    <p:cond delay="0"/>
                                  </p:stCondLst>
                                  <p:childTnLst>
                                    <p:set>
                                      <p:cBhvr>
                                        <p:cTn id="25" dur="1" fill="hold">
                                          <p:stCondLst>
                                            <p:cond delay="0"/>
                                          </p:stCondLst>
                                        </p:cTn>
                                        <p:tgtEl>
                                          <p:spTgt spid="10250"/>
                                        </p:tgtEl>
                                        <p:attrNameLst>
                                          <p:attrName>style.visibility</p:attrName>
                                        </p:attrNameLst>
                                      </p:cBhvr>
                                      <p:to>
                                        <p:strVal val="visible"/>
                                      </p:to>
                                    </p:set>
                                    <p:animEffect transition="in" filter="fade">
                                      <p:cBhvr>
                                        <p:cTn id="26" dur="500"/>
                                        <p:tgtEl>
                                          <p:spTgt spid="102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P spid="14" grpId="0" animBg="1"/>
      <p:bldP spid="15" grpId="0" animBg="1"/>
      <p:bldP spid="10" grpId="0" animBg="1"/>
    </p:bldLst>
  </p:timing>
</p:sld>
</file>

<file path=ppt/theme/theme1.xml><?xml version="1.0" encoding="utf-8"?>
<a:theme xmlns:a="http://schemas.openxmlformats.org/drawingml/2006/main" name="Cover and End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istory">
      <a:majorFont>
        <a:latin typeface="PF Centro Slab Pro"/>
        <a:ea typeface=""/>
        <a:cs typeface=""/>
      </a:majorFont>
      <a:minorFont>
        <a:latin typeface="Open Sans"/>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1454</Words>
  <Application>Microsoft Office PowerPoint</Application>
  <PresentationFormat>Произвольный</PresentationFormat>
  <Paragraphs>202</Paragraphs>
  <Slides>24</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24</vt:i4>
      </vt:variant>
    </vt:vector>
  </HeadingPairs>
  <TitlesOfParts>
    <vt:vector size="30" baseType="lpstr">
      <vt:lpstr>Cover and End Slide Master</vt:lpstr>
      <vt:lpstr>Contents Slide Master</vt:lpstr>
      <vt:lpstr>Section Break Slide Master</vt:lpstr>
      <vt:lpstr>Тема Office</vt:lpstr>
      <vt:lpstr>1_Тема Office</vt:lpstr>
      <vt:lpstr>2_Тема Office</vt:lpstr>
      <vt:lpstr>REVISION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Лилия</cp:lastModifiedBy>
  <cp:revision>89</cp:revision>
  <dcterms:created xsi:type="dcterms:W3CDTF">2016-12-01T00:32:25Z</dcterms:created>
  <dcterms:modified xsi:type="dcterms:W3CDTF">2020-05-21T17:12:47Z</dcterms:modified>
</cp:coreProperties>
</file>