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88" r:id="rId3"/>
    <p:sldId id="256" r:id="rId4"/>
    <p:sldId id="261" r:id="rId5"/>
    <p:sldId id="282" r:id="rId6"/>
    <p:sldId id="262" r:id="rId7"/>
    <p:sldId id="287" r:id="rId8"/>
    <p:sldId id="265" r:id="rId9"/>
    <p:sldId id="263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7F56260-BFCB-474D-9397-8AC4EB48C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802C751-C70E-4180-BC90-9B9EE826C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93B57B-4F94-4E2D-A1A3-16B290C6B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57A7-BEF7-4270-B215-154BB15AE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55522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B711261-31DD-4972-ADCD-47D5C705E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CCCB205-852D-440A-9E78-F32506B9A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0D20964-1D73-40BC-B4F7-E273A7B8F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0AB0-BBA0-4D62-977E-A79623AA3A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940442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2661B6C-4369-4376-A477-A3A0BF4D8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E856BE-2FBB-4697-89A0-96AA9E1BD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BA3551A-72A7-4D76-86EA-D5F293500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89F4-38F1-4256-942E-377A67F25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54641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73B644-5554-4B49-8E53-34C6B12F8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73DC83-A92F-4286-9DD5-829A4891C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BDDD4B-9B9A-4893-899E-00B855E1B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D0A5-EFF9-4655-AE9D-B80675936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34938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19AC224-8283-48EB-BEF3-2A1581273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B07D45D-7758-487B-B208-E530D1F53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3BCC175-0E63-4B7D-AE3D-DE5D2BC23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CFE3-7D4A-422E-9819-96B7FBF7C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641081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63909A0-F91D-4906-959B-D342B2263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E9CF49F-2633-46AC-B5AD-9AF5D87E0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FA35CD7-0EFE-4BE2-A0F3-061DF380E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D5B9-FD8E-4DF8-87C5-4BECA6BED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198766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52FD72D-6CC1-4B95-880B-EE7C884D3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8FB206C-CF79-4AAB-8C9F-C8C9771ED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0231F48-6BAA-4968-B4FA-159D6759B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B023-7B41-4CDB-A035-05A589C22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88456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2A00BC-E769-4E6E-BDA7-930E262C0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15ECA3-3578-4EF2-AA3E-E72E7E782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AE86AE-1499-498D-8AE4-D3E8391A7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8544-2D8E-42A8-85EC-02BCED6B4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53418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9B8B201-A457-4D5D-837E-93492C466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B1E331-2D59-45AC-9B51-C2B65469F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50477B-A1D8-4ED9-91A1-1D0E05027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315B-811D-4307-91A5-E9D52E33E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56388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205B40-6F70-4593-9D89-7C3AE48BD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5B2F935-1C67-4063-9905-2CF0766BC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8D7396A-ED20-49C0-A1D2-BE81A0947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8F9F-6AAC-4F6E-9B62-A51BE3D6B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53115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0F5B7C2-B11E-47E3-B365-888588FA0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0A27D81-4F3B-4DE2-AE0B-E7BE57EB0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46C66B7-535E-41F2-9C88-DE3D6DA59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3701-3459-4E19-86BA-AF1327867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779691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9E44929-C943-4BE3-B07A-36DE70540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3D9ADB-1023-45E0-8FB0-5747AC5FD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6EA7B4F-1171-46C0-89CE-E97C2E398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202E-5AB7-4D65-8831-DBFEB8BCB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839217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88ACC47-BB41-4E32-B42C-8363B2772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6CB2EDE-55BC-4D35-B608-43D5BB8EC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CDA64C-CBCD-4F0F-A6CA-BDDEC8E62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DB29-97C6-410F-8B4A-68338EDB4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74286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2A75C5-25FA-4510-B141-22FD3B20355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41B7C3-56D4-4C87-80EC-3759F439C9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1DE"/>
            </a:gs>
            <a:gs pos="97000">
              <a:srgbClr val="EBF1DE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8EA09B3-3B03-4DD2-ADE3-BED859732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0618DCD8-3BFA-41F8-BD12-058F9ED96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63D0201-F6B1-490C-9551-783BF67647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E608E67-D998-4050-B2CE-6876861BE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29D4EB4-71D1-4BCC-9C38-827027EEE2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440EAB5-327A-4A73-98F2-5E4171FEF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55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1055D1D4-3AB7-4498-8943-49CBCF834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877" y="218259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ru-RU" dirty="0" smtClean="0"/>
              <a:t>Tongue twister</a:t>
            </a:r>
            <a:endParaRPr lang="en-US" altLang="ru-RU" dirty="0"/>
          </a:p>
          <a:p>
            <a:pPr>
              <a:buFontTx/>
              <a:buNone/>
            </a:pPr>
            <a:r>
              <a:rPr lang="en-US" altLang="ru-RU" sz="4400" b="1" dirty="0">
                <a:solidFill>
                  <a:srgbClr val="990000"/>
                </a:solidFill>
              </a:rPr>
              <a:t>Would you like a cup of coffee from a copper coffee pot?</a:t>
            </a:r>
            <a:r>
              <a:rPr lang="ru-RU" altLang="ru-RU" sz="4000" b="1" dirty="0">
                <a:solidFill>
                  <a:srgbClr val="990000"/>
                </a:solidFill>
              </a:rPr>
              <a:t> </a:t>
            </a:r>
            <a:endParaRPr lang="en-US" altLang="ru-RU" sz="4000" b="1" dirty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en-US" altLang="ru-RU" sz="4000" b="1" dirty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en-US" altLang="ru-RU" dirty="0"/>
          </a:p>
        </p:txBody>
      </p:sp>
      <p:pic>
        <p:nvPicPr>
          <p:cNvPr id="2052" name="Picture 4" descr="558- Copper  Coffee Pot">
            <a:extLst>
              <a:ext uri="{FF2B5EF4-FFF2-40B4-BE49-F238E27FC236}">
                <a16:creationId xmlns="" xmlns:a16="http://schemas.microsoft.com/office/drawing/2014/main" id="{F69B116F-6E8D-4876-B84B-C386742C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97" y="2481241"/>
            <a:ext cx="3175603" cy="414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offee-cups-vector-material4">
            <a:extLst>
              <a:ext uri="{FF2B5EF4-FFF2-40B4-BE49-F238E27FC236}">
                <a16:creationId xmlns="" xmlns:a16="http://schemas.microsoft.com/office/drawing/2014/main" id="{0DCDFA31-0905-4FDE-8619-21A05355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3" y="2780928"/>
            <a:ext cx="3221281" cy="32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14999" cy="692696"/>
          </a:xfrm>
        </p:spPr>
        <p:txBody>
          <a:bodyPr/>
          <a:lstStyle/>
          <a:p>
            <a:r>
              <a:rPr lang="en-US" sz="3600" dirty="0" smtClean="0"/>
              <a:t>Picture 2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7309407" cy="45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14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14999" cy="692696"/>
          </a:xfrm>
        </p:spPr>
        <p:txBody>
          <a:bodyPr/>
          <a:lstStyle/>
          <a:p>
            <a:r>
              <a:rPr lang="en-US" sz="3600" dirty="0" smtClean="0"/>
              <a:t>Picture </a:t>
            </a:r>
            <a:r>
              <a:rPr lang="ru-RU" sz="3600" dirty="0" smtClean="0"/>
              <a:t>3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514212" cy="500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57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20079"/>
          </a:xfrm>
        </p:spPr>
        <p:txBody>
          <a:bodyPr>
            <a:noAutofit/>
          </a:bodyPr>
          <a:lstStyle/>
          <a:p>
            <a:r>
              <a:rPr lang="en-US" sz="4400" b="1" dirty="0"/>
              <a:t>Special occasions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9396" y="3423295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Carnival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3428165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Birthday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29" y="6028257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Christmas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7BC66C1-A78A-4B8F-B172-86D7C669C6A7}"/>
              </a:ext>
            </a:extLst>
          </p:cNvPr>
          <p:cNvSpPr/>
          <p:nvPr/>
        </p:nvSpPr>
        <p:spPr>
          <a:xfrm>
            <a:off x="5682181" y="451991"/>
            <a:ext cx="2729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Vocabulary and Speaking</a:t>
            </a:r>
            <a:r>
              <a:rPr lang="en-US" sz="44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7BC0FAE7-79F1-45C5-BFCA-5E6266F2AD7F}"/>
              </a:ext>
            </a:extLst>
          </p:cNvPr>
          <p:cNvSpPr/>
          <p:nvPr/>
        </p:nvSpPr>
        <p:spPr>
          <a:xfrm>
            <a:off x="916657" y="81146"/>
            <a:ext cx="7495438" cy="11367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F6B3435-E88F-42DE-A300-3A0DD61E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6" y="1471545"/>
            <a:ext cx="2846360" cy="18975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2B3D6A-36E2-4D22-996E-63BF88CA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415443"/>
            <a:ext cx="3571875" cy="2009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23468C0-9513-4529-8A11-78559262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71" y="4149080"/>
            <a:ext cx="3131840" cy="1763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F9F4FF-3CD5-443B-AFD6-40755700D98C}"/>
              </a:ext>
            </a:extLst>
          </p:cNvPr>
          <p:cNvSpPr txBox="1"/>
          <p:nvPr/>
        </p:nvSpPr>
        <p:spPr>
          <a:xfrm>
            <a:off x="3631646" y="4366264"/>
            <a:ext cx="5404850" cy="156966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u="sng" kern="0" dirty="0">
                <a:solidFill>
                  <a:srgbClr val="464646">
                    <a:lumMod val="75000"/>
                  </a:srgbClr>
                </a:solidFill>
                <a:latin typeface="Calibri"/>
              </a:rPr>
              <a:t>Our </a:t>
            </a:r>
            <a:r>
              <a:rPr lang="en-US" sz="3200" b="1" u="sng" kern="0" dirty="0">
                <a:solidFill>
                  <a:srgbClr val="464646">
                    <a:lumMod val="75000"/>
                  </a:srgbClr>
                </a:solidFill>
                <a:latin typeface="Calibri"/>
              </a:rPr>
              <a:t>objectives</a:t>
            </a:r>
            <a:r>
              <a:rPr lang="en-US" sz="3200" u="sng" kern="0" dirty="0">
                <a:solidFill>
                  <a:srgbClr val="464646">
                    <a:lumMod val="75000"/>
                  </a:srgbClr>
                </a:solidFill>
                <a:latin typeface="Calibri"/>
              </a:rPr>
              <a:t> for today are:</a:t>
            </a:r>
            <a:endParaRPr lang="en-US" sz="3200" kern="0" dirty="0">
              <a:solidFill>
                <a:srgbClr val="464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kern="0" dirty="0" smtClean="0">
                <a:solidFill>
                  <a:srgbClr val="464646">
                    <a:lumMod val="75000"/>
                  </a:srgbClr>
                </a:solidFill>
                <a:latin typeface="Calibri"/>
              </a:rPr>
              <a:t>Revise vocabulary </a:t>
            </a:r>
            <a:r>
              <a:rPr lang="en-US" sz="3200" kern="0" dirty="0">
                <a:solidFill>
                  <a:srgbClr val="464646">
                    <a:lumMod val="75000"/>
                  </a:srgbClr>
                </a:solidFill>
                <a:latin typeface="Calibri"/>
              </a:rPr>
              <a:t>and use it in our speech</a:t>
            </a:r>
          </a:p>
        </p:txBody>
      </p:sp>
    </p:spTree>
    <p:extLst>
      <p:ext uri="{BB962C8B-B14F-4D97-AF65-F5344CB8AC3E}">
        <p14:creationId xmlns:p14="http://schemas.microsoft.com/office/powerpoint/2010/main" val="4633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Words to remember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Blow out the candles –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задувать свечи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Receive gifts –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получать подарки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Exchange gifts / cards –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обмениваться подарками / открытками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Throw streamers –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бросать серпантин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Pull crackers –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тянуть крекер (Рождественский обычай)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Dress up –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наряжаться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6561"/>
            <a:ext cx="3168352" cy="20967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636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7DFA6DA-C06D-4F1C-98B5-CF882D047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719137"/>
          </a:xfrm>
        </p:spPr>
        <p:txBody>
          <a:bodyPr/>
          <a:lstStyle/>
          <a:p>
            <a:r>
              <a:rPr lang="en-US" altLang="ru-RU" sz="32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The way we feel</a:t>
            </a:r>
            <a:endParaRPr lang="ru-RU" altLang="ru-RU" sz="3200" b="1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C6A3091-26F9-49E1-9991-37279D8A6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587" y="1166018"/>
            <a:ext cx="2962275" cy="4525963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excited</a:t>
            </a:r>
          </a:p>
          <a:p>
            <a:r>
              <a:rPr lang="en-US" alt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nervous</a:t>
            </a:r>
          </a:p>
          <a:p>
            <a:r>
              <a:rPr lang="en-US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thrilled</a:t>
            </a:r>
          </a:p>
          <a:p>
            <a:r>
              <a:rPr lang="en-US" altLang="ru-RU" dirty="0">
                <a:solidFill>
                  <a:srgbClr val="00B0F0"/>
                </a:solidFill>
                <a:latin typeface="Comic Sans MS" panose="030F0702030302020204" pitchFamily="66" charset="0"/>
              </a:rPr>
              <a:t>enthusiastic</a:t>
            </a:r>
          </a:p>
          <a:p>
            <a:r>
              <a:rPr lang="en-US" alt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surprised </a:t>
            </a:r>
          </a:p>
          <a:p>
            <a:r>
              <a:rPr lang="en-US" alt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impatient</a:t>
            </a:r>
          </a:p>
          <a:p>
            <a:endParaRPr lang="ru-RU" altLang="ru-RU" dirty="0">
              <a:latin typeface="Comic Sans MS" panose="030F0702030302020204" pitchFamily="66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6F3F31C4-37D8-4EFD-9A12-57E41458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034" y="1052736"/>
            <a:ext cx="52562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very happy because something good is going to happen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feeling anxious or slightly afraid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very interested in something or excited by it 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wanting something to happen as soon as </a:t>
            </a:r>
            <a:r>
              <a:rPr lang="en-US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possible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the way you feel when something unexpected happens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very pleased and excited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4101" name="Picture 5" descr="excited">
            <a:extLst>
              <a:ext uri="{FF2B5EF4-FFF2-40B4-BE49-F238E27FC236}">
                <a16:creationId xmlns="" xmlns:a16="http://schemas.microsoft.com/office/drawing/2014/main" id="{D85E2B9F-5ECC-412C-824C-09BA743B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25780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How do you feel when you celebrate any occasion?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en-US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Excited, exhausted, thrilled, enthusiastic, surprised, impatient, nervous  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</a:rPr>
              <a:t>Example: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</a:rPr>
              <a:t>I am always excited at Christmas. 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</a:rPr>
              <a:t>I feel impatient to open the presents.</a:t>
            </a:r>
            <a:endParaRPr lang="ru-RU" sz="2600" b="1" dirty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endParaRPr lang="ru-RU" sz="2600" b="1" dirty="0">
              <a:solidFill>
                <a:prstClr val="black">
                  <a:lumMod val="95000"/>
                  <a:lumOff val="5000"/>
                </a:prstClr>
              </a:solidFill>
              <a:latin typeface="Constantia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2924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93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="" xmlns:a16="http://schemas.microsoft.com/office/drawing/2014/main" id="{31494FAC-AFBA-4263-949B-2C8A09F4AF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ru-RU" sz="2400" b="1">
                <a:solidFill>
                  <a:schemeClr val="hlink"/>
                </a:solidFill>
              </a:rPr>
              <a:t>Match the synonyms 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7171" name="Rectangle 5">
            <a:extLst>
              <a:ext uri="{FF2B5EF4-FFF2-40B4-BE49-F238E27FC236}">
                <a16:creationId xmlns="" xmlns:a16="http://schemas.microsoft.com/office/drawing/2014/main" id="{3DFBD4B3-B8B8-47C5-BF3D-E0801B0FBE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836613"/>
            <a:ext cx="4316412" cy="5832475"/>
          </a:xfrm>
        </p:spPr>
        <p:txBody>
          <a:bodyPr/>
          <a:lstStyle/>
          <a:p>
            <a:pPr eaLnBrk="1" hangingPunct="1"/>
            <a:r>
              <a:rPr lang="en-US" altLang="ru-RU" sz="2800" b="1"/>
              <a:t>thrilled </a:t>
            </a:r>
          </a:p>
          <a:p>
            <a:pPr eaLnBrk="1" hangingPunct="1"/>
            <a:r>
              <a:rPr lang="en-US" altLang="ru-RU" sz="2800" b="1"/>
              <a:t>anxious </a:t>
            </a:r>
          </a:p>
          <a:p>
            <a:pPr eaLnBrk="1" hangingPunct="1"/>
            <a:r>
              <a:rPr lang="en-US" altLang="ru-RU" sz="2800" b="1"/>
              <a:t>fascinating </a:t>
            </a:r>
          </a:p>
          <a:p>
            <a:pPr eaLnBrk="1" hangingPunct="1"/>
            <a:r>
              <a:rPr lang="en-US" altLang="ru-RU" sz="2800" b="1"/>
              <a:t>reception </a:t>
            </a:r>
          </a:p>
          <a:p>
            <a:pPr eaLnBrk="1" hangingPunct="1"/>
            <a:r>
              <a:rPr lang="en-US" altLang="ru-RU" sz="2800" b="1"/>
              <a:t>special</a:t>
            </a:r>
          </a:p>
          <a:p>
            <a:pPr eaLnBrk="1" hangingPunct="1"/>
            <a:r>
              <a:rPr lang="en-US" altLang="ru-RU" sz="2800" b="1"/>
              <a:t>major </a:t>
            </a:r>
          </a:p>
          <a:p>
            <a:pPr eaLnBrk="1" hangingPunct="1"/>
            <a:r>
              <a:rPr lang="en-US" altLang="ru-RU" sz="2800" b="1"/>
              <a:t>wish </a:t>
            </a:r>
          </a:p>
          <a:p>
            <a:pPr eaLnBrk="1" hangingPunct="1"/>
            <a:r>
              <a:rPr lang="en-US" altLang="ru-RU" sz="2800" b="1"/>
              <a:t>choose </a:t>
            </a:r>
          </a:p>
          <a:p>
            <a:pPr eaLnBrk="1" hangingPunct="1"/>
            <a:r>
              <a:rPr lang="en-US" altLang="ru-RU" sz="2800" b="1"/>
              <a:t>informal </a:t>
            </a:r>
          </a:p>
          <a:p>
            <a:pPr eaLnBrk="1" hangingPunct="1"/>
            <a:endParaRPr lang="ru-RU" altLang="ru-RU" sz="2800" b="1"/>
          </a:p>
        </p:txBody>
      </p:sp>
      <p:sp>
        <p:nvSpPr>
          <p:cNvPr id="7172" name="Rectangle 6">
            <a:extLst>
              <a:ext uri="{FF2B5EF4-FFF2-40B4-BE49-F238E27FC236}">
                <a16:creationId xmlns="" xmlns:a16="http://schemas.microsoft.com/office/drawing/2014/main" id="{691F9F58-C9E7-439C-AE7D-E1F73EBB78A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836613"/>
            <a:ext cx="4316413" cy="5832475"/>
          </a:xfrm>
        </p:spPr>
        <p:txBody>
          <a:bodyPr/>
          <a:lstStyle/>
          <a:p>
            <a:pPr eaLnBrk="1" hangingPunct="1"/>
            <a:r>
              <a:rPr lang="en-US" altLang="ru-RU" sz="2800" b="1"/>
              <a:t>worried </a:t>
            </a:r>
          </a:p>
          <a:p>
            <a:pPr eaLnBrk="1" hangingPunct="1"/>
            <a:r>
              <a:rPr lang="en-US" altLang="ru-RU" sz="2800" b="1"/>
              <a:t>formal party </a:t>
            </a:r>
          </a:p>
          <a:p>
            <a:pPr eaLnBrk="1" hangingPunct="1"/>
            <a:r>
              <a:rPr lang="en-US" altLang="ru-RU" sz="2800" b="1"/>
              <a:t>excited </a:t>
            </a:r>
          </a:p>
          <a:p>
            <a:pPr eaLnBrk="1" hangingPunct="1"/>
            <a:r>
              <a:rPr lang="en-US" altLang="ru-RU" sz="2800" b="1"/>
              <a:t>interesting </a:t>
            </a:r>
          </a:p>
          <a:p>
            <a:pPr eaLnBrk="1" hangingPunct="1"/>
            <a:r>
              <a:rPr lang="en-US" altLang="ru-RU" sz="2800" b="1"/>
              <a:t>want </a:t>
            </a:r>
          </a:p>
          <a:p>
            <a:pPr eaLnBrk="1" hangingPunct="1"/>
            <a:r>
              <a:rPr lang="en-US" altLang="ru-RU" sz="2800" b="1"/>
              <a:t>casual </a:t>
            </a:r>
          </a:p>
          <a:p>
            <a:pPr eaLnBrk="1" hangingPunct="1"/>
            <a:r>
              <a:rPr lang="en-US" altLang="ru-RU" sz="2800" b="1"/>
              <a:t>main </a:t>
            </a:r>
          </a:p>
          <a:p>
            <a:pPr eaLnBrk="1" hangingPunct="1"/>
            <a:r>
              <a:rPr lang="en-US" altLang="ru-RU" sz="2800" b="1"/>
              <a:t>select </a:t>
            </a:r>
          </a:p>
          <a:p>
            <a:pPr eaLnBrk="1" hangingPunct="1"/>
            <a:r>
              <a:rPr lang="en-US" altLang="ru-RU" sz="2800" b="1"/>
              <a:t>particular </a:t>
            </a:r>
            <a:endParaRPr lang="ru-RU" altLang="ru-RU" sz="2800" b="1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8A3DA333-DD0C-45C1-AD9A-1D612E79B3B2}"/>
              </a:ext>
            </a:extLst>
          </p:cNvPr>
          <p:cNvCxnSpPr/>
          <p:nvPr/>
        </p:nvCxnSpPr>
        <p:spPr>
          <a:xfrm>
            <a:off x="1908175" y="1125538"/>
            <a:ext cx="2879725" cy="1008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F209F88-690F-477D-9E1B-BDA9D4C337BE}"/>
              </a:ext>
            </a:extLst>
          </p:cNvPr>
          <p:cNvCxnSpPr/>
          <p:nvPr/>
        </p:nvCxnSpPr>
        <p:spPr>
          <a:xfrm flipV="1">
            <a:off x="2124075" y="1125538"/>
            <a:ext cx="2663825" cy="50323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E626F8A-79E3-4879-B6CC-1A6D7398807B}"/>
              </a:ext>
            </a:extLst>
          </p:cNvPr>
          <p:cNvCxnSpPr/>
          <p:nvPr/>
        </p:nvCxnSpPr>
        <p:spPr>
          <a:xfrm>
            <a:off x="2484438" y="2205038"/>
            <a:ext cx="2303462" cy="431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7E906AE-7E58-47FF-BF42-7E2F0F77D741}"/>
              </a:ext>
            </a:extLst>
          </p:cNvPr>
          <p:cNvCxnSpPr/>
          <p:nvPr/>
        </p:nvCxnSpPr>
        <p:spPr>
          <a:xfrm flipV="1">
            <a:off x="2268538" y="1700213"/>
            <a:ext cx="2590800" cy="9382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FAA97D1-B118-4315-BB0F-1CD8BF7030BD}"/>
              </a:ext>
            </a:extLst>
          </p:cNvPr>
          <p:cNvCxnSpPr/>
          <p:nvPr/>
        </p:nvCxnSpPr>
        <p:spPr>
          <a:xfrm>
            <a:off x="1908175" y="3284538"/>
            <a:ext cx="2879725" cy="19446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1385055C-12D8-43FB-9BEE-8CE63DD18AD4}"/>
              </a:ext>
            </a:extLst>
          </p:cNvPr>
          <p:cNvCxnSpPr/>
          <p:nvPr/>
        </p:nvCxnSpPr>
        <p:spPr>
          <a:xfrm>
            <a:off x="1763713" y="3716338"/>
            <a:ext cx="2952750" cy="5048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EAA695E-BEE4-4539-82F2-30AEC9D4F9AE}"/>
              </a:ext>
            </a:extLst>
          </p:cNvPr>
          <p:cNvCxnSpPr>
            <a:cxnSpLocks/>
          </p:cNvCxnSpPr>
          <p:nvPr/>
        </p:nvCxnSpPr>
        <p:spPr>
          <a:xfrm flipV="1">
            <a:off x="1527707" y="3194844"/>
            <a:ext cx="3120493" cy="106124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F63DD39-BD5D-4B5F-A6CC-4B71FE21EEE3}"/>
              </a:ext>
            </a:extLst>
          </p:cNvPr>
          <p:cNvCxnSpPr>
            <a:cxnSpLocks/>
          </p:cNvCxnSpPr>
          <p:nvPr/>
        </p:nvCxnSpPr>
        <p:spPr>
          <a:xfrm>
            <a:off x="1895740" y="4696149"/>
            <a:ext cx="2752460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5B722B32-6747-4F10-8DB6-7B13F3FA3263}"/>
              </a:ext>
            </a:extLst>
          </p:cNvPr>
          <p:cNvCxnSpPr>
            <a:cxnSpLocks/>
            <a:endCxn id="7172" idx="1"/>
          </p:cNvCxnSpPr>
          <p:nvPr/>
        </p:nvCxnSpPr>
        <p:spPr>
          <a:xfrm flipV="1">
            <a:off x="2035440" y="3752851"/>
            <a:ext cx="2612760" cy="147637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Match the idioms with their translation.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-108520" y="1052736"/>
            <a:ext cx="4896544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Sell like hot cakes 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The icing on the cake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Be a piece of cake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Have your cake and eat it  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6886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Простой, лёгкий 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Пытаться совместить несовместимое 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Идти на ура 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Самый лучший 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3036509" y="1340768"/>
            <a:ext cx="1787519" cy="20882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3491880" y="2276872"/>
            <a:ext cx="1314146" cy="1984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 flipV="1">
            <a:off x="3174796" y="1340768"/>
            <a:ext cx="1672428" cy="163566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 flipV="1">
            <a:off x="4248767" y="2158602"/>
            <a:ext cx="598457" cy="17283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89" y="4941168"/>
            <a:ext cx="172171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14999" cy="1052736"/>
          </a:xfrm>
        </p:spPr>
        <p:txBody>
          <a:bodyPr/>
          <a:lstStyle/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Homework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Выберите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из картинок (слайды 9, 10, 11). </a:t>
            </a:r>
            <a:r>
              <a:rPr lang="ru-RU" sz="28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Опишите ее 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плану (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appearance of the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Whether 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like the picture or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отправьте </a:t>
            </a:r>
            <a:r>
              <a:rPr lang="ru-RU" sz="28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голосовым сообщением</a:t>
            </a:r>
            <a:r>
              <a:rPr lang="ru-RU" sz="2800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своему учителю.</a:t>
            </a:r>
            <a:endParaRPr lang="ru-RU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9933" y="4437112"/>
            <a:ext cx="8753383" cy="126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Мухаметшина Айгуль Фаритовна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aygul197422@mail.ru , 89083348748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Гамбарова Лилия Талгатовна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sal_gamb17@mail.ru  , 89050381115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Романова Марина Анатольевна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12E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14marina11@mail.ru , 89274455104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12E7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516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14999" cy="692696"/>
          </a:xfrm>
        </p:spPr>
        <p:txBody>
          <a:bodyPr/>
          <a:lstStyle/>
          <a:p>
            <a:r>
              <a:rPr lang="en-US" sz="3600" dirty="0" smtClean="0"/>
              <a:t>Picture 1</a:t>
            </a:r>
            <a:endParaRPr lang="ru-RU" sz="3600" dirty="0"/>
          </a:p>
        </p:txBody>
      </p:sp>
      <p:pic>
        <p:nvPicPr>
          <p:cNvPr id="7" name="Picture 7" descr="Suave-16-Party">
            <a:extLst>
              <a:ext uri="{FF2B5EF4-FFF2-40B4-BE49-F238E27FC236}">
                <a16:creationId xmlns="" xmlns:a16="http://schemas.microsoft.com/office/drawing/2014/main" id="{2DC5D325-E83D-43FF-A623-17ADA871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2221"/>
            <a:ext cx="6912768" cy="56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075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515</TotalTime>
  <Words>305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Исполнительная</vt:lpstr>
      <vt:lpstr>Оформление по умолчанию</vt:lpstr>
      <vt:lpstr>Презентация PowerPoint</vt:lpstr>
      <vt:lpstr>Special occasions</vt:lpstr>
      <vt:lpstr>Words to remember</vt:lpstr>
      <vt:lpstr>The way we feel</vt:lpstr>
      <vt:lpstr>How do you feel when you celebrate any occasion? </vt:lpstr>
      <vt:lpstr>Match the synonyms </vt:lpstr>
      <vt:lpstr>Match the idioms with their translation. </vt:lpstr>
      <vt:lpstr>Homework</vt:lpstr>
      <vt:lpstr>Picture 1</vt:lpstr>
      <vt:lpstr>Picture 2</vt:lpstr>
      <vt:lpstr>Picture 3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occasions</dc:title>
  <dc:creator>Ирина</dc:creator>
  <cp:lastModifiedBy>Лилия</cp:lastModifiedBy>
  <cp:revision>32</cp:revision>
  <dcterms:created xsi:type="dcterms:W3CDTF">2014-09-10T16:39:41Z</dcterms:created>
  <dcterms:modified xsi:type="dcterms:W3CDTF">2020-05-21T17:01:13Z</dcterms:modified>
</cp:coreProperties>
</file>