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0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80" d="100"/>
          <a:sy n="80" d="100"/>
        </p:scale>
        <p:origin x="-82" y="-259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5D4B8-BF80-4FEA-BE62-5412F8F8EACB}" type="datetimeFigureOut">
              <a:rPr lang="ru-RU" smtClean="0"/>
              <a:pPr/>
              <a:t>21.05.2020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4133C-83C6-462B-8938-268EBD8CDA8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937539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5D4B8-BF80-4FEA-BE62-5412F8F8EACB}" type="datetimeFigureOut">
              <a:rPr lang="ru-RU" smtClean="0"/>
              <a:pPr/>
              <a:t>21.05.2020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4133C-83C6-462B-8938-268EBD8CDA8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605938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5D4B8-BF80-4FEA-BE62-5412F8F8EACB}" type="datetimeFigureOut">
              <a:rPr lang="ru-RU" smtClean="0"/>
              <a:pPr/>
              <a:t>21.05.2020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4133C-83C6-462B-8938-268EBD8CDA8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459758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5D4B8-BF80-4FEA-BE62-5412F8F8EACB}" type="datetimeFigureOut">
              <a:rPr lang="ru-RU" smtClean="0"/>
              <a:pPr/>
              <a:t>21.05.2020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4133C-83C6-462B-8938-268EBD8CDA8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810668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5D4B8-BF80-4FEA-BE62-5412F8F8EACB}" type="datetimeFigureOut">
              <a:rPr lang="ru-RU" smtClean="0"/>
              <a:pPr/>
              <a:t>21.05.2020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4133C-83C6-462B-8938-268EBD8CDA8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858792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5D4B8-BF80-4FEA-BE62-5412F8F8EACB}" type="datetimeFigureOut">
              <a:rPr lang="ru-RU" smtClean="0"/>
              <a:pPr/>
              <a:t>21.05.2020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4133C-83C6-462B-8938-268EBD8CDA8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070901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5D4B8-BF80-4FEA-BE62-5412F8F8EACB}" type="datetimeFigureOut">
              <a:rPr lang="ru-RU" smtClean="0"/>
              <a:pPr/>
              <a:t>21.05.2020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4133C-83C6-462B-8938-268EBD8CDA8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996974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5D4B8-BF80-4FEA-BE62-5412F8F8EACB}" type="datetimeFigureOut">
              <a:rPr lang="ru-RU" smtClean="0"/>
              <a:pPr/>
              <a:t>21.05.2020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4133C-83C6-462B-8938-268EBD8CDA8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113058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5D4B8-BF80-4FEA-BE62-5412F8F8EACB}" type="datetimeFigureOut">
              <a:rPr lang="ru-RU" smtClean="0"/>
              <a:pPr/>
              <a:t>21.05.2020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4133C-83C6-462B-8938-268EBD8CDA8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268169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5D4B8-BF80-4FEA-BE62-5412F8F8EACB}" type="datetimeFigureOut">
              <a:rPr lang="ru-RU" smtClean="0"/>
              <a:pPr/>
              <a:t>21.05.2020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4133C-83C6-462B-8938-268EBD8CDA8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009020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5D4B8-BF80-4FEA-BE62-5412F8F8EACB}" type="datetimeFigureOut">
              <a:rPr lang="ru-RU" smtClean="0"/>
              <a:pPr/>
              <a:t>21.05.2020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4133C-83C6-462B-8938-268EBD8CDA8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455253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D5D4B8-BF80-4FEA-BE62-5412F8F8EACB}" type="datetimeFigureOut">
              <a:rPr lang="ru-RU" smtClean="0"/>
              <a:pPr/>
              <a:t>21.05.2020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C4133C-83C6-462B-8938-268EBD8CDA8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95932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Культура в конце </a:t>
            </a:r>
            <a:r>
              <a:rPr lang="en-US" dirty="0" smtClean="0"/>
              <a:t>XX</a:t>
            </a:r>
            <a:r>
              <a:rPr lang="ru-RU" dirty="0" smtClean="0"/>
              <a:t> века. Этнокультурные процессы на современном этапе.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873655" y="4277803"/>
            <a:ext cx="2987885" cy="229451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0460" y="4429919"/>
            <a:ext cx="3390144" cy="2284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409250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80445" y="763325"/>
            <a:ext cx="10773355" cy="5413638"/>
          </a:xfrm>
        </p:spPr>
        <p:txBody>
          <a:bodyPr/>
          <a:lstStyle/>
          <a:p>
            <a:r>
              <a:rPr lang="ru-RU" dirty="0" smtClean="0"/>
              <a:t>Сохранение этнокультурного многообразия страны – одна из важнейших задач государственной политики.</a:t>
            </a:r>
          </a:p>
          <a:p>
            <a:r>
              <a:rPr lang="ru-RU" dirty="0" smtClean="0"/>
              <a:t>Принятие закона «О национально-культурной автономии» в 1996 г.</a:t>
            </a:r>
          </a:p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51736" y="2541560"/>
            <a:ext cx="1905000" cy="270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813676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4442" y="365125"/>
            <a:ext cx="11099358" cy="1325563"/>
          </a:xfrm>
        </p:spPr>
        <p:txBody>
          <a:bodyPr/>
          <a:lstStyle/>
          <a:p>
            <a:r>
              <a:rPr lang="ru-RU" dirty="0" smtClean="0"/>
              <a:t>Понятие национально-культурной автономии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Национально-культурная автономия в Российской Федерации (далее - национально-культурная автономия) - это форма национально-культурного самоопределения, представляющая собой объединение граждан Российской Федерации, относящих себя к определенной этнической общности, </a:t>
            </a:r>
            <a:r>
              <a:rPr lang="ru-RU" u="sng" dirty="0" smtClean="0"/>
              <a:t>находящейся в ситуации национального меньшинства на соответствующей территории</a:t>
            </a:r>
            <a:r>
              <a:rPr lang="ru-RU" dirty="0" smtClean="0"/>
              <a:t>, на основе их добровольной самоорганизации в целях самостоятельного решения вопросов сохранения самобытности, развития языка, образования, национальной культуры, укрепления единства российской нации, гармонизации межэтнических отношений, содействия межрелигиозному диалогу, а также осуществления деятельности, направленной на социальную и культурную адаптацию и интеграцию мигрантов.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036410" y="5518992"/>
            <a:ext cx="1155590" cy="1315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580755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/>
          <a:srcRect l="19498"/>
          <a:stretch/>
        </p:blipFill>
        <p:spPr>
          <a:xfrm>
            <a:off x="2091193" y="707666"/>
            <a:ext cx="7504056" cy="640135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542553"/>
            <a:ext cx="10515600" cy="4698021"/>
          </a:xfrm>
        </p:spPr>
        <p:txBody>
          <a:bodyPr>
            <a:normAutofit fontScale="92500" lnSpcReduction="10000"/>
          </a:bodyPr>
          <a:lstStyle/>
          <a:p>
            <a:r>
              <a:rPr lang="ru-RU" b="0" i="0" dirty="0" smtClean="0">
                <a:solidFill>
                  <a:srgbClr val="464C55"/>
                </a:solidFill>
                <a:effectLst/>
                <a:latin typeface="PT Serif"/>
              </a:rPr>
              <a:t>Национально-культурная автономия основывается на принципах:</a:t>
            </a:r>
          </a:p>
          <a:p>
            <a:r>
              <a:rPr lang="ru-RU" b="0" i="0" dirty="0" smtClean="0">
                <a:solidFill>
                  <a:srgbClr val="464C55"/>
                </a:solidFill>
                <a:effectLst/>
                <a:latin typeface="PT Serif"/>
              </a:rPr>
              <a:t>свободного волеизъявления граждан при отнесении себя к определенной этнической общности;</a:t>
            </a:r>
          </a:p>
          <a:p>
            <a:r>
              <a:rPr lang="ru-RU" b="0" i="0" dirty="0" smtClean="0">
                <a:solidFill>
                  <a:srgbClr val="464C55"/>
                </a:solidFill>
                <a:effectLst/>
                <a:latin typeface="PT Serif"/>
              </a:rPr>
              <a:t>самоорганизации и самоуправления;</a:t>
            </a:r>
          </a:p>
          <a:p>
            <a:r>
              <a:rPr lang="ru-RU" b="0" i="0" dirty="0" smtClean="0">
                <a:solidFill>
                  <a:srgbClr val="464C55"/>
                </a:solidFill>
                <a:effectLst/>
                <a:latin typeface="PT Serif"/>
              </a:rPr>
              <a:t>многообразия форм внутренней организации национально-культурной автономии;</a:t>
            </a:r>
          </a:p>
          <a:p>
            <a:r>
              <a:rPr lang="ru-RU" b="0" i="0" dirty="0" smtClean="0">
                <a:solidFill>
                  <a:srgbClr val="464C55"/>
                </a:solidFill>
                <a:effectLst/>
                <a:latin typeface="PT Serif"/>
              </a:rPr>
              <a:t>сочетания общественной инициативы с государственной поддержкой;</a:t>
            </a:r>
          </a:p>
          <a:p>
            <a:r>
              <a:rPr lang="ru-RU" b="0" i="0" dirty="0" smtClean="0">
                <a:solidFill>
                  <a:srgbClr val="464C55"/>
                </a:solidFill>
                <a:effectLst/>
                <a:latin typeface="PT Serif"/>
              </a:rPr>
              <a:t>уважения языка, культуры, традиций и обычаев граждан различных этнических общностей;</a:t>
            </a:r>
          </a:p>
          <a:p>
            <a:r>
              <a:rPr lang="ru-RU" b="0" i="0" dirty="0" smtClean="0">
                <a:solidFill>
                  <a:srgbClr val="464C55"/>
                </a:solidFill>
                <a:effectLst/>
                <a:latin typeface="PT Serif"/>
              </a:rPr>
              <a:t>законности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074750" y="4157238"/>
            <a:ext cx="1902117" cy="2700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707592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ru-RU" dirty="0" smtClean="0"/>
              <a:t>«Андеграунд» - культура </a:t>
            </a:r>
            <a:br>
              <a:rPr lang="ru-RU" dirty="0" smtClean="0"/>
            </a:br>
            <a:r>
              <a:rPr lang="ru-RU" dirty="0" smtClean="0"/>
              <a:t>художественного подполья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82541" y="1253131"/>
            <a:ext cx="10515600" cy="4351338"/>
          </a:xfrm>
        </p:spPr>
        <p:txBody>
          <a:bodyPr/>
          <a:lstStyle/>
          <a:p>
            <a:r>
              <a:rPr lang="ru-RU" dirty="0" smtClean="0"/>
              <a:t>Творчество Венедикта Ерофеева; не признанные властями, живущих в «самиздате» или в песенной традиции тексты (А. Галич, В. Высоцкого, Б. Гребенщикова и др.)</a:t>
            </a:r>
          </a:p>
          <a:p>
            <a:r>
              <a:rPr lang="ru-RU" dirty="0" smtClean="0"/>
              <a:t>Традиционно сильны в литературе позиция реализма с его интересом к социальным проблемам и историческим корням человека (Д. Гранин, В. Астафьев и др.)</a:t>
            </a:r>
          </a:p>
          <a:p>
            <a:r>
              <a:rPr lang="ru-RU" dirty="0" smtClean="0"/>
              <a:t>Популярностью стала пользоваться отечественная детективная литература (Б. Акунин, Д. Донцова, А. </a:t>
            </a:r>
            <a:r>
              <a:rPr lang="ru-RU" dirty="0"/>
              <a:t>М</a:t>
            </a:r>
            <a:r>
              <a:rPr lang="ru-RU" dirty="0" smtClean="0"/>
              <a:t>аринина и др.)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59896" y="4755621"/>
            <a:ext cx="3275937" cy="196825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03678" y="4839263"/>
            <a:ext cx="1935299" cy="1800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130935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5320" y="381027"/>
            <a:ext cx="10515600" cy="1325563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Основными характеристиками развития музыкальной культуры России в 1990-ые годы явились </a:t>
            </a:r>
            <a:r>
              <a:rPr lang="ru-RU" sz="2800" dirty="0" smtClean="0">
                <a:solidFill>
                  <a:srgbClr val="FF0000"/>
                </a:solidFill>
              </a:rPr>
              <a:t>многообразие</a:t>
            </a:r>
            <a:r>
              <a:rPr lang="ru-RU" sz="2800" dirty="0" smtClean="0"/>
              <a:t> и </a:t>
            </a:r>
            <a:r>
              <a:rPr lang="ru-RU" sz="2800" dirty="0" smtClean="0">
                <a:solidFill>
                  <a:srgbClr val="FF0000"/>
                </a:solidFill>
              </a:rPr>
              <a:t>открытость</a:t>
            </a:r>
            <a:r>
              <a:rPr lang="ru-RU" sz="2800" dirty="0" smtClean="0"/>
              <a:t>.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91158" y="1396255"/>
            <a:ext cx="10515600" cy="4351338"/>
          </a:xfrm>
        </p:spPr>
        <p:txBody>
          <a:bodyPr/>
          <a:lstStyle/>
          <a:p>
            <a:r>
              <a:rPr lang="ru-RU" dirty="0" smtClean="0"/>
              <a:t>Мировую известность и признание получили новаторские поиски российских композиторов С. Губайдуллиной, Э. Денисова и А. </a:t>
            </a:r>
            <a:r>
              <a:rPr lang="ru-RU" dirty="0" err="1" smtClean="0"/>
              <a:t>Шнитке</a:t>
            </a:r>
            <a:r>
              <a:rPr lang="ru-RU" dirty="0" smtClean="0"/>
              <a:t>.</a:t>
            </a:r>
          </a:p>
          <a:p>
            <a:r>
              <a:rPr lang="ru-RU" dirty="0" smtClean="0"/>
              <a:t>Формирование </a:t>
            </a:r>
            <a:r>
              <a:rPr lang="ru-RU" dirty="0" err="1" smtClean="0"/>
              <a:t>слушательских</a:t>
            </a:r>
            <a:r>
              <a:rPr lang="ru-RU" dirty="0" smtClean="0"/>
              <a:t> пристрастий происходило в условиях полной доступности всего разнообразия музыкальных стилей и направлений отечественных и зарубежных авторов и исполнителей: всей палитры рока («ДДТ», «Алиса») до новичков («Сплин» и др.), рэпа («Многоточие», «Дельфин», «Ртуть»).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12491" y="4855059"/>
            <a:ext cx="1591194" cy="189764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09531" y="4787416"/>
            <a:ext cx="3139712" cy="207058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14137" y="4967638"/>
            <a:ext cx="2982830" cy="1785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140243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Домашнее задание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Охарактеризуйте основные направления </a:t>
            </a:r>
            <a:r>
              <a:rPr lang="ru-RU" dirty="0" err="1" smtClean="0"/>
              <a:t>этнонациональной</a:t>
            </a:r>
            <a:r>
              <a:rPr lang="ru-RU" dirty="0" smtClean="0"/>
              <a:t> политики на современном этапе.</a:t>
            </a:r>
            <a:endParaRPr lang="en-US" dirty="0" smtClean="0"/>
          </a:p>
          <a:p>
            <a:r>
              <a:rPr lang="ru-RU" dirty="0" smtClean="0"/>
              <a:t>Домашнее задание отправить на электронную почту 2303000254</a:t>
            </a:r>
            <a:r>
              <a:rPr lang="en-US" dirty="0" smtClean="0"/>
              <a:t>@edu.tatar.ru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90663418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364</Words>
  <Application>Microsoft Office PowerPoint</Application>
  <PresentationFormat>Произвольный</PresentationFormat>
  <Paragraphs>22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Культура в конце XX века. Этнокультурные процессы на современном этапе.</vt:lpstr>
      <vt:lpstr>Слайд 2</vt:lpstr>
      <vt:lpstr>Понятие национально-культурной автономии</vt:lpstr>
      <vt:lpstr>Слайд 4</vt:lpstr>
      <vt:lpstr>«Андеграунд» - культура  художественного подполья</vt:lpstr>
      <vt:lpstr>Основными характеристиками развития музыкальной культуры России в 1990-ые годы явились многообразие и открытость.</vt:lpstr>
      <vt:lpstr>Домашнее задание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Культура в конце XX века. Этнокультурные процессы на современном этапе.</dc:title>
  <dc:creator>He</dc:creator>
  <cp:lastModifiedBy>User</cp:lastModifiedBy>
  <cp:revision>6</cp:revision>
  <dcterms:created xsi:type="dcterms:W3CDTF">2020-05-20T20:02:10Z</dcterms:created>
  <dcterms:modified xsi:type="dcterms:W3CDTF">2020-05-21T09:39:58Z</dcterms:modified>
</cp:coreProperties>
</file>