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60" r:id="rId3"/>
    <p:sldId id="268" r:id="rId4"/>
    <p:sldId id="258" r:id="rId5"/>
    <p:sldId id="259" r:id="rId6"/>
    <p:sldId id="261" r:id="rId7"/>
    <p:sldId id="262" r:id="rId8"/>
    <p:sldId id="269" r:id="rId9"/>
    <p:sldId id="263" r:id="rId10"/>
    <p:sldId id="264" r:id="rId11"/>
    <p:sldId id="271" r:id="rId12"/>
    <p:sldId id="272" r:id="rId13"/>
    <p:sldId id="273" r:id="rId14"/>
    <p:sldId id="267" r:id="rId15"/>
    <p:sldId id="270" r:id="rId16"/>
    <p:sldId id="275" r:id="rId17"/>
    <p:sldId id="274" r:id="rId18"/>
    <p:sldId id="27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28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944D69-EF46-4C5A-A8B0-C31C6AFFDD75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21A68-310D-48B3-A30B-A5D3F6B965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348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5CC8F9-DB1B-4BBB-8C1C-887E4B5C2F4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21A68-310D-48B3-A30B-A5D3F6B9654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415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1960" y="3200400"/>
            <a:ext cx="3484240" cy="732656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ЗАДАНИЕ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17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ОБОСОБЛЕННЫЕ ЧЛЕНЫ ПРЕДЛОЖЕНИЯ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911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850106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ru-RU" sz="2000" b="1" dirty="0" smtClean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ОБСТОЯТЕЛЬСТВА ОБОСОБЛЯЮТСЯ ВНЕ ЗАВИСИМОСТИ ОТ ИХ МЕСТА ПО ОТНОШЕНИЮ К ОПРЕДЕЛЯЕМОМУ СЛОВУ. 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body" idx="1"/>
          </p:nvPr>
        </p:nvSpPr>
        <p:spPr>
          <a:xfrm>
            <a:off x="395536" y="1268760"/>
            <a:ext cx="8291264" cy="518442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2200" b="1" dirty="0" smtClean="0"/>
              <a:t>ЕСЛИ ОНИ ВЫРАЖЕНЫ ДЕЕПРИЧАСТНЫМ ОБОРОТОМ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b="1" dirty="0" smtClean="0"/>
              <a:t>ЕСЛИ ОНИ ВЫРАЖЕНЫ ОДИНОЧНЫМ ДЕЕПРИЧАСТИЕМ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b="1" dirty="0" smtClean="0"/>
              <a:t>ЕСЛИ ОНИ ВЫРАЖЕНЫ ОДНОРОДНЫМИ ДЕЕПРИЧАСТИЯМИ ИЛИ ДЕЕПРИЧАСТНЫМИ ОБОРОТАМИ, А ТАКЖЕ ИХ КОМБИНАЦИЕЙ (Бежит ручей, сверкая и громко журча).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b="1" dirty="0" smtClean="0"/>
              <a:t>ЕСЛИ ОНО ВЫРАЖЕНО СУЩЕСТВИТЕЛЬНЫМИ С ПРЕДЛОГОМ НЕСМОТРЯ НА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b="1" dirty="0" smtClean="0"/>
              <a:t>ЕСЛИ ВЫДЕЛЯЕТСЯ ПО СМЫСЛУ И ВЫРАЖЕНО СУЩЕСТВИТЕЛЬНЫМИ С ПРЕДЛОГАМИ БЛАГОДАРЯ, ВВИДУ, ВСЛЕДСТВИЕ, ВОПРЕКИ, ПО ПРИЧИНЕ, ЗА НЕИМЕНИЕМ И Т.Д. (ОБЫЧНО НАХОДЯТСЯ ПЕРЕД СКАЗУЕМЫМ)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b="1" u="sng" dirty="0" smtClean="0"/>
              <a:t>Придумайте по одному примеру на каждый случай обособления</a:t>
            </a:r>
            <a:r>
              <a:rPr lang="ru-RU" sz="22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370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633412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ru-RU" sz="2000" b="1" dirty="0" smtClean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ВЫПИШИТЕ ЦИФРУ(-Ы), ОБОЗНАЧАЮЩУЮ(-ЩИЕ) ЗАПЯТУЮ(-ЫЕ) ПРИ ОБОСОБЛЕННОМ ОБСТОЯТЕЛЬСТВЕ. 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179512" y="1125538"/>
            <a:ext cx="8507288" cy="5000625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ru-RU" sz="2000" b="1" dirty="0" smtClean="0">
                <a:latin typeface="Arial" charset="0"/>
              </a:rPr>
              <a:t>1)НА СТАНЦИИ КОРОТКО (1) ТОНКО И ЧИСТО СВИСТНУЛ ПАРОВОЗ (2) И ЭТОТ ЗВУК (3) НАРУШИВ ТИШИНУ (4) РАЗРУШИЛ ВПЕЧАТЛЕНИЕ ОТ ЭТОГО ПРЕКРАСНОГО (5) РАДОСТНОГО УТРА.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ru-RU" sz="2000" b="1" dirty="0" smtClean="0">
                <a:latin typeface="Arial" charset="0"/>
              </a:rPr>
              <a:t>2)КАЖДЫЕ ДЕСЯТЬ СЕКУНД  (1) НАГНЕТАЯ ТРЕВОГУ (2) ЗВУЧАЛИ ВЫСТРЕЛЫ ИЛИ ВЗРЫВАЛАСЬ ГРАНАТА (3) ПОПАДАЯ В СТЕНЫ (4) И (5) ОСЫПАЯ ЩЕПКАМИ ТЕХ ЛЮДЕЙ (6) КОТОРЫЕ ЗА НЕЙ ПРЯТАЛИСЬ.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ru-RU" sz="2000" b="1" dirty="0" smtClean="0">
                <a:latin typeface="Arial" charset="0"/>
              </a:rPr>
              <a:t>3)Я ТОТЧАС РЕШИЛСЯ ПЛЫТЬ (1) НЕ ДУМАЯ О НАЧИНАЮЩЕЙСЯ БУРЕ (2) ПОЛЬЗУЯСЬ ДОБРОТОЙ МЕСТНЫХ РЫБАКОВ  (3)ПОЗВОЛИВШИХ МНЕ ВЗЯТЬ МОТОРКУ.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ru-RU" sz="2000" b="1" dirty="0" smtClean="0">
                <a:latin typeface="Arial" charset="0"/>
              </a:rPr>
              <a:t>4)ЗАТАИВ ДЫХАНИЕ  (1) ОТКРЫВ РОТ </a:t>
            </a:r>
            <a:r>
              <a:rPr lang="ru-RU" sz="2000" b="1" dirty="0">
                <a:latin typeface="Arial" charset="0"/>
              </a:rPr>
              <a:t>(2) ДЕТИ СИДЕЛИ </a:t>
            </a:r>
            <a:r>
              <a:rPr lang="ru-RU" sz="2000" b="1" dirty="0" smtClean="0">
                <a:latin typeface="Arial" charset="0"/>
              </a:rPr>
              <a:t>У КОСТРА (2) ДОЖИДАЯСЬ ОКОНЧАНИЯ РАССКАЗА (3) ЗАИНТРИГОВАВШЕГО ВЕСЬ ОТРЯД.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ru-RU" sz="2000" b="1" dirty="0" smtClean="0">
                <a:latin typeface="Arial" charset="0"/>
              </a:rPr>
              <a:t>5)СТОЯ У ВЕРАНДЫ </a:t>
            </a:r>
            <a:r>
              <a:rPr lang="ru-RU" sz="2000" b="1" dirty="0">
                <a:latin typeface="Arial" charset="0"/>
              </a:rPr>
              <a:t>(1</a:t>
            </a:r>
            <a:r>
              <a:rPr lang="ru-RU" sz="2000" b="1" dirty="0" smtClean="0">
                <a:latin typeface="Arial" charset="0"/>
              </a:rPr>
              <a:t>) И (2) </a:t>
            </a:r>
            <a:r>
              <a:rPr lang="ru-RU" sz="2000" b="1" dirty="0">
                <a:latin typeface="Arial" charset="0"/>
              </a:rPr>
              <a:t>РАЗГОВАРИВАЯ </a:t>
            </a:r>
            <a:r>
              <a:rPr lang="ru-RU" sz="2000" b="1" dirty="0" smtClean="0">
                <a:latin typeface="Arial" charset="0"/>
              </a:rPr>
              <a:t>(3) МАЛЬЧИК  (4) ПОЕЖИВАЯСЬ ОТ ВЕЧЕРНЕЙ СЫРОСТИ  (5) ТО  И ДЕЛО ОГЛЯДЫВАЛСЯ НА НАС.</a:t>
            </a:r>
          </a:p>
        </p:txBody>
      </p:sp>
    </p:spTree>
    <p:extLst>
      <p:ext uri="{BB962C8B-B14F-4D97-AF65-F5344CB8AC3E}">
        <p14:creationId xmlns:p14="http://schemas.microsoft.com/office/powerpoint/2010/main" val="400456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8509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ru-RU" sz="2000" b="1" dirty="0" smtClean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ВЫПИШИТЕ ЦИФРУ(-Ы), ОБОЗНАЧАЮЩУЮ(-ЩИЕ) ЗАПЯТУЮ(-ЫЕ) ПРИ ОБОСОБЛЕННОМ ОБСТОЯТЕЛЬСТВЕ. </a:t>
            </a:r>
          </a:p>
        </p:txBody>
      </p:sp>
      <p:sp>
        <p:nvSpPr>
          <p:cNvPr id="13315" name="Rectangle 3"/>
          <p:cNvSpPr>
            <a:spLocks noGrp="1"/>
          </p:cNvSpPr>
          <p:nvPr>
            <p:ph type="body" idx="1"/>
          </p:nvPr>
        </p:nvSpPr>
        <p:spPr>
          <a:xfrm>
            <a:off x="251520" y="1341438"/>
            <a:ext cx="8568952" cy="518390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ru-RU" sz="2000" b="1" dirty="0" smtClean="0">
                <a:latin typeface="Arial" charset="0"/>
              </a:rPr>
              <a:t>6)ОПУСТОШИВ БАНОЧКУ ШПРОТ  (1) ОН ОСТОРОЖНО ОТКРЫЛ ХОЛОДИЛЬНИК </a:t>
            </a:r>
            <a:r>
              <a:rPr lang="ru-RU" sz="2000" b="1" dirty="0">
                <a:latin typeface="Arial" charset="0"/>
              </a:rPr>
              <a:t>(2) </a:t>
            </a:r>
            <a:r>
              <a:rPr lang="ru-RU" sz="2000" b="1" dirty="0" smtClean="0">
                <a:latin typeface="Arial" charset="0"/>
              </a:rPr>
              <a:t>И (3) ОТОДВИНУВ КОЛБАСУ (4) ДОСТАЛ СМЕТАНУ.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ru-RU" sz="2000" b="1" dirty="0" smtClean="0">
                <a:latin typeface="Arial" charset="0"/>
              </a:rPr>
              <a:t>7)ВОЗВРАТИВШИСЬ ДОМОЙ (1) ОН УВИДЕЛ  (2) ЧТО БРАТ И СЕСТРА СИДЯТ НА ПОЛУ  </a:t>
            </a:r>
            <a:r>
              <a:rPr lang="ru-RU" sz="2000" b="1" dirty="0">
                <a:latin typeface="Arial" charset="0"/>
              </a:rPr>
              <a:t>(3) </a:t>
            </a:r>
            <a:r>
              <a:rPr lang="ru-RU" sz="2000" b="1" dirty="0" smtClean="0">
                <a:latin typeface="Arial" charset="0"/>
              </a:rPr>
              <a:t>И</a:t>
            </a:r>
            <a:r>
              <a:rPr lang="ru-RU" sz="2000" b="1" dirty="0">
                <a:latin typeface="Arial" charset="0"/>
              </a:rPr>
              <a:t> </a:t>
            </a:r>
            <a:r>
              <a:rPr lang="ru-RU" sz="2000" b="1" dirty="0" smtClean="0">
                <a:latin typeface="Arial" charset="0"/>
              </a:rPr>
              <a:t>(4) ТОЛКАЯ ДРУГ ДРУГА  (</a:t>
            </a:r>
            <a:r>
              <a:rPr lang="ru-RU" sz="2000" b="1" dirty="0">
                <a:latin typeface="Arial" charset="0"/>
              </a:rPr>
              <a:t>5</a:t>
            </a:r>
            <a:r>
              <a:rPr lang="ru-RU" sz="2000" b="1" dirty="0" smtClean="0">
                <a:latin typeface="Arial" charset="0"/>
              </a:rPr>
              <a:t>) СПОРЯТ ИЗ-ЗА ПИРАМИДКИ.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ru-RU" sz="2000" b="1" dirty="0" smtClean="0">
                <a:latin typeface="Arial" charset="0"/>
              </a:rPr>
              <a:t>8)ВАЖНЫЕ ДЛЯ СЕБЯ ПОДРОБНОСТИ (1) ОН ЗАПОМИНАЛ (2) НЕ ЗАПИСЫВАЯ  (3) СТАРАЛСЯ НЕ УПУСТИТЬ НИ ОДНОЙ МЕЛОЧИ(4) КАЖУЩЕЙСЯ ДРУГИМ ПУСТЯКОМ.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ru-RU" sz="2000" b="1" dirty="0" smtClean="0">
                <a:latin typeface="Arial" charset="0"/>
              </a:rPr>
              <a:t>9)ОТДАВ ПОЧТИ ВЕСЬ СВОЙ ЖАР ЛЕТОМ (1) СОЛНЦЕ КАК БУДТО БЕРЕГЛО ОСТАТКИ ТЕПЛА (2) ГРЕЛО МАЛО (3) НО ЛАСКОВО.</a:t>
            </a:r>
          </a:p>
          <a:p>
            <a:pPr marL="0" indent="0" algn="just">
              <a:buNone/>
            </a:pPr>
            <a:r>
              <a:rPr lang="ru-RU" sz="2000" b="1" dirty="0" smtClean="0">
                <a:latin typeface="Arial" charset="0"/>
              </a:rPr>
              <a:t>10) НЕ ПОНИМАЯ (1) ПОЧЕМУ О НЕЙ ТАК ГОВОРЯТ (2) И (3) ОПАСАЯСЬ ОСЛОЖНЕНИЙ (4) ОНА ТОРОПЛИВО ПОБЛАГОДАРИЛА (5) И (6) ПЕРЕБЕЖАВ ПО КАМНЯМ РУЧЕЙ (7) БЫСТРО ПОШЛА К ЛЕСУ.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8519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ПРОВЕРКА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1907704" y="1447800"/>
            <a:ext cx="6779096" cy="45720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3 4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1 2 3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1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2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3 4 5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1 3 4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1 4 5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2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1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4 6 7</a:t>
            </a:r>
          </a:p>
          <a:p>
            <a:pPr marL="514350" indent="-514350">
              <a:buFont typeface="+mj-lt"/>
              <a:buAutoNum type="arabicPeriod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31782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70609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ru-RU" sz="1800" b="1" dirty="0" smtClean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ПОМНИТЕ: ПРИЧАСТНЫЕ И ДЕЕПРИЧАСТНЫЕ ОБОРОТЫ МОГУТ БЫТЬ ОДНОРОДНЫМИ!!!</a:t>
            </a:r>
          </a:p>
        </p:txBody>
      </p:sp>
      <p:sp>
        <p:nvSpPr>
          <p:cNvPr id="14339" name="Rectangle 3"/>
          <p:cNvSpPr>
            <a:spLocks noGrp="1"/>
          </p:cNvSpPr>
          <p:nvPr>
            <p:ph type="body" idx="1"/>
          </p:nvPr>
        </p:nvSpPr>
        <p:spPr>
          <a:xfrm>
            <a:off x="251520" y="1124744"/>
            <a:ext cx="8435280" cy="5001419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ru-RU" sz="1800" b="1" u="sng" dirty="0" smtClean="0">
                <a:latin typeface="Arial" charset="0"/>
              </a:rPr>
              <a:t>ВЫПИШИТЕ ИЗ ПРЕДЛОЖЕНИЙ ОДНОРОДНЫЕ ПРИЧАСТНЫЕ И ДЕЕПРИЧАСТНЫЕ ОБОРОТЫ (знаки препинания не расставлены).</a:t>
            </a:r>
          </a:p>
          <a:p>
            <a:pPr eaLnBrk="1" hangingPunct="1">
              <a:buFont typeface="Arial" charset="0"/>
              <a:buNone/>
            </a:pPr>
            <a:r>
              <a:rPr lang="ru-RU" sz="1600" b="1" dirty="0" smtClean="0">
                <a:latin typeface="Arial" charset="0"/>
              </a:rPr>
              <a:t>1)ТРАВА  СГИБАЕМАЯ УДАРАМИ ВЕТРА И КОЛЕБЛЕМАЯ ИМ ПОХОДИЛА НА ОКЕАН.</a:t>
            </a:r>
          </a:p>
          <a:p>
            <a:pPr eaLnBrk="1" hangingPunct="1">
              <a:buFont typeface="Arial" charset="0"/>
              <a:buNone/>
            </a:pPr>
            <a:r>
              <a:rPr lang="ru-RU" sz="1600" b="1" dirty="0" smtClean="0">
                <a:latin typeface="Arial" charset="0"/>
              </a:rPr>
              <a:t>2)НАД ДОМАМИ  ПОКРЫТЫМИ ИНЕЕМ И ТРУБАМИ ДЫМЯЩИМИ ЧАДНО И ГУСТО СВЕТИТ МЕСЯЦ.</a:t>
            </a:r>
          </a:p>
          <a:p>
            <a:pPr eaLnBrk="1" hangingPunct="1">
              <a:buFont typeface="Arial" charset="0"/>
              <a:buNone/>
            </a:pPr>
            <a:r>
              <a:rPr lang="ru-RU" sz="1600" b="1" dirty="0" smtClean="0">
                <a:latin typeface="Arial" charset="0"/>
              </a:rPr>
              <a:t>3)ОН ПЛАВАЕТ НЫРЯЯ КАК МОРЖ И КУВЫРКАЕТСЯ ПОВОРАЧИВАЯСЬ С БОКУ НА БОК.</a:t>
            </a:r>
          </a:p>
          <a:p>
            <a:pPr eaLnBrk="1" hangingPunct="1">
              <a:buFont typeface="Arial" charset="0"/>
              <a:buNone/>
            </a:pPr>
            <a:r>
              <a:rPr lang="ru-RU" sz="1600" b="1" dirty="0" smtClean="0">
                <a:latin typeface="Arial" charset="0"/>
              </a:rPr>
              <a:t>4)ЗАПЕРЕВ КВАРТИРУ И ПОЛОЖИВ КЛЮЧ В УСЛОВЛЕННОЕ МЕСТО СТАРИК ВЫШЕЛ ИЗ ДОМА.</a:t>
            </a:r>
          </a:p>
          <a:p>
            <a:pPr eaLnBrk="1" hangingPunct="1">
              <a:buFont typeface="Arial" charset="0"/>
              <a:buNone/>
            </a:pPr>
            <a:r>
              <a:rPr lang="ru-RU" sz="1600" b="1" dirty="0" smtClean="0">
                <a:latin typeface="Arial" charset="0"/>
              </a:rPr>
              <a:t>5)НАД ДЕРЕВНЕЙ СНАРЯДЫ НЕСУТСЯ С ВОЕМ ЗАГЛУШАЯ ОСТАЛЬНЫЕ ЗВУКИ И ПАДАЯ ВЗМЕТАЮТ ГЛЫБЫ ЗЕМЛИ.</a:t>
            </a:r>
          </a:p>
          <a:p>
            <a:pPr eaLnBrk="1" hangingPunct="1">
              <a:buFont typeface="Arial" charset="0"/>
              <a:buNone/>
            </a:pPr>
            <a:r>
              <a:rPr lang="ru-RU" sz="1600" b="1" dirty="0" smtClean="0">
                <a:latin typeface="Arial" charset="0"/>
              </a:rPr>
              <a:t>6)ОН ЗАМЕТИЛ КАК ВСПЫХНУЛ НЕМЕЦКИЙ ТАНК ЧУТЬ ЗАМЕДЛИВШИЙ ПЕРЕД КАКИМ-ТО ПРЕПЯТСТВИЕМ И СРАЗУ ПОДБИТЫЙ СНАРЯДОМ.</a:t>
            </a:r>
          </a:p>
          <a:p>
            <a:pPr eaLnBrk="1" hangingPunct="1">
              <a:buFont typeface="Arial" charset="0"/>
              <a:buNone/>
            </a:pPr>
            <a:r>
              <a:rPr lang="ru-RU" sz="1600" b="1" dirty="0" smtClean="0">
                <a:latin typeface="Arial" charset="0"/>
              </a:rPr>
              <a:t>7)ОН ТОЛЬКО ЧТО ВЫБРАЛСЯ ИЗ ПОДВАЛА ЗАПОЛНЕННОГО УГАРНЫМ ГАЗОМ И ИЗМУЧЕННЫЙ УСТАЛОСТЬЮ ОН РЕШИЛ ПЕРЕДОХНУТЬ У ДОМА.</a:t>
            </a:r>
          </a:p>
          <a:p>
            <a:pPr eaLnBrk="1" hangingPunct="1">
              <a:buFont typeface="Arial" charset="0"/>
              <a:buNone/>
            </a:pPr>
            <a:endParaRPr lang="ru-RU" sz="1600" dirty="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ru-RU" sz="1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046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0646" y="116632"/>
            <a:ext cx="6870700" cy="755650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txBody>
          <a:bodyPr/>
          <a:lstStyle/>
          <a:p>
            <a:pPr algn="ctr" eaLnBrk="1" hangingPunct="1">
              <a:defRPr/>
            </a:pPr>
            <a:r>
              <a:rPr lang="ru-RU" sz="2400" b="1" dirty="0" smtClean="0">
                <a:solidFill>
                  <a:schemeClr val="bg1"/>
                </a:solidFill>
              </a:rPr>
              <a:t>Диктант «Проверь себя»</a:t>
            </a:r>
          </a:p>
        </p:txBody>
      </p:sp>
      <p:sp>
        <p:nvSpPr>
          <p:cNvPr id="15363" name="Прямоугольник 2"/>
          <p:cNvSpPr>
            <a:spLocks noChangeArrowheads="1"/>
          </p:cNvSpPr>
          <p:nvPr/>
        </p:nvSpPr>
        <p:spPr bwMode="auto">
          <a:xfrm>
            <a:off x="107504" y="944563"/>
            <a:ext cx="8856984" cy="5238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2800" dirty="0"/>
              <a:t> </a:t>
            </a:r>
            <a:r>
              <a:rPr lang="ru-RU" sz="2600" b="1" dirty="0"/>
              <a:t>Здесь среди болот  поросших богатой растительностью и глухих лесов  изгибаясь пробирается тоненький ручеёк. Так начинается Волга  самая большая река в Европе  свой далёкий путь. Пройдя через несколько озёр она набирает силу и разливается могуче величаво. Семь тысяч больших и малых рек несут Волге-матушке свои воды.</a:t>
            </a:r>
          </a:p>
          <a:p>
            <a:pPr algn="just">
              <a:lnSpc>
                <a:spcPct val="80000"/>
              </a:lnSpc>
            </a:pPr>
            <a:r>
              <a:rPr lang="ru-RU" sz="2600" b="1" dirty="0"/>
              <a:t>        Человек путешествующий по Волге не перестаёт удивляться красоте её берегов разнообразных живописных. В верховьях сжимают реку жёлто-красные сосновые леса наполняя воздух запахом сосны. Живописен правый берег гористый круто обрывающийся к </a:t>
            </a:r>
            <a:r>
              <a:rPr lang="ru-RU" sz="2600" b="1" dirty="0" smtClean="0"/>
              <a:t>реке </a:t>
            </a:r>
            <a:r>
              <a:rPr lang="ru-RU" sz="2600" b="1" dirty="0"/>
              <a:t>прорезанный глубокими долинами. Ближе к югу где-то после Саратова  заросли уступали место хлебам уходящим в бесконечную даль. </a:t>
            </a:r>
          </a:p>
        </p:txBody>
      </p:sp>
    </p:spTree>
    <p:extLst>
      <p:ext uri="{BB962C8B-B14F-4D97-AF65-F5344CB8AC3E}">
        <p14:creationId xmlns:p14="http://schemas.microsoft.com/office/powerpoint/2010/main" val="170005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0646" y="116632"/>
            <a:ext cx="6870700" cy="755650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txBody>
          <a:bodyPr/>
          <a:lstStyle/>
          <a:p>
            <a:pPr algn="ctr" eaLnBrk="1" hangingPunct="1">
              <a:defRPr/>
            </a:pPr>
            <a:r>
              <a:rPr lang="ru-RU" sz="2400" b="1" dirty="0" smtClean="0">
                <a:solidFill>
                  <a:schemeClr val="bg1"/>
                </a:solidFill>
              </a:rPr>
              <a:t>СПИШИТЕ. РАССТАВЬТЕ ЗНАКИ ПРЕПИНАНИЯ.</a:t>
            </a:r>
          </a:p>
        </p:txBody>
      </p:sp>
      <p:sp>
        <p:nvSpPr>
          <p:cNvPr id="15363" name="Прямоугольник 2"/>
          <p:cNvSpPr>
            <a:spLocks noChangeArrowheads="1"/>
          </p:cNvSpPr>
          <p:nvPr/>
        </p:nvSpPr>
        <p:spPr bwMode="auto">
          <a:xfrm>
            <a:off x="107504" y="944563"/>
            <a:ext cx="8856984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sz="2800" b="1" dirty="0"/>
              <a:t> </a:t>
            </a:r>
            <a:r>
              <a:rPr lang="ru-RU" sz="2300" b="1" dirty="0"/>
              <a:t>1. Только что отбыла гостившая на Капри высокая особа </a:t>
            </a:r>
            <a:r>
              <a:rPr lang="ru-RU" sz="2300" b="1" dirty="0" smtClean="0"/>
              <a:t>  </a:t>
            </a:r>
            <a:r>
              <a:rPr lang="ru-RU" sz="2300" b="1" dirty="0"/>
              <a:t>Рейс XVII.  </a:t>
            </a:r>
            <a:r>
              <a:rPr lang="ru-RU" sz="2300" b="1" dirty="0" smtClean="0"/>
              <a:t>2</a:t>
            </a:r>
            <a:r>
              <a:rPr lang="ru-RU" sz="2300" b="1" dirty="0"/>
              <a:t>. И гостям из Сан-Франциско отвели те самые </a:t>
            </a:r>
            <a:r>
              <a:rPr lang="ru-RU" sz="2300" b="1" dirty="0" smtClean="0"/>
              <a:t>апартаменты  </a:t>
            </a:r>
            <a:r>
              <a:rPr lang="ru-RU" sz="2300" b="1" dirty="0"/>
              <a:t>что занимал он.  </a:t>
            </a:r>
            <a:r>
              <a:rPr lang="ru-RU" sz="2300" b="1" dirty="0" smtClean="0"/>
              <a:t>3</a:t>
            </a:r>
            <a:r>
              <a:rPr lang="ru-RU" sz="2300" b="1" dirty="0"/>
              <a:t>. К ним приставили самую красивую и умелую </a:t>
            </a:r>
            <a:r>
              <a:rPr lang="ru-RU" sz="2300" b="1" dirty="0" smtClean="0"/>
              <a:t>горничную  бельгийку  </a:t>
            </a:r>
            <a:r>
              <a:rPr lang="ru-RU" sz="2300" b="1" dirty="0"/>
              <a:t>с тонкой и твердой от корсета талией и в крахмальном чепчике в виде маленькой зубчатой </a:t>
            </a:r>
            <a:r>
              <a:rPr lang="ru-RU" sz="2300" b="1" dirty="0" smtClean="0"/>
              <a:t>короны  </a:t>
            </a:r>
            <a:r>
              <a:rPr lang="ru-RU" sz="2300" b="1" dirty="0"/>
              <a:t>и самого видного из </a:t>
            </a:r>
            <a:r>
              <a:rPr lang="ru-RU" sz="2300" b="1" dirty="0" smtClean="0"/>
              <a:t>лакеев  угольно-черного  </a:t>
            </a:r>
            <a:r>
              <a:rPr lang="ru-RU" sz="2300" b="1" dirty="0" err="1"/>
              <a:t>огнеглазого</a:t>
            </a:r>
            <a:r>
              <a:rPr lang="ru-RU" sz="2300" b="1" dirty="0"/>
              <a:t> </a:t>
            </a:r>
            <a:r>
              <a:rPr lang="ru-RU" sz="2300" b="1" dirty="0" err="1" smtClean="0"/>
              <a:t>сицилийца</a:t>
            </a:r>
            <a:r>
              <a:rPr lang="ru-RU" sz="2300" b="1" dirty="0" smtClean="0"/>
              <a:t>  </a:t>
            </a:r>
            <a:r>
              <a:rPr lang="ru-RU" sz="2300" b="1" dirty="0"/>
              <a:t>и самого расторопного </a:t>
            </a:r>
            <a:r>
              <a:rPr lang="ru-RU" sz="2300" b="1" dirty="0" smtClean="0"/>
              <a:t>коридорного  </a:t>
            </a:r>
            <a:r>
              <a:rPr lang="ru-RU" sz="2300" b="1" dirty="0"/>
              <a:t>маленького и полного </a:t>
            </a:r>
            <a:r>
              <a:rPr lang="ru-RU" sz="2300" b="1" dirty="0" err="1" smtClean="0"/>
              <a:t>Луиджи</a:t>
            </a:r>
            <a:r>
              <a:rPr lang="ru-RU" sz="2300" b="1" dirty="0" smtClean="0"/>
              <a:t>  </a:t>
            </a:r>
            <a:r>
              <a:rPr lang="ru-RU" sz="2300" b="1" dirty="0"/>
              <a:t>много переменившего подобных мест на своем веку. 4. А через минуту в дверь комнаты господина из Сан-Франциско легонько стукнул </a:t>
            </a:r>
            <a:r>
              <a:rPr lang="ru-RU" sz="2300" b="1" dirty="0" smtClean="0"/>
              <a:t>француз-метрдотель  явившийся  </a:t>
            </a:r>
            <a:r>
              <a:rPr lang="ru-RU" sz="2300" b="1" dirty="0"/>
              <a:t>чтобы </a:t>
            </a:r>
            <a:r>
              <a:rPr lang="ru-RU" sz="2300" b="1" dirty="0" smtClean="0"/>
              <a:t>узнать  </a:t>
            </a:r>
            <a:r>
              <a:rPr lang="ru-RU" sz="2300" b="1" dirty="0"/>
              <a:t>будут ли господа приезжие </a:t>
            </a:r>
            <a:r>
              <a:rPr lang="ru-RU" sz="2300" b="1" dirty="0" smtClean="0"/>
              <a:t>обедать  </a:t>
            </a:r>
            <a:r>
              <a:rPr lang="ru-RU" sz="2300" b="1" dirty="0"/>
              <a:t>и в случае утвердительного </a:t>
            </a:r>
            <a:r>
              <a:rPr lang="ru-RU" sz="2300" b="1" dirty="0" smtClean="0"/>
              <a:t>ответа  </a:t>
            </a:r>
            <a:r>
              <a:rPr lang="ru-RU" sz="2300" b="1" dirty="0"/>
              <a:t>в </a:t>
            </a:r>
            <a:r>
              <a:rPr lang="ru-RU" sz="2300" b="1" dirty="0" smtClean="0"/>
              <a:t>котором  впрочем  </a:t>
            </a:r>
            <a:r>
              <a:rPr lang="ru-RU" sz="2300" b="1" dirty="0"/>
              <a:t>не было </a:t>
            </a:r>
            <a:r>
              <a:rPr lang="ru-RU" sz="2300" b="1" dirty="0" smtClean="0"/>
              <a:t>сомнения  доложить  </a:t>
            </a:r>
            <a:r>
              <a:rPr lang="ru-RU" sz="2300" b="1" dirty="0"/>
              <a:t>что сегодня </a:t>
            </a:r>
            <a:r>
              <a:rPr lang="ru-RU" sz="2300" b="1" dirty="0" smtClean="0"/>
              <a:t>лангуст  ростбиф  спаржа  </a:t>
            </a:r>
            <a:r>
              <a:rPr lang="ru-RU" sz="2300" b="1" dirty="0"/>
              <a:t>фазаны и так далее. </a:t>
            </a:r>
          </a:p>
          <a:p>
            <a:pPr algn="r"/>
            <a:r>
              <a:rPr lang="ru-RU" sz="2200" i="1" dirty="0"/>
              <a:t>(По </a:t>
            </a:r>
            <a:r>
              <a:rPr lang="ru-RU" sz="2200" i="1" dirty="0" err="1"/>
              <a:t>И.А.Бунину</a:t>
            </a:r>
            <a:r>
              <a:rPr lang="ru-RU" sz="2200" i="1" dirty="0"/>
              <a:t>)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2457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0646" y="116632"/>
            <a:ext cx="6870700" cy="755650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txBody>
          <a:bodyPr/>
          <a:lstStyle/>
          <a:p>
            <a:pPr algn="ctr" eaLnBrk="1" hangingPunct="1">
              <a:defRPr/>
            </a:pPr>
            <a:r>
              <a:rPr lang="ru-RU" sz="2400" b="1" dirty="0" smtClean="0">
                <a:solidFill>
                  <a:schemeClr val="bg1"/>
                </a:solidFill>
              </a:rPr>
              <a:t>Проверь себя</a:t>
            </a:r>
          </a:p>
        </p:txBody>
      </p:sp>
      <p:sp>
        <p:nvSpPr>
          <p:cNvPr id="15363" name="Прямоугольник 2"/>
          <p:cNvSpPr>
            <a:spLocks noChangeArrowheads="1"/>
          </p:cNvSpPr>
          <p:nvPr/>
        </p:nvSpPr>
        <p:spPr bwMode="auto">
          <a:xfrm>
            <a:off x="107504" y="944563"/>
            <a:ext cx="8856984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sz="2800" b="1" dirty="0"/>
              <a:t> </a:t>
            </a:r>
            <a:r>
              <a:rPr lang="ru-RU" sz="2300" b="1" dirty="0"/>
              <a:t>1. Только что отбыла гостившая на Капри высокая особа — Рейс XVII.  </a:t>
            </a:r>
            <a:r>
              <a:rPr lang="ru-RU" sz="2300" b="1" dirty="0" smtClean="0"/>
              <a:t>2</a:t>
            </a:r>
            <a:r>
              <a:rPr lang="ru-RU" sz="2300" b="1" dirty="0"/>
              <a:t>. И гостям из Сан-Франциско отвели те самые апартаменты, что занимал он.  </a:t>
            </a:r>
            <a:r>
              <a:rPr lang="ru-RU" sz="2300" b="1" dirty="0" smtClean="0"/>
              <a:t>3</a:t>
            </a:r>
            <a:r>
              <a:rPr lang="ru-RU" sz="2300" b="1" dirty="0"/>
              <a:t>. К ним приставили самую красивую и умелую горничную, бельгийку, с тонкой и твердой от корсета талией и в крахмальном чепчике в виде маленькой зубчатой короны, и самого видного из лакеев, угольно-черного, </a:t>
            </a:r>
            <a:r>
              <a:rPr lang="ru-RU" sz="2300" b="1" dirty="0" err="1"/>
              <a:t>огнеглазого</a:t>
            </a:r>
            <a:r>
              <a:rPr lang="ru-RU" sz="2300" b="1" dirty="0"/>
              <a:t> </a:t>
            </a:r>
            <a:r>
              <a:rPr lang="ru-RU" sz="2300" b="1" dirty="0" err="1"/>
              <a:t>сицилийца</a:t>
            </a:r>
            <a:r>
              <a:rPr lang="ru-RU" sz="2300" b="1" dirty="0"/>
              <a:t>, и самого расторопного коридорного, маленького и полного </a:t>
            </a:r>
            <a:r>
              <a:rPr lang="ru-RU" sz="2300" b="1" dirty="0" err="1"/>
              <a:t>Луиджи</a:t>
            </a:r>
            <a:r>
              <a:rPr lang="ru-RU" sz="2300" b="1" dirty="0"/>
              <a:t>, много переменившего подобных мест на своем веку. 4. А через минуту в дверь комнаты господина из Сан-Франциско легонько стукнул француз-метрдотель, явившийся, чтобы узнать, будут ли господа приезжие обедать, и в случае утвердительного ответа, в котором, впрочем, не было сомнения, доложить, что сегодня лангуст, ростбиф, спаржа, фазаны и так далее. </a:t>
            </a:r>
          </a:p>
          <a:p>
            <a:pPr algn="r"/>
            <a:r>
              <a:rPr lang="ru-RU" sz="2200" i="1" dirty="0"/>
              <a:t>(По </a:t>
            </a:r>
            <a:r>
              <a:rPr lang="ru-RU" sz="2200" i="1" dirty="0" err="1"/>
              <a:t>И.А.Бунину</a:t>
            </a:r>
            <a:r>
              <a:rPr lang="ru-RU" sz="2200" i="1" dirty="0"/>
              <a:t>)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11099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ДОМАЩНЕ ЗАДАНИЕ: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628800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ИЗУЧИТЬ ПРЕЗЕНТАЦИЮ И СДЕЛАТЬ НЕОБХОДИМЫЕ ЗАПИСИ</a:t>
            </a:r>
          </a:p>
          <a:p>
            <a:r>
              <a:rPr lang="ru-RU" dirty="0" smtClean="0"/>
              <a:t>ЗА ЛЕТНЕЕ ВРЕМЯ РЕШИТЬ 15 ВАРИАНТОВ ЕГЭ (ТЕСТ + СОЧИНЕНИЕ)</a:t>
            </a:r>
          </a:p>
          <a:p>
            <a:r>
              <a:rPr lang="ru-RU" smtClean="0"/>
              <a:t>ЗАПОЛНИТЬ МОНИТОРИНГ </a:t>
            </a:r>
            <a:r>
              <a:rPr lang="ru-RU" dirty="0" smtClean="0"/>
              <a:t>ВЫПОЛНЕНИЯ ЗАДАНИЙ ЕГЭ И СДАТЬ ИХ УЧИТЕЛЮ </a:t>
            </a:r>
            <a:r>
              <a:rPr lang="ru-RU" smtClean="0"/>
              <a:t>В СЕНТЯБРЕ(МОНИТОРИНГ ОФОРМИТЬ НА ЛИСТОЧКАХ А4)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14401" y="3175234"/>
          <a:ext cx="7772397" cy="11171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769"/>
                <a:gridCol w="378475"/>
                <a:gridCol w="242329"/>
                <a:gridCol w="242329"/>
                <a:gridCol w="242329"/>
                <a:gridCol w="243380"/>
                <a:gridCol w="243380"/>
                <a:gridCol w="243380"/>
                <a:gridCol w="243380"/>
                <a:gridCol w="243380"/>
                <a:gridCol w="243380"/>
                <a:gridCol w="259150"/>
                <a:gridCol w="259150"/>
                <a:gridCol w="259150"/>
                <a:gridCol w="259150"/>
                <a:gridCol w="259150"/>
                <a:gridCol w="259150"/>
                <a:gridCol w="259150"/>
                <a:gridCol w="259150"/>
                <a:gridCol w="259150"/>
                <a:gridCol w="259150"/>
                <a:gridCol w="259150"/>
                <a:gridCol w="259150"/>
                <a:gridCol w="259150"/>
                <a:gridCol w="259150"/>
                <a:gridCol w="259150"/>
                <a:gridCol w="259150"/>
                <a:gridCol w="259150"/>
                <a:gridCol w="447336"/>
              </a:tblGrid>
              <a:tr h="4787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№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П/П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ДАТА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16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17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18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19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22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24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26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ИТОГО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</a:tr>
              <a:tr h="159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1.06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34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</a:tr>
              <a:tr h="159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</a:tr>
              <a:tr h="159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..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</a:tr>
              <a:tr h="159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71" marR="5677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2732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634082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ru-RU" sz="2400" b="1" dirty="0" smtClean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Спишите. Расставьте знаки препинания.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>
          <a:xfrm>
            <a:off x="323528" y="1052736"/>
            <a:ext cx="8568952" cy="5616623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ru-RU" sz="2200" b="1" dirty="0" smtClean="0">
                <a:latin typeface="Arial" charset="0"/>
              </a:rPr>
              <a:t>1)Листочки сухие и </a:t>
            </a:r>
            <a:r>
              <a:rPr lang="ru-RU" sz="2200" b="1" dirty="0" err="1" smtClean="0">
                <a:latin typeface="Arial" charset="0"/>
              </a:rPr>
              <a:t>безжизне</a:t>
            </a:r>
            <a:r>
              <a:rPr lang="ru-RU" sz="2200" b="1" dirty="0" smtClean="0">
                <a:latin typeface="Arial" charset="0"/>
              </a:rPr>
              <a:t>(</a:t>
            </a:r>
            <a:r>
              <a:rPr lang="ru-RU" sz="2200" b="1" dirty="0" err="1" smtClean="0">
                <a:latin typeface="Arial" charset="0"/>
              </a:rPr>
              <a:t>н,нн</a:t>
            </a:r>
            <a:r>
              <a:rPr lang="ru-RU" sz="2200" b="1" dirty="0" smtClean="0">
                <a:latin typeface="Arial" charset="0"/>
              </a:rPr>
              <a:t>)</a:t>
            </a:r>
            <a:r>
              <a:rPr lang="ru-RU" sz="2200" b="1" dirty="0" err="1" smtClean="0">
                <a:latin typeface="Arial" charset="0"/>
              </a:rPr>
              <a:t>ые</a:t>
            </a:r>
            <a:r>
              <a:rPr lang="ru-RU" sz="2200" b="1" dirty="0" smtClean="0">
                <a:latin typeface="Arial" charset="0"/>
              </a:rPr>
              <a:t> повисли на ветке.</a:t>
            </a:r>
          </a:p>
          <a:p>
            <a:pPr marL="0" indent="0">
              <a:buNone/>
            </a:pPr>
            <a:r>
              <a:rPr lang="ru-RU" sz="2200" b="1" dirty="0" smtClean="0">
                <a:latin typeface="Arial" charset="0"/>
              </a:rPr>
              <a:t>2)Кусты дикой </a:t>
            </a:r>
            <a:r>
              <a:rPr lang="ru-RU" sz="2200" b="1" dirty="0">
                <a:latin typeface="Arial" charset="0"/>
              </a:rPr>
              <a:t>малины </a:t>
            </a:r>
            <a:r>
              <a:rPr lang="ru-RU" sz="2200" b="1" dirty="0" err="1">
                <a:latin typeface="Arial" charset="0"/>
              </a:rPr>
              <a:t>окруже</a:t>
            </a:r>
            <a:r>
              <a:rPr lang="ru-RU" sz="2200" b="1" dirty="0">
                <a:latin typeface="Arial" charset="0"/>
              </a:rPr>
              <a:t>(</a:t>
            </a:r>
            <a:r>
              <a:rPr lang="ru-RU" sz="2200" b="1" dirty="0" err="1">
                <a:latin typeface="Arial" charset="0"/>
              </a:rPr>
              <a:t>н,нн</a:t>
            </a:r>
            <a:r>
              <a:rPr lang="ru-RU" sz="2200" b="1" dirty="0">
                <a:latin typeface="Arial" charset="0"/>
              </a:rPr>
              <a:t>)</a:t>
            </a:r>
            <a:r>
              <a:rPr lang="ru-RU" sz="2200" b="1" dirty="0" err="1">
                <a:latin typeface="Arial" charset="0"/>
              </a:rPr>
              <a:t>ые</a:t>
            </a:r>
            <a:r>
              <a:rPr lang="ru-RU" sz="2200" b="1" dirty="0">
                <a:latin typeface="Arial" charset="0"/>
              </a:rPr>
              <a:t> </a:t>
            </a:r>
            <a:r>
              <a:rPr lang="ru-RU" sz="2200" b="1" dirty="0" smtClean="0">
                <a:latin typeface="Arial" charset="0"/>
              </a:rPr>
              <a:t>кипящим воздухом дрожали на солнце.</a:t>
            </a:r>
          </a:p>
          <a:p>
            <a:pPr marL="0" indent="0" eaLnBrk="1" hangingPunct="1">
              <a:buNone/>
            </a:pPr>
            <a:r>
              <a:rPr lang="ru-RU" sz="2200" b="1" dirty="0" smtClean="0">
                <a:latin typeface="Arial" charset="0"/>
              </a:rPr>
              <a:t>3)Сирень вся пушистая радует глаз.</a:t>
            </a:r>
          </a:p>
          <a:p>
            <a:pPr marL="0" indent="0">
              <a:buNone/>
            </a:pPr>
            <a:r>
              <a:rPr lang="ru-RU" sz="2200" b="1" dirty="0" smtClean="0">
                <a:latin typeface="Arial" charset="0"/>
              </a:rPr>
              <a:t>4)</a:t>
            </a:r>
            <a:r>
              <a:rPr lang="ru-RU" sz="2200" b="1" dirty="0" err="1" smtClean="0">
                <a:latin typeface="Arial" charset="0"/>
              </a:rPr>
              <a:t>Изумлё</a:t>
            </a:r>
            <a:r>
              <a:rPr lang="ru-RU" sz="2200" b="1" dirty="0" smtClean="0">
                <a:latin typeface="Arial" charset="0"/>
              </a:rPr>
              <a:t>(</a:t>
            </a:r>
            <a:r>
              <a:rPr lang="ru-RU" sz="2200" b="1" dirty="0" err="1" smtClean="0">
                <a:latin typeface="Arial" charset="0"/>
              </a:rPr>
              <a:t>н,нн</a:t>
            </a:r>
            <a:r>
              <a:rPr lang="ru-RU" sz="2200" b="1" dirty="0" smtClean="0">
                <a:latin typeface="Arial" charset="0"/>
              </a:rPr>
              <a:t>)</a:t>
            </a:r>
            <a:r>
              <a:rPr lang="ru-RU" sz="2200" b="1" dirty="0" err="1" smtClean="0">
                <a:latin typeface="Arial" charset="0"/>
              </a:rPr>
              <a:t>ые</a:t>
            </a:r>
            <a:r>
              <a:rPr lang="ru-RU" sz="2200" b="1" dirty="0" smtClean="0">
                <a:latin typeface="Arial" charset="0"/>
              </a:rPr>
              <a:t> люди остановились как </a:t>
            </a:r>
            <a:r>
              <a:rPr lang="ru-RU" sz="2200" b="1" dirty="0" err="1">
                <a:latin typeface="Arial" charset="0"/>
              </a:rPr>
              <a:t>вкопа</a:t>
            </a:r>
            <a:r>
              <a:rPr lang="ru-RU" sz="2200" b="1" dirty="0">
                <a:latin typeface="Arial" charset="0"/>
              </a:rPr>
              <a:t>(</a:t>
            </a:r>
            <a:r>
              <a:rPr lang="ru-RU" sz="2200" b="1" dirty="0" err="1">
                <a:latin typeface="Arial" charset="0"/>
              </a:rPr>
              <a:t>н,нн</a:t>
            </a:r>
            <a:r>
              <a:rPr lang="ru-RU" sz="2200" b="1" dirty="0">
                <a:latin typeface="Arial" charset="0"/>
              </a:rPr>
              <a:t>)</a:t>
            </a:r>
            <a:r>
              <a:rPr lang="ru-RU" sz="2200" b="1" dirty="0" err="1">
                <a:latin typeface="Arial" charset="0"/>
              </a:rPr>
              <a:t>ые</a:t>
            </a:r>
            <a:r>
              <a:rPr lang="ru-RU" sz="2200" b="1" dirty="0" smtClean="0">
                <a:latin typeface="Arial" charset="0"/>
              </a:rPr>
              <a:t>.</a:t>
            </a:r>
          </a:p>
          <a:p>
            <a:pPr marL="0" indent="0">
              <a:buNone/>
            </a:pPr>
            <a:r>
              <a:rPr lang="ru-RU" sz="2200" b="1" dirty="0">
                <a:latin typeface="Arial" charset="0"/>
              </a:rPr>
              <a:t>5)</a:t>
            </a:r>
            <a:r>
              <a:rPr lang="ru-RU" sz="2200" b="1" dirty="0" err="1">
                <a:latin typeface="Arial" charset="0"/>
              </a:rPr>
              <a:t>Погруже</a:t>
            </a:r>
            <a:r>
              <a:rPr lang="ru-RU" sz="2200" b="1" dirty="0">
                <a:latin typeface="Arial" charset="0"/>
              </a:rPr>
              <a:t>(</a:t>
            </a:r>
            <a:r>
              <a:rPr lang="ru-RU" sz="2200" b="1" dirty="0" err="1">
                <a:latin typeface="Arial" charset="0"/>
              </a:rPr>
              <a:t>н,нн</a:t>
            </a:r>
            <a:r>
              <a:rPr lang="ru-RU" sz="2200" b="1" dirty="0">
                <a:latin typeface="Arial" charset="0"/>
              </a:rPr>
              <a:t>)</a:t>
            </a:r>
            <a:r>
              <a:rPr lang="ru-RU" sz="2200" b="1" dirty="0" err="1">
                <a:latin typeface="Arial" charset="0"/>
              </a:rPr>
              <a:t>ый</a:t>
            </a:r>
            <a:r>
              <a:rPr lang="ru-RU" sz="2200" b="1" dirty="0">
                <a:latin typeface="Arial" charset="0"/>
              </a:rPr>
              <a:t> </a:t>
            </a:r>
            <a:r>
              <a:rPr lang="ru-RU" sz="2200" b="1" dirty="0" smtClean="0">
                <a:latin typeface="Arial" charset="0"/>
              </a:rPr>
              <a:t>в свои мысли он никого не замечал.</a:t>
            </a:r>
          </a:p>
          <a:p>
            <a:pPr marL="0" indent="0">
              <a:buNone/>
            </a:pPr>
            <a:r>
              <a:rPr lang="ru-RU" sz="2200" b="1" dirty="0">
                <a:latin typeface="Arial" charset="0"/>
              </a:rPr>
              <a:t>6) </a:t>
            </a:r>
            <a:r>
              <a:rPr lang="ru-RU" sz="2200" b="1" dirty="0" smtClean="0">
                <a:latin typeface="Arial" charset="0"/>
              </a:rPr>
              <a:t>Усталого и взмокшего меня </a:t>
            </a:r>
            <a:r>
              <a:rPr lang="ru-RU" sz="2200" b="1" dirty="0">
                <a:latin typeface="Arial" charset="0"/>
              </a:rPr>
              <a:t>еле </a:t>
            </a:r>
            <a:r>
              <a:rPr lang="ru-RU" sz="2200" b="1" dirty="0" smtClean="0">
                <a:latin typeface="Arial" charset="0"/>
              </a:rPr>
              <a:t>привели в себя.</a:t>
            </a:r>
          </a:p>
          <a:p>
            <a:pPr marL="0" indent="0">
              <a:buNone/>
            </a:pPr>
            <a:r>
              <a:rPr lang="ru-RU" sz="2200" b="1" dirty="0" smtClean="0">
                <a:latin typeface="Arial" charset="0"/>
              </a:rPr>
              <a:t>7)Дама в зеленом платье со шляпкой на голове вошла в </a:t>
            </a:r>
            <a:r>
              <a:rPr lang="ru-RU" sz="2200" b="1" dirty="0">
                <a:latin typeface="Arial" charset="0"/>
              </a:rPr>
              <a:t>гости(</a:t>
            </a:r>
            <a:r>
              <a:rPr lang="ru-RU" sz="2200" b="1" dirty="0" err="1">
                <a:latin typeface="Arial" charset="0"/>
              </a:rPr>
              <a:t>н,нн</a:t>
            </a:r>
            <a:r>
              <a:rPr lang="ru-RU" sz="2200" b="1" dirty="0">
                <a:latin typeface="Arial" charset="0"/>
              </a:rPr>
              <a:t>)</a:t>
            </a:r>
            <a:r>
              <a:rPr lang="ru-RU" sz="2200" b="1" dirty="0" err="1">
                <a:latin typeface="Arial" charset="0"/>
              </a:rPr>
              <a:t>ую</a:t>
            </a:r>
            <a:r>
              <a:rPr lang="ru-RU" sz="2200" b="1" dirty="0" smtClean="0">
                <a:latin typeface="Arial" charset="0"/>
              </a:rPr>
              <a:t>.</a:t>
            </a:r>
          </a:p>
          <a:p>
            <a:pPr marL="0" indent="0" eaLnBrk="1" hangingPunct="1">
              <a:buNone/>
            </a:pPr>
            <a:r>
              <a:rPr lang="ru-RU" sz="2200" b="1" dirty="0" smtClean="0">
                <a:latin typeface="Arial" charset="0"/>
              </a:rPr>
              <a:t>8)Стояла белая зима с жёсткой тишиной безоблачных морозов.</a:t>
            </a:r>
          </a:p>
          <a:p>
            <a:pPr marL="0" indent="0">
              <a:buNone/>
            </a:pPr>
            <a:r>
              <a:rPr lang="ru-RU" sz="2200" b="1" dirty="0" smtClean="0">
                <a:latin typeface="Arial" charset="0"/>
              </a:rPr>
              <a:t>9)Бледный он лежал на кожа(</a:t>
            </a:r>
            <a:r>
              <a:rPr lang="ru-RU" sz="2200" b="1" dirty="0" err="1" smtClean="0">
                <a:latin typeface="Arial" charset="0"/>
              </a:rPr>
              <a:t>н,нн</a:t>
            </a:r>
            <a:r>
              <a:rPr lang="ru-RU" sz="2200" b="1" dirty="0" smtClean="0">
                <a:latin typeface="Arial" charset="0"/>
              </a:rPr>
              <a:t>)ом диване покрытом </a:t>
            </a:r>
            <a:r>
              <a:rPr lang="ru-RU" sz="2200" b="1" dirty="0" err="1" smtClean="0">
                <a:latin typeface="Arial" charset="0"/>
              </a:rPr>
              <a:t>тка</a:t>
            </a:r>
            <a:r>
              <a:rPr lang="ru-RU" sz="2200" b="1" dirty="0" smtClean="0">
                <a:latin typeface="Arial" charset="0"/>
              </a:rPr>
              <a:t>(</a:t>
            </a:r>
            <a:r>
              <a:rPr lang="ru-RU" sz="2200" b="1" dirty="0" err="1" smtClean="0">
                <a:latin typeface="Arial" charset="0"/>
              </a:rPr>
              <a:t>н,нн</a:t>
            </a:r>
            <a:r>
              <a:rPr lang="ru-RU" sz="2200" b="1" dirty="0" smtClean="0">
                <a:latin typeface="Arial" charset="0"/>
              </a:rPr>
              <a:t>)</a:t>
            </a:r>
            <a:r>
              <a:rPr lang="ru-RU" sz="2200" b="1" dirty="0" err="1" smtClean="0">
                <a:latin typeface="Arial" charset="0"/>
              </a:rPr>
              <a:t>ым</a:t>
            </a:r>
            <a:r>
              <a:rPr lang="ru-RU" sz="2200" b="1" dirty="0" smtClean="0">
                <a:latin typeface="Arial" charset="0"/>
              </a:rPr>
              <a:t> пледом.</a:t>
            </a:r>
          </a:p>
          <a:p>
            <a:pPr eaLnBrk="1" hangingPunct="1"/>
            <a:r>
              <a:rPr lang="ru-RU" sz="2000" b="1" dirty="0" smtClean="0">
                <a:solidFill>
                  <a:srgbClr val="C00000"/>
                </a:solidFill>
                <a:latin typeface="Arial" charset="0"/>
              </a:rPr>
              <a:t>Выпишите слова, в которых пишется одна Н.</a:t>
            </a:r>
          </a:p>
        </p:txBody>
      </p:sp>
    </p:spTree>
    <p:extLst>
      <p:ext uri="{BB962C8B-B14F-4D97-AF65-F5344CB8AC3E}">
        <p14:creationId xmlns:p14="http://schemas.microsoft.com/office/powerpoint/2010/main" val="4287520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922114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ru-RU" sz="2400" b="1" dirty="0" smtClean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Спишите. Графически укажите условия обособления определений: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>
          <a:xfrm>
            <a:off x="323528" y="1268760"/>
            <a:ext cx="8568952" cy="5400599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ru-RU" sz="2200" b="1" dirty="0" smtClean="0">
                <a:latin typeface="Arial" charset="0"/>
              </a:rPr>
              <a:t>1)Листочки, сухие и безжизненные, повисли на ветке.</a:t>
            </a:r>
          </a:p>
          <a:p>
            <a:pPr marL="0" indent="0" eaLnBrk="1" hangingPunct="1">
              <a:buNone/>
            </a:pPr>
            <a:r>
              <a:rPr lang="ru-RU" sz="2200" b="1" dirty="0" smtClean="0">
                <a:latin typeface="Arial" charset="0"/>
              </a:rPr>
              <a:t>2)Кусты дикой малины, окруженные кипящим воздухом, дрожали на солнце.</a:t>
            </a:r>
          </a:p>
          <a:p>
            <a:pPr marL="0" indent="0" eaLnBrk="1" hangingPunct="1">
              <a:buNone/>
            </a:pPr>
            <a:r>
              <a:rPr lang="ru-RU" sz="2200" b="1" dirty="0" smtClean="0">
                <a:latin typeface="Arial" charset="0"/>
              </a:rPr>
              <a:t>3)Сирень, вся пушистая, радует глаз.</a:t>
            </a:r>
          </a:p>
          <a:p>
            <a:pPr marL="0" indent="0" eaLnBrk="1" hangingPunct="1">
              <a:buNone/>
            </a:pPr>
            <a:r>
              <a:rPr lang="ru-RU" sz="2200" b="1" dirty="0" smtClean="0">
                <a:latin typeface="Arial" charset="0"/>
              </a:rPr>
              <a:t>4)Изумленные, люди остановились как вкопанные.</a:t>
            </a:r>
          </a:p>
          <a:p>
            <a:pPr marL="0" indent="0" eaLnBrk="1" hangingPunct="1">
              <a:buNone/>
            </a:pPr>
            <a:r>
              <a:rPr lang="ru-RU" sz="2200" b="1" dirty="0" smtClean="0">
                <a:latin typeface="Arial" charset="0"/>
              </a:rPr>
              <a:t>5)Погруженный в свои мысли, он никого не замечал.</a:t>
            </a:r>
          </a:p>
          <a:p>
            <a:pPr marL="0" indent="0">
              <a:buNone/>
            </a:pPr>
            <a:r>
              <a:rPr lang="ru-RU" sz="2200" b="1" dirty="0" smtClean="0">
                <a:latin typeface="Arial" charset="0"/>
              </a:rPr>
              <a:t>6</a:t>
            </a:r>
            <a:r>
              <a:rPr lang="ru-RU" sz="2200" b="1" dirty="0">
                <a:latin typeface="Arial" charset="0"/>
              </a:rPr>
              <a:t>) </a:t>
            </a:r>
            <a:r>
              <a:rPr lang="ru-RU" sz="2200" b="1" dirty="0" smtClean="0">
                <a:latin typeface="Arial" charset="0"/>
              </a:rPr>
              <a:t>Усталого и взмокшего, меня еле привели в себя.</a:t>
            </a:r>
          </a:p>
          <a:p>
            <a:pPr marL="0" indent="0" eaLnBrk="1" hangingPunct="1">
              <a:buNone/>
            </a:pPr>
            <a:r>
              <a:rPr lang="ru-RU" sz="2200" b="1" dirty="0" smtClean="0">
                <a:latin typeface="Arial" charset="0"/>
              </a:rPr>
              <a:t>7)Дама, в зеленом платье, со шляпкой на голове, вошла в гостиную.</a:t>
            </a:r>
          </a:p>
          <a:p>
            <a:pPr marL="0" indent="0" eaLnBrk="1" hangingPunct="1">
              <a:buNone/>
            </a:pPr>
            <a:r>
              <a:rPr lang="ru-RU" sz="2200" b="1" dirty="0" smtClean="0">
                <a:latin typeface="Arial" charset="0"/>
              </a:rPr>
              <a:t>8)Стояла белая зима, с жесткой тишиной безоблачных морозов.</a:t>
            </a:r>
          </a:p>
          <a:p>
            <a:pPr marL="0" indent="0">
              <a:buNone/>
            </a:pPr>
            <a:r>
              <a:rPr lang="ru-RU" sz="2200" b="1" dirty="0" smtClean="0">
                <a:latin typeface="Arial" charset="0"/>
              </a:rPr>
              <a:t>9)Бледный, он лежал на диване, </a:t>
            </a:r>
            <a:r>
              <a:rPr lang="ru-RU" sz="2200" b="1" dirty="0">
                <a:latin typeface="Arial" charset="0"/>
              </a:rPr>
              <a:t>покрытом </a:t>
            </a:r>
            <a:r>
              <a:rPr lang="ru-RU" sz="2200" b="1" dirty="0" smtClean="0">
                <a:latin typeface="Arial" charset="0"/>
              </a:rPr>
              <a:t>тканым </a:t>
            </a:r>
            <a:r>
              <a:rPr lang="ru-RU" sz="2200" b="1" dirty="0">
                <a:latin typeface="Arial" charset="0"/>
              </a:rPr>
              <a:t>пледом.</a:t>
            </a:r>
            <a:endParaRPr lang="ru-RU" sz="2200" b="1" dirty="0" smtClean="0">
              <a:latin typeface="Arial" charset="0"/>
            </a:endParaRPr>
          </a:p>
          <a:p>
            <a:pPr eaLnBrk="1" hangingPunct="1"/>
            <a:endParaRPr lang="ru-RU" sz="20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46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/>
          </p:cNvSpPr>
          <p:nvPr>
            <p:ph type="title" idx="4294967295"/>
          </p:nvPr>
        </p:nvSpPr>
        <p:spPr>
          <a:xfrm>
            <a:off x="395536" y="274638"/>
            <a:ext cx="8291264" cy="6334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ru-RU" sz="1800" b="1" dirty="0" smtClean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НЕОБОСОБЛЕННЫМИ НАЗЫВАЮТСЯ ОПРЕДЕЛЕНИЯ, НЕ ВЫДЕЛЯЮЩИЕСЯ ЗАПЯТЫМИ:</a:t>
            </a:r>
          </a:p>
        </p:txBody>
      </p:sp>
      <p:sp>
        <p:nvSpPr>
          <p:cNvPr id="5123" name="Rectangle 6"/>
          <p:cNvSpPr>
            <a:spLocks noGrp="1"/>
          </p:cNvSpPr>
          <p:nvPr>
            <p:ph type="body" idx="4294967295"/>
          </p:nvPr>
        </p:nvSpPr>
        <p:spPr>
          <a:xfrm>
            <a:off x="251520" y="1052513"/>
            <a:ext cx="8712968" cy="5545137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ru-RU" sz="2000" b="1" dirty="0" smtClean="0">
                <a:latin typeface="Arial" charset="0"/>
              </a:rPr>
              <a:t>ЭТО ПРИЧАСТНЫЕ ОБОРОТЫ, СТОЯЩИЕ ПЕРЕД ОПРЕДЕЛЯЕМЫМ СЛОВОМ И НЕ ИМЕЮЩИЕ ДОБАВОЧНОГО ОБСТОЯТЕЛЬСТВЕННОГО ЗНАЧЕНИЯ ПРИЧИНЫ, УСТУПКИ.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b="1" dirty="0" smtClean="0">
                <a:solidFill>
                  <a:srgbClr val="00B050"/>
                </a:solidFill>
                <a:latin typeface="Arial" charset="0"/>
              </a:rPr>
              <a:t>Замерзшие в дороге, туристы решили сделать привал.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b="1" dirty="0" smtClean="0">
                <a:solidFill>
                  <a:srgbClr val="00B050"/>
                </a:solidFill>
                <a:latin typeface="Arial" charset="0"/>
              </a:rPr>
              <a:t>Замерзшие в дороге туристы отогрелись у костра.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ru-RU" sz="2000" b="1" u="sng" dirty="0" smtClean="0">
                <a:latin typeface="Arial" charset="0"/>
              </a:rPr>
              <a:t>ЕСЛИ НУЖНО НАЙТИ ПРЕДЛОЖЕНИЕ С НЕОБОСОБЛЕННЫМ РАСПРОСТРАНЕННЫМ СОГЛАСОВАННЫМ ОПРЕДЕЛЕНИЕМ, НУЖНО НАЙТИ ПРЕДЛОЖЕНИЕ С НЕВЫДЕЛЕННЫМ ЗАПЯТЫМИ ПРИЧАСТНЫМ ОБОРОТОМ</a:t>
            </a:r>
            <a:r>
              <a:rPr lang="ru-RU" sz="2000" b="1" dirty="0" smtClean="0">
                <a:latin typeface="Arial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b="1" dirty="0" smtClean="0">
                <a:solidFill>
                  <a:srgbClr val="00B050"/>
                </a:solidFill>
                <a:latin typeface="Arial" charset="0"/>
              </a:rPr>
              <a:t>Купленный мной телевизор отлично работает.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ru-RU" sz="2000" b="1" dirty="0" smtClean="0">
                <a:latin typeface="Arial" charset="0"/>
              </a:rPr>
              <a:t>ПОМНИТЕ:СОГЛАСОВАННОЕ ОПРЕДЕЛЕНИЕ СОГЛАСУЕТСЯ С СУЩЕСТВИТЕЛЬНЫМ В РОДЕ, ЧИСЛЕ, ПАДЕЖЕ телевизор (какой?, </a:t>
            </a:r>
            <a:r>
              <a:rPr lang="ru-RU" sz="2000" b="1" dirty="0" err="1" smtClean="0">
                <a:latin typeface="Arial" charset="0"/>
              </a:rPr>
              <a:t>м.р</a:t>
            </a:r>
            <a:r>
              <a:rPr lang="ru-RU" sz="2000" b="1" dirty="0" smtClean="0">
                <a:latin typeface="Arial" charset="0"/>
              </a:rPr>
              <a:t>, </a:t>
            </a:r>
            <a:r>
              <a:rPr lang="ru-RU" sz="2000" b="1" dirty="0" err="1" smtClean="0">
                <a:latin typeface="Arial" charset="0"/>
              </a:rPr>
              <a:t>ед.ч</a:t>
            </a:r>
            <a:r>
              <a:rPr lang="ru-RU" sz="2000" b="1" dirty="0" smtClean="0">
                <a:latin typeface="Arial" charset="0"/>
              </a:rPr>
              <a:t>., </a:t>
            </a:r>
            <a:r>
              <a:rPr lang="ru-RU" sz="2000" b="1" dirty="0" err="1" smtClean="0">
                <a:latin typeface="Arial" charset="0"/>
              </a:rPr>
              <a:t>им.п</a:t>
            </a:r>
            <a:r>
              <a:rPr lang="ru-RU" sz="2000" b="1" dirty="0" smtClean="0">
                <a:latin typeface="Arial" charset="0"/>
              </a:rPr>
              <a:t>) купленный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ru-RU" sz="2000" b="1" dirty="0" smtClean="0">
                <a:latin typeface="Arial" charset="0"/>
              </a:rPr>
              <a:t>НЕСОГЛАСОВАННОЕ ОПРЕДЕЛЕНИЕ ЧАЩЕ ВСЕГО ВЫРАЖАЕТСЯ СУЩЕСТВИТЕЛЬНЫМИ С ПРЕДЛОГАМИ С, В. </a:t>
            </a:r>
            <a:r>
              <a:rPr lang="ru-RU" sz="2000" b="1" dirty="0" smtClean="0">
                <a:solidFill>
                  <a:srgbClr val="00B050"/>
                </a:solidFill>
                <a:latin typeface="Arial" charset="0"/>
              </a:rPr>
              <a:t>Старушка, с палочкой, в старых валенках, идет по улице.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ru-RU" sz="20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91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41805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ru-RU" sz="1800" b="1" dirty="0" smtClean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ОБОСОБЛЯЮТСЯ ОПРЕДЕЛЕНИЯ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>
          <a:xfrm>
            <a:off x="251520" y="765174"/>
            <a:ext cx="8435280" cy="5976193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000" b="1" dirty="0" smtClean="0">
                <a:latin typeface="Arial" charset="0"/>
              </a:rPr>
              <a:t>ЛЮБЫЕ, ВЫРАЖЕННЫЕ ПРИЛАГАТЕЛЬНЫМИ И ПРИЧАСТИЯМИ, ВНЕ ЗАВИСИМОСТИ ОТ ПОЗИЦИИ, ЕСЛИ ОНИ ОТНОСЯТСЯ К ЛИЧНОМУ МЕСТОИМЕНИЮ.</a:t>
            </a:r>
          </a:p>
          <a:p>
            <a:pPr eaLnBrk="1" hangingPunct="1"/>
            <a:r>
              <a:rPr lang="ru-RU" sz="2000" b="1" dirty="0" smtClean="0">
                <a:latin typeface="Arial" charset="0"/>
              </a:rPr>
              <a:t>РАСПРОСТРАНЕННЫЕ, ВЫРАЖЕННЫЕ ПРИЧАСТНЫМИ ОБОРОТАМИ И ПРИЛАГАТЕЛЬНЫМИ, СТОЯЩИЕ ПОСЛЕ ОПРЕДЕЛЯЕМОГО СЛОВА</a:t>
            </a:r>
          </a:p>
          <a:p>
            <a:pPr eaLnBrk="1" hangingPunct="1"/>
            <a:r>
              <a:rPr lang="ru-RU" sz="2000" b="1" dirty="0" smtClean="0">
                <a:latin typeface="Arial" charset="0"/>
              </a:rPr>
              <a:t>ВЫРАЖЕННЫЕ ОДНОРОДНЫМИ ПРИЛАГАТЕЛЬНЫМИ, СТОЯЩИМИ ПОСЛЕ ОПРЕДЕЛЯЕМОГО СЛОВА</a:t>
            </a:r>
          </a:p>
          <a:p>
            <a:pPr eaLnBrk="1" hangingPunct="1"/>
            <a:r>
              <a:rPr lang="ru-RU" sz="2000" b="1" dirty="0" smtClean="0">
                <a:latin typeface="Arial" charset="0"/>
              </a:rPr>
              <a:t>Распространенные и нераспространенные, выраженные прилагательными, причастиями и причастными оборотами, стоящие перед определяемым словом и имеющие дополнительное обстоятельственное значение</a:t>
            </a:r>
          </a:p>
          <a:p>
            <a:pPr eaLnBrk="1" hangingPunct="1"/>
            <a:r>
              <a:rPr lang="ru-RU" sz="2000" b="1" dirty="0" smtClean="0">
                <a:latin typeface="Arial" charset="0"/>
              </a:rPr>
              <a:t>НЕСОГЛАСОВАННЫЕ ОПРЕДЕЛЕНИЯ, СТОЯЩИЕ ПОСЛЕ ОПРЕДЕЛЯЕМОГО СЛОВА, ВЫРАЖЕННЫЕ СУЩЕСТВИТЕЛЬНЫМИ В КОСВЕННЫХ ПАДЕЖАХ С ПРЕДЛОГАМИ (ЧАЩЕ ВСЕГО С, В), СРАВНИТЕЛЬНОЙ СТЕПЕНЬЮ ПРИЛАГАТЕЛЬНЫХ.</a:t>
            </a:r>
          </a:p>
          <a:p>
            <a:pPr eaLnBrk="1" hangingPunct="1"/>
            <a:endParaRPr lang="ru-RU" sz="1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965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922337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ru-RU" sz="1800" b="1" dirty="0" smtClean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ВЫПИШИТЕ ЦИФРУ(-Ы), ОБОЗНАЧАЮЩУЮ(-ЩИЕ) ЗАПЯТУЮ(-ЫЕ) ПРИ ОБОСОБЛЕННОМ ОПРЕДЕЛЕНИИ. ЗНАКИ НЕ РАССТАВЛЕНЫ. 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>
          <a:xfrm>
            <a:off x="251520" y="1412875"/>
            <a:ext cx="8784976" cy="5445125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ru-RU" sz="2000" b="1" dirty="0" smtClean="0">
                <a:latin typeface="Arial" charset="0"/>
              </a:rPr>
              <a:t>1)В ПОЛУТЬМЕ СЕВЕРНОЙ НОЧИ (1) НАПОМИНАВШЕЙ УТРЕННИЙ РАССВЕТ (2) ПОСЕЛОК КАЗАЛСЯ ОСОБЕННО УГРЮМЫМ (3) И СТРАННО ВЫГЛЯДЕЛ (4) ВСТРЕТИВШИЙСЯ НАМ У ДОМА (5) СТАРИК (6) С БЕЛЫМИ ВОЛОСАМИ (7) В РЕЗИНОВЫХ САПОГАХ (8)С ДУБИНКОЙ.</a:t>
            </a:r>
          </a:p>
          <a:p>
            <a:pPr marL="0" indent="0" eaLnBrk="1" hangingPunct="1">
              <a:buNone/>
            </a:pPr>
            <a:r>
              <a:rPr lang="ru-RU" sz="2000" b="1" dirty="0" smtClean="0">
                <a:latin typeface="Arial" charset="0"/>
              </a:rPr>
              <a:t>2)ВСПЫХНУВШУЮ НА ВОСТОКЕ (1) ЗАРЮ ЗАВОЛОКЛО (НЕ) БОЛЬШИМИ ТУЧАМИ (2)А ЗАТЕМ ХЛЫНУЛ ДОЖДЬ (3)ЧАСТЫЙ (4) ШУМНЫЙ.</a:t>
            </a:r>
          </a:p>
          <a:p>
            <a:pPr marL="0" indent="0" eaLnBrk="1" hangingPunct="1">
              <a:buNone/>
            </a:pPr>
            <a:r>
              <a:rPr lang="ru-RU" sz="2000" b="1" dirty="0" smtClean="0">
                <a:latin typeface="Arial" charset="0"/>
              </a:rPr>
              <a:t>3)ВЗВОЛНОВАННЫЙ ЭТИМИ МЫСЛЯМИ (1) Я ДОЛГО (НЕ)СПАЛ (2) И (3) ПОЛНЫЙ РАЗДУМЬЯ (4) ШЕЛ ПО ДОРОГЕ (5) (НЕ)ЗАМЕЧАЯ НИЧЕГО ВОКРУГ.</a:t>
            </a:r>
          </a:p>
          <a:p>
            <a:pPr marL="0" indent="0" eaLnBrk="1" hangingPunct="1">
              <a:buNone/>
            </a:pPr>
            <a:r>
              <a:rPr lang="ru-RU" sz="2000" b="1" dirty="0" smtClean="0">
                <a:latin typeface="Arial" charset="0"/>
              </a:rPr>
              <a:t>4)КОНЬ ЗАРЖАЛ И (1) ПРОДОЛЖАЯ ОГЛЯДЫВАТЬСЯ (2) СТАЛ БИТЬ (3) ТАК И (НЕ)ПОДКОВАННЫМ ВЧЕРА (4) КОПЫТОМ О ЗЕМЛЮ (5) СКОВАННУЮ МОРОЗОМ.</a:t>
            </a:r>
          </a:p>
          <a:p>
            <a:pPr marL="0" indent="0" eaLnBrk="1" hangingPunct="1"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Arial" charset="0"/>
              </a:rPr>
              <a:t>Выпишите слово, которое с НЕ пишется слитно.</a:t>
            </a:r>
            <a:endParaRPr lang="ru-RU" sz="2000" b="1" dirty="0">
              <a:solidFill>
                <a:srgbClr val="C00000"/>
              </a:solidFill>
              <a:latin typeface="Arial" charset="0"/>
            </a:endParaRPr>
          </a:p>
          <a:p>
            <a:pPr marL="0" indent="0" eaLnBrk="1" hangingPunct="1">
              <a:buNone/>
            </a:pPr>
            <a:endParaRPr lang="ru-RU" sz="2000" b="1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01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850106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800" b="1" dirty="0" smtClean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ВЫПИШИТЕ ЦИФРУ(-Ы), ОБОЗНАЧАЮЩУЮ(-ЩИЕ) ЗАПЯТУЮ(-ЫЕ) ПРИ ОБОСОБЛЕННОМ ОПРЕДЕЛЕНИИ. </a:t>
            </a:r>
            <a:r>
              <a:rPr lang="ru-RU" sz="1800" b="1" dirty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ЗНАКИ НЕ РАССТАВЛЕНЫ. </a:t>
            </a:r>
            <a:endParaRPr lang="ru-RU" sz="1800" b="1" dirty="0" smtClean="0">
              <a:ln w="11430">
                <a:solidFill>
                  <a:srgbClr val="C00000"/>
                </a:solidFill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>
          <a:xfrm>
            <a:off x="395536" y="1340768"/>
            <a:ext cx="8291264" cy="54006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2000" b="1" dirty="0">
                <a:latin typeface="Arial" charset="0"/>
              </a:rPr>
              <a:t>5)МАЙОР (1) ОДЕТЫЙ В КОЖАНУЮ КУРТКУ (2) СТОЯЛ У ОКНА (3) У СТОЛА С ДОКУМЕНТАМИ (4) И (НЕ)ЗАМЕТИЛ (5) КАК ВОШЕЛ (6) ОПОЗДАВШИЙ НА СОВЕЩАНИЕ (7) ЛЕЙТЕНАНТ</a:t>
            </a:r>
            <a:r>
              <a:rPr lang="ru-RU" sz="2000" b="1" dirty="0" smtClean="0">
                <a:latin typeface="Arial" charset="0"/>
              </a:rPr>
              <a:t>.</a:t>
            </a:r>
          </a:p>
          <a:p>
            <a:pPr marL="0" indent="0" algn="just" eaLnBrk="1" hangingPunct="1">
              <a:buNone/>
            </a:pPr>
            <a:r>
              <a:rPr lang="ru-RU" sz="2000" b="1" dirty="0" smtClean="0">
                <a:latin typeface="Arial" charset="0"/>
              </a:rPr>
              <a:t>6)В ПРОХЛАДЕ ЭТОГО УГОЛКА (1) ПРИКРЫТЫЕ ЗЕМЛЕЮ (2) САЖЕНЦЫ ПРОДОЛЖАЛИ КРЕПКО СПАТЬ (3) (НЕ) ПОДОЗРЕВАЯ (4) ЧТО НАСТАЛА ВЕСНА (5) ЧТО РЯДОМ В ПИТОМНИКЕ ИХ ТОВАРИЩИ УЖЕ КУДРЯВЯТСЯ.</a:t>
            </a:r>
          </a:p>
          <a:p>
            <a:pPr marL="0" indent="0" algn="just" eaLnBrk="1" hangingPunct="1">
              <a:buNone/>
            </a:pPr>
            <a:r>
              <a:rPr lang="ru-RU" sz="2000" b="1" dirty="0" smtClean="0">
                <a:latin typeface="Arial" charset="0"/>
              </a:rPr>
              <a:t>7)С НЕБА ПАДАЛИ ГУСТЫЕ ТЕНИ (1) (НЕ)ИСЧЕЗНУВШИХ ОТ ВЕТРА (2) ОБЛАКОВ И ПОЛЗЛИ ПО НЕЙ (3) ТОРОПИЛИСЬ  (4) СПЕША НА ПРАЗДНИК ОСЕНИ (5) ОБЪЯВЛЕННЫЙ НАСТУПИВШИМ СЕНТЯБРЕМ.</a:t>
            </a:r>
          </a:p>
          <a:p>
            <a:pPr marL="0" indent="0" algn="just" eaLnBrk="1" hangingPunct="1">
              <a:buNone/>
            </a:pPr>
            <a:r>
              <a:rPr lang="ru-RU" sz="2000" b="1" dirty="0" smtClean="0">
                <a:latin typeface="Arial" charset="0"/>
              </a:rPr>
              <a:t>8)ТО ТАМ (1) ТО ТУТ ОНИ (НА)МИГ ПОЯВЛЯЛИСЬ И ГАСЛИ (2) СЛОВНО (НЕ)СКОЛЬКО ЛЮДЕЙ (3) РАССЫПАВШИХСЯ ПО ЛЕСУ (4) ИСКАЛИ ПОД КУСТАМИ ЧТО(ТО) (5) ЗАЖИГАЯ СПИЧКИ (6) КОТОРЫЕ ВЕТЕР (ТОТ)ЧАС(ЖЕ) ГАСИЛ.</a:t>
            </a:r>
          </a:p>
          <a:p>
            <a:pPr algn="just"/>
            <a:r>
              <a:rPr lang="ru-RU" sz="2000" b="1" dirty="0">
                <a:solidFill>
                  <a:srgbClr val="C00000"/>
                </a:solidFill>
                <a:latin typeface="Arial" charset="0"/>
              </a:rPr>
              <a:t>Выпишите слово, которое с НЕ пишется слитно</a:t>
            </a:r>
            <a:r>
              <a:rPr lang="ru-RU" sz="2000" b="1" dirty="0" smtClean="0">
                <a:solidFill>
                  <a:srgbClr val="C00000"/>
                </a:solidFill>
                <a:latin typeface="Arial" charset="0"/>
              </a:rPr>
              <a:t>.</a:t>
            </a:r>
          </a:p>
          <a:p>
            <a:pPr algn="just"/>
            <a:r>
              <a:rPr lang="ru-RU" sz="2000" b="1" dirty="0" smtClean="0">
                <a:solidFill>
                  <a:srgbClr val="C00000"/>
                </a:solidFill>
                <a:latin typeface="Arial" charset="0"/>
              </a:rPr>
              <a:t>Из предложения 8 выпишите </a:t>
            </a:r>
            <a:r>
              <a:rPr lang="ru-RU" sz="2000" b="1" dirty="0">
                <a:solidFill>
                  <a:srgbClr val="C00000"/>
                </a:solidFill>
                <a:latin typeface="Arial" charset="0"/>
              </a:rPr>
              <a:t>слово, которое с </a:t>
            </a:r>
            <a:r>
              <a:rPr lang="ru-RU" sz="2000" b="1" dirty="0" smtClean="0">
                <a:solidFill>
                  <a:srgbClr val="C00000"/>
                </a:solidFill>
                <a:latin typeface="Arial" charset="0"/>
              </a:rPr>
              <a:t>пишется </a:t>
            </a:r>
            <a:r>
              <a:rPr lang="ru-RU" sz="2000" b="1" dirty="0">
                <a:solidFill>
                  <a:srgbClr val="C00000"/>
                </a:solidFill>
                <a:latin typeface="Arial" charset="0"/>
              </a:rPr>
              <a:t>слитно.</a:t>
            </a:r>
          </a:p>
          <a:p>
            <a:pPr algn="just"/>
            <a:endParaRPr lang="ru-RU" sz="2000" b="1" dirty="0">
              <a:solidFill>
                <a:srgbClr val="C00000"/>
              </a:solidFill>
              <a:latin typeface="Arial" charset="0"/>
            </a:endParaRPr>
          </a:p>
          <a:p>
            <a:pPr algn="just" eaLnBrk="1" hangingPunct="1"/>
            <a:endParaRPr lang="ru-RU" sz="20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881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70609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ПРОВЕРКА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971600" y="1484784"/>
            <a:ext cx="3600400" cy="4572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1 2 6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3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1 3 4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5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1 2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1 2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5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3 4</a:t>
            </a:r>
            <a:endParaRPr lang="ru-RU" b="1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b="1" dirty="0" smtClean="0"/>
              <a:t>НЕБОЛЬШИМИ</a:t>
            </a:r>
          </a:p>
          <a:p>
            <a:r>
              <a:rPr lang="ru-RU" b="1" dirty="0" smtClean="0"/>
              <a:t>НЕСКОЛЬКО</a:t>
            </a:r>
          </a:p>
          <a:p>
            <a:r>
              <a:rPr lang="ru-RU" b="1" dirty="0" smtClean="0"/>
              <a:t>ТОТЧАС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477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850106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ru-RU" sz="2000" b="1" dirty="0" smtClean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НЕОБОСОБЛЕННЫМИ НАЗЫВАЮТСЯ ОБСТОЯТЕЛЬСТВА, НЕ ВЫДЕЛЕННЫЕ ЗАПЯТЫМИ.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1"/>
          </p:nvPr>
        </p:nvSpPr>
        <p:spPr>
          <a:xfrm>
            <a:off x="467544" y="1447800"/>
            <a:ext cx="8219256" cy="4572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sz="2000" b="1" dirty="0" smtClean="0">
                <a:latin typeface="Arial" charset="0"/>
              </a:rPr>
              <a:t>НЕ ОБОСОБЛЯЮТСЯ</a:t>
            </a:r>
            <a:r>
              <a:rPr lang="ru-RU" sz="2000" dirty="0" smtClean="0">
                <a:latin typeface="Arial" charset="0"/>
              </a:rPr>
              <a:t> ОБСТОЯТЕЛЬСТВА, ВЫРАЖЕННЫЕ ОДИНОЧНЫМИ ДЕЕПРИЧАСТИЯМИ – ИСКЛЮЧЕНИЯМИ </a:t>
            </a:r>
            <a:r>
              <a:rPr lang="ru-RU" sz="2000" u="sng" dirty="0" smtClean="0">
                <a:latin typeface="Arial" charset="0"/>
              </a:rPr>
              <a:t>НЕ СПЕША, СТОЯ, ЛЕЖА, МОЛЧА, СИДЯ, НЕХОТЯ, ШУТЯ, НЕ ГЛЯДЯ</a:t>
            </a:r>
            <a:r>
              <a:rPr lang="ru-RU" sz="2000" dirty="0" smtClean="0">
                <a:latin typeface="Arial" charset="0"/>
              </a:rPr>
              <a:t>.</a:t>
            </a:r>
          </a:p>
          <a:p>
            <a:pPr marL="0" indent="0">
              <a:buNone/>
            </a:pPr>
            <a:endParaRPr lang="ru-RU" sz="2000" dirty="0" smtClean="0">
              <a:latin typeface="Arial" charset="0"/>
            </a:endParaRPr>
          </a:p>
          <a:p>
            <a:pPr marL="0" indent="0" eaLnBrk="1" hangingPunct="1">
              <a:buNone/>
            </a:pPr>
            <a:r>
              <a:rPr lang="ru-RU" sz="2000" b="1" dirty="0" smtClean="0">
                <a:latin typeface="Arial" charset="0"/>
              </a:rPr>
              <a:t>НЕ ОБОСОБЛЯЮТСЯ</a:t>
            </a:r>
            <a:r>
              <a:rPr lang="ru-RU" sz="2000" dirty="0" smtClean="0">
                <a:latin typeface="Arial" charset="0"/>
              </a:rPr>
              <a:t> ОБСТОЯТЕЛЬСТВА, ВЫРАЖЕННЫЕ ДЕЕПРИЧАСТНЫМИ ОБОРОТАМИ, ВХОДЯЩИМИ В СОСТАВ </a:t>
            </a:r>
            <a:r>
              <a:rPr lang="ru-RU" sz="2000" u="sng" dirty="0" smtClean="0">
                <a:latin typeface="Arial" charset="0"/>
              </a:rPr>
              <a:t>ФРАЗЕОЛОГИЗМА:</a:t>
            </a:r>
          </a:p>
          <a:p>
            <a:pPr marL="0" indent="0">
              <a:buNone/>
            </a:pPr>
            <a:endParaRPr lang="ru-RU" sz="2000" u="sng" dirty="0" smtClean="0">
              <a:latin typeface="Arial" charset="0"/>
            </a:endParaRPr>
          </a:p>
          <a:p>
            <a:pPr marL="0" indent="0" eaLnBrk="1" hangingPunct="1">
              <a:buNone/>
            </a:pPr>
            <a:r>
              <a:rPr lang="ru-RU" sz="2000" dirty="0" smtClean="0">
                <a:latin typeface="Arial" charset="0"/>
              </a:rPr>
              <a:t>Я ТРУЖУСЬ НЕ ПОКЛАДАЯ РУК.</a:t>
            </a:r>
          </a:p>
          <a:p>
            <a:pPr marL="0" indent="0">
              <a:buNone/>
            </a:pPr>
            <a:r>
              <a:rPr lang="ru-RU" sz="2000" dirty="0" smtClean="0">
                <a:latin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731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118</TotalTime>
  <Words>1948</Words>
  <Application>Microsoft Office PowerPoint</Application>
  <PresentationFormat>Экран (4:3)</PresentationFormat>
  <Paragraphs>271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Справедливость</vt:lpstr>
      <vt:lpstr>ОБОСОБЛЕННЫЕ ЧЛЕНЫ ПРЕДЛОЖЕНИЯ</vt:lpstr>
      <vt:lpstr>Спишите. Расставьте знаки препинания.</vt:lpstr>
      <vt:lpstr>Спишите. Графически укажите условия обособления определений:</vt:lpstr>
      <vt:lpstr>НЕОБОСОБЛЕННЫМИ НАЗЫВАЮТСЯ ОПРЕДЕЛЕНИЯ, НЕ ВЫДЕЛЯЮЩИЕСЯ ЗАПЯТЫМИ:</vt:lpstr>
      <vt:lpstr>ОБОСОБЛЯЮТСЯ ОПРЕДЕЛЕНИЯ</vt:lpstr>
      <vt:lpstr>ВЫПИШИТЕ ЦИФРУ(-Ы), ОБОЗНАЧАЮЩУЮ(-ЩИЕ) ЗАПЯТУЮ(-ЫЕ) ПРИ ОБОСОБЛЕННОМ ОПРЕДЕЛЕНИИ. ЗНАКИ НЕ РАССТАВЛЕНЫ. </vt:lpstr>
      <vt:lpstr>ВЫПИШИТЕ ЦИФРУ(-Ы), ОБОЗНАЧАЮЩУЮ(-ЩИЕ) ЗАПЯТУЮ(-ЫЕ) ПРИ ОБОСОБЛЕННОМ ОПРЕДЕЛЕНИИ. ЗНАКИ НЕ РАССТАВЛЕНЫ. </vt:lpstr>
      <vt:lpstr>ПРОВЕРКА</vt:lpstr>
      <vt:lpstr>НЕОБОСОБЛЕННЫМИ НАЗЫВАЮТСЯ ОБСТОЯТЕЛЬСТВА, НЕ ВЫДЕЛЕННЫЕ ЗАПЯТЫМИ.</vt:lpstr>
      <vt:lpstr>ОБСТОЯТЕЛЬСТВА ОБОСОБЛЯЮТСЯ ВНЕ ЗАВИСИМОСТИ ОТ ИХ МЕСТА ПО ОТНОШЕНИЮ К ОПРЕДЕЛЯЕМОМУ СЛОВУ. </vt:lpstr>
      <vt:lpstr>ВЫПИШИТЕ ЦИФРУ(-Ы), ОБОЗНАЧАЮЩУЮ(-ЩИЕ) ЗАПЯТУЮ(-ЫЕ) ПРИ ОБОСОБЛЕННОМ ОБСТОЯТЕЛЬСТВЕ. </vt:lpstr>
      <vt:lpstr>ВЫПИШИТЕ ЦИФРУ(-Ы), ОБОЗНАЧАЮЩУЮ(-ЩИЕ) ЗАПЯТУЮ(-ЫЕ) ПРИ ОБОСОБЛЕННОМ ОБСТОЯТЕЛЬСТВЕ. </vt:lpstr>
      <vt:lpstr>ПРОВЕРКА</vt:lpstr>
      <vt:lpstr>ПОМНИТЕ: ПРИЧАСТНЫЕ И ДЕЕПРИЧАСТНЫЕ ОБОРОТЫ МОГУТ БЫТЬ ОДНОРОДНЫМИ!!!</vt:lpstr>
      <vt:lpstr>Диктант «Проверь себя»</vt:lpstr>
      <vt:lpstr>СПИШИТЕ. РАССТАВЬТЕ ЗНАКИ ПРЕПИНАНИЯ.</vt:lpstr>
      <vt:lpstr>Проверь себя</vt:lpstr>
      <vt:lpstr>ДОМАЩНЕ ЗАДАНИЕ: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ОБОСОБЛЕННЫЕ ЧЛЕНЫ ПРЕДЛОЖЕНИЯ</dc:title>
  <dc:creator>User</dc:creator>
  <cp:lastModifiedBy>Пользователь</cp:lastModifiedBy>
  <cp:revision>19</cp:revision>
  <dcterms:created xsi:type="dcterms:W3CDTF">2017-12-13T19:21:15Z</dcterms:created>
  <dcterms:modified xsi:type="dcterms:W3CDTF">2020-05-15T17:25:31Z</dcterms:modified>
</cp:coreProperties>
</file>