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9" r:id="rId9"/>
    <p:sldId id="270" r:id="rId10"/>
    <p:sldId id="271" r:id="rId11"/>
    <p:sldId id="268" r:id="rId12"/>
    <p:sldId id="272" r:id="rId13"/>
    <p:sldId id="274" r:id="rId14"/>
    <p:sldId id="273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5DA50-329C-4FA4-BC4B-6A8469920A2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2597-2F63-4CD1-B025-3697EF2E0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714488"/>
            <a:ext cx="7772400" cy="312377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 урока:</a:t>
            </a:r>
            <a:br>
              <a:rPr lang="ru-RU" b="1" dirty="0" smtClean="0"/>
            </a:br>
            <a:r>
              <a:rPr lang="ru-RU" b="1" dirty="0" smtClean="0"/>
              <a:t>Повторение по теме «Мои любимые занятия». Повторение по теме «Мой день».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2286000" y="304800"/>
            <a:ext cx="5105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Remember!</a:t>
            </a:r>
            <a:endParaRPr lang="ru-RU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066800" y="16764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33"/>
                </a:solidFill>
                <a:latin typeface="Times New Roman" pitchFamily="18" charset="0"/>
              </a:rPr>
              <a:t>watch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438400" y="1676400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solidFill>
                  <a:srgbClr val="CC0099"/>
                </a:solidFill>
                <a:latin typeface="Times New Roman" pitchFamily="18" charset="0"/>
              </a:rPr>
              <a:t>ing</a:t>
            </a:r>
            <a:endParaRPr lang="ru-RU" sz="2400">
              <a:solidFill>
                <a:srgbClr val="CC0099"/>
              </a:solidFill>
              <a:latin typeface="Times New Roman" pitchFamily="18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66800" y="2590800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33"/>
                </a:solidFill>
                <a:latin typeface="Times New Roman" pitchFamily="18" charset="0"/>
              </a:rPr>
              <a:t>eat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752600" y="2590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solidFill>
                  <a:srgbClr val="CC0099"/>
                </a:solidFill>
                <a:latin typeface="Times New Roman" pitchFamily="18" charset="0"/>
              </a:rPr>
              <a:t>ing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066800" y="35052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33"/>
                </a:solidFill>
                <a:latin typeface="Times New Roman" pitchFamily="18" charset="0"/>
              </a:rPr>
              <a:t>read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057400" y="35052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solidFill>
                  <a:srgbClr val="CC0099"/>
                </a:solidFill>
                <a:latin typeface="Times New Roman" pitchFamily="18" charset="0"/>
              </a:rPr>
              <a:t>ing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066800" y="4419600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33"/>
                </a:solidFill>
                <a:latin typeface="Times New Roman" pitchFamily="18" charset="0"/>
              </a:rPr>
              <a:t>stud</a:t>
            </a:r>
            <a:r>
              <a:rPr lang="ru-RU" sz="4000" b="1">
                <a:solidFill>
                  <a:schemeClr val="accent2"/>
                </a:solidFill>
                <a:latin typeface="Times New Roman" pitchFamily="18" charset="0"/>
              </a:rPr>
              <a:t>y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286000" y="44196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solidFill>
                  <a:srgbClr val="CC0099"/>
                </a:solidFill>
                <a:latin typeface="Times New Roman" pitchFamily="18" charset="0"/>
              </a:rPr>
              <a:t>ing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105400" y="16764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err="1">
                <a:solidFill>
                  <a:srgbClr val="6600CC"/>
                </a:solidFill>
                <a:latin typeface="Times New Roman" pitchFamily="18" charset="0"/>
              </a:rPr>
              <a:t>mak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096000" y="16002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i="1">
                <a:solidFill>
                  <a:srgbClr val="CC0099"/>
                </a:solidFill>
                <a:latin typeface="Times New Roman" pitchFamily="18" charset="0"/>
              </a:rPr>
              <a:t>e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6096000" y="1676400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solidFill>
                  <a:srgbClr val="FF0066"/>
                </a:solidFill>
                <a:latin typeface="Times New Roman" pitchFamily="18" charset="0"/>
              </a:rPr>
              <a:t>ing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105400" y="25146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CC"/>
                </a:solidFill>
                <a:latin typeface="Times New Roman" pitchFamily="18" charset="0"/>
              </a:rPr>
              <a:t>com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6019800" y="2438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i="1">
                <a:solidFill>
                  <a:srgbClr val="CC0099"/>
                </a:solidFill>
                <a:latin typeface="Times New Roman" pitchFamily="18" charset="0"/>
              </a:rPr>
              <a:t>e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019800" y="25146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solidFill>
                  <a:srgbClr val="FF0066"/>
                </a:solidFill>
                <a:latin typeface="Times New Roman" pitchFamily="18" charset="0"/>
              </a:rPr>
              <a:t>ing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105400" y="342900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CC"/>
                </a:solidFill>
                <a:latin typeface="Times New Roman" pitchFamily="18" charset="0"/>
              </a:rPr>
              <a:t>driv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943600" y="34290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rgbClr val="CC0099"/>
                </a:solidFill>
                <a:latin typeface="Times New Roman" pitchFamily="18" charset="0"/>
              </a:rPr>
              <a:t>e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6019800" y="3429000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solidFill>
                  <a:srgbClr val="FF0066"/>
                </a:solidFill>
                <a:latin typeface="Times New Roman" pitchFamily="18" charset="0"/>
              </a:rPr>
              <a:t>ing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5105400" y="43434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CC"/>
                </a:solidFill>
                <a:latin typeface="Times New Roman" pitchFamily="18" charset="0"/>
              </a:rPr>
              <a:t>rid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791200" y="4267200"/>
            <a:ext cx="99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i="1">
                <a:solidFill>
                  <a:srgbClr val="CC0099"/>
                </a:solidFill>
                <a:latin typeface="Times New Roman" pitchFamily="18" charset="0"/>
              </a:rPr>
              <a:t>e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791200" y="4267200"/>
            <a:ext cx="137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rgbClr val="FF0066"/>
                </a:solidFill>
                <a:latin typeface="Times New Roman" pitchFamily="18" charset="0"/>
              </a:rPr>
              <a:t>ing</a:t>
            </a:r>
            <a:endParaRPr lang="ru-RU" sz="280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143000" y="52578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33"/>
                </a:solidFill>
                <a:latin typeface="Times New Roman" pitchFamily="18" charset="0"/>
              </a:rPr>
              <a:t>run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2362200" y="525780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rgbClr val="D60093"/>
                </a:solidFill>
                <a:latin typeface="Times New Roman" pitchFamily="18" charset="0"/>
              </a:rPr>
              <a:t>ing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981200" y="5181600"/>
            <a:ext cx="76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5105400" y="5181600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33"/>
                </a:solidFill>
                <a:latin typeface="Times New Roman" pitchFamily="18" charset="0"/>
              </a:rPr>
              <a:t>jump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6240463" y="5119688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rgbClr val="D60093"/>
                </a:solidFill>
                <a:latin typeface="Times New Roman" pitchFamily="18" charset="0"/>
              </a:rPr>
              <a:t>ing</a:t>
            </a:r>
            <a:endParaRPr lang="ru-RU" sz="2400">
              <a:latin typeface="Times New Roman" pitchFamily="18" charset="0"/>
            </a:endParaRPr>
          </a:p>
        </p:txBody>
      </p:sp>
      <p:pic>
        <p:nvPicPr>
          <p:cNvPr id="15393" name="Picture 33" descr="j0432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3038" y="0"/>
            <a:ext cx="1427162" cy="1427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75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75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75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75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75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0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1" dur="75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6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7" dur="75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utoUpdateAnimBg="0"/>
      <p:bldP spid="15366" grpId="0" autoUpdateAnimBg="0"/>
      <p:bldP spid="15367" grpId="0" autoUpdateAnimBg="0"/>
      <p:bldP spid="15368" grpId="0" autoUpdateAnimBg="0"/>
      <p:bldP spid="15369" grpId="0" autoUpdateAnimBg="0"/>
      <p:bldP spid="15370" grpId="0" autoUpdateAnimBg="0"/>
      <p:bldP spid="15371" grpId="0" autoUpdateAnimBg="0"/>
      <p:bldP spid="15372" grpId="0" autoUpdateAnimBg="0"/>
      <p:bldP spid="15373" grpId="0" autoUpdateAnimBg="0"/>
      <p:bldP spid="15374" grpId="0" autoUpdateAnimBg="0"/>
      <p:bldP spid="15375" grpId="0" autoUpdateAnimBg="0"/>
      <p:bldP spid="15376" grpId="0" autoUpdateAnimBg="0"/>
      <p:bldP spid="15377" grpId="0" autoUpdateAnimBg="0"/>
      <p:bldP spid="15378" grpId="0" autoUpdateAnimBg="0"/>
      <p:bldP spid="15379" grpId="0" autoUpdateAnimBg="0"/>
      <p:bldP spid="15380" grpId="0" autoUpdateAnimBg="0"/>
      <p:bldP spid="15381" grpId="0" autoUpdateAnimBg="0"/>
      <p:bldP spid="15382" grpId="0" autoUpdateAnimBg="0"/>
      <p:bldP spid="15383" grpId="0" autoUpdateAnimBg="0"/>
      <p:bldP spid="15384" grpId="0" autoUpdateAnimBg="0"/>
      <p:bldP spid="15387" grpId="0" autoUpdateAnimBg="0"/>
      <p:bldP spid="15388" grpId="0" autoUpdateAnimBg="0"/>
      <p:bldP spid="15389" grpId="0" autoUpdateAnimBg="0"/>
      <p:bldP spid="15390" grpId="0" autoUpdateAnimBg="0"/>
      <p:bldP spid="1539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Выполни самостоятельно и проверь. Напиши предложения, пользуясь подсказками.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Listen! Maya ____(sing) a song.(?) </a:t>
            </a:r>
          </a:p>
          <a:p>
            <a:pPr marL="0" indent="539750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Look! Clara and Laura ____ (make) a sandcastle(√)</a:t>
            </a:r>
          </a:p>
          <a:p>
            <a:pPr marL="0" indent="539750">
              <a:buFont typeface="Arial" pitchFamily="34" charset="0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My father ____ (drive) a car now(x)</a:t>
            </a:r>
          </a:p>
          <a:p>
            <a:pPr marL="0" indent="539750">
              <a:buFont typeface="Arial" pitchFamily="34" charset="0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____ (paint) a picture at the moment(√)</a:t>
            </a:r>
          </a:p>
          <a:p>
            <a:pPr marL="0" indent="539750">
              <a:buFont typeface="Arial" pitchFamily="34" charset="0"/>
              <a:buAutoNum type="arabicPeriod"/>
            </a:pPr>
            <a:endParaRPr lang="en-US" dirty="0" smtClean="0"/>
          </a:p>
          <a:p>
            <a:pPr marL="0" indent="5397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Проверь себя.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Listen!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Maya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singing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song?</a:t>
            </a:r>
          </a:p>
          <a:p>
            <a:pPr marL="0" indent="539750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Look! Clara and Laura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are making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sandcastle.</a:t>
            </a:r>
          </a:p>
          <a:p>
            <a:pPr marL="0" indent="539750">
              <a:buFont typeface="Arial" pitchFamily="34" charset="0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My father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isn’t driving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car now.</a:t>
            </a:r>
          </a:p>
          <a:p>
            <a:pPr marL="0" indent="539750">
              <a:buFont typeface="Arial" pitchFamily="34" charset="0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 painting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picture at the moment.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85728"/>
            <a:ext cx="8715436" cy="4786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Prepositions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time</a:t>
            </a:r>
            <a:r>
              <a:rPr lang="ru-RU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Предлоги времени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071546"/>
          <a:ext cx="8358246" cy="550072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86082"/>
                <a:gridCol w="2786082"/>
                <a:gridCol w="2786082"/>
              </a:tblGrid>
              <a:tr h="8793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at</a:t>
                      </a:r>
                      <a:endParaRPr lang="ru-RU" sz="3200" dirty="0">
                        <a:solidFill>
                          <a:srgbClr val="FFFF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in</a:t>
                      </a:r>
                      <a:endParaRPr lang="ru-RU" sz="3600" dirty="0">
                        <a:solidFill>
                          <a:srgbClr val="FFFF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on</a:t>
                      </a:r>
                      <a:endParaRPr lang="ru-RU" sz="3600" dirty="0">
                        <a:solidFill>
                          <a:srgbClr val="FFFF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621358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2000" u="non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Время: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u="non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 3 o’clock</a:t>
                      </a:r>
                    </a:p>
                    <a:p>
                      <a:pPr marL="342900" indent="-342900">
                        <a:buFont typeface="Arial" pitchFamily="34" charset="0"/>
                        <a:buNone/>
                      </a:pPr>
                      <a:r>
                        <a:rPr lang="en-US" sz="2000" u="non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</a:t>
                      </a:r>
                      <a:r>
                        <a:rPr lang="tt-RU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</a:t>
                      </a:r>
                      <a:r>
                        <a:rPr lang="tt-RU" sz="2000" u="non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раздники: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u="non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</a:t>
                      </a:r>
                      <a:r>
                        <a:rPr lang="en-US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Christmas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 the weekend (</a:t>
                      </a:r>
                      <a:r>
                        <a:rPr lang="ru-RU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выходные</a:t>
                      </a:r>
                      <a:r>
                        <a:rPr lang="en-US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ru-RU" sz="2000" u="none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indent="-342900">
                        <a:buFont typeface="Arial" pitchFamily="34" charset="0"/>
                        <a:buNone/>
                      </a:pPr>
                      <a:r>
                        <a:rPr lang="ru-RU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3) Выражения: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 noon(</a:t>
                      </a:r>
                      <a:r>
                        <a:rPr lang="ru-RU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полдень</a:t>
                      </a:r>
                      <a:r>
                        <a:rPr lang="en-US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 night</a:t>
                      </a:r>
                      <a:r>
                        <a:rPr lang="ru-RU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(ночью)</a:t>
                      </a:r>
                      <a:endParaRPr lang="en-US" sz="2000" u="none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 the moment</a:t>
                      </a:r>
                      <a:r>
                        <a:rPr lang="ru-RU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(в данный момент)</a:t>
                      </a:r>
                      <a:endParaRPr lang="ru-RU" sz="2000" u="non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2000" u="sng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u="sng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Времена года: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winter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summer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 startAt="2"/>
                        <a:tabLst/>
                        <a:defRPr/>
                      </a:pPr>
                      <a:r>
                        <a:rPr lang="ru-RU" sz="2000" u="sng" kern="12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Годы: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1998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 startAt="3"/>
                        <a:tabLst/>
                        <a:defRPr/>
                      </a:pPr>
                      <a:r>
                        <a:rPr lang="ru-RU" sz="2000" u="sng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Века: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the 20</a:t>
                      </a:r>
                      <a:r>
                        <a:rPr lang="en-US" sz="2000" u="none" kern="1200" baseline="30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</a:t>
                      </a: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century</a:t>
                      </a:r>
                      <a:endParaRPr lang="ru-RU" sz="2000" u="none" kern="12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4) </a:t>
                      </a: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u="sng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Месяцы</a:t>
                      </a:r>
                      <a:r>
                        <a:rPr lang="ru-RU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May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r>
                        <a:rPr lang="en-US" sz="2000" u="sng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ru-RU" sz="2000" u="sng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Выражения</a:t>
                      </a:r>
                      <a:r>
                        <a:rPr lang="en-US" sz="2000" u="sng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the morning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</a:t>
                      </a:r>
                      <a:r>
                        <a:rPr lang="en-US" sz="2000" u="none" kern="12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the </a:t>
                      </a: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afternoon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u="none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the evening</a:t>
                      </a:r>
                      <a:endParaRPr lang="ru-RU" sz="2000" u="none" kern="12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2000" u="non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sz="2000" u="sng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Дни недели: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on Monday</a:t>
                      </a:r>
                    </a:p>
                    <a:p>
                      <a:pPr marL="342900" indent="-342900">
                        <a:buFont typeface="Arial" pitchFamily="34" charset="0"/>
                        <a:buNone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 </a:t>
                      </a:r>
                      <a:r>
                        <a:rPr lang="ru-RU" sz="2000" u="sng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Даты: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000" u="none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on the 15th of March</a:t>
                      </a:r>
                    </a:p>
                    <a:p>
                      <a:pPr marL="342900" indent="-342900">
                        <a:buFont typeface="Arial" pitchFamily="34" charset="0"/>
                        <a:buNone/>
                      </a:pPr>
                      <a:endParaRPr lang="ru-RU" sz="2000" u="non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Вставь нужный предлог времени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at, in, on.</a:t>
            </a:r>
            <a:endParaRPr lang="ru-RU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indent="-65088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Sara visits her friends ____ Sunday.</a:t>
            </a:r>
          </a:p>
          <a:p>
            <a:pPr marL="95250" indent="-65088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Michael has breakfast ____ 7 o’clock ____ the morning.</a:t>
            </a:r>
          </a:p>
          <a:p>
            <a:pPr marL="95250" indent="-65088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My parents don’t listen to music ____ noon.</a:t>
            </a:r>
          </a:p>
          <a:p>
            <a:pPr marL="95250" indent="-65088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John has Art ____ Tuesday.</a:t>
            </a:r>
          </a:p>
          <a:p>
            <a:pPr marL="95250" indent="-65088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come home ____  the evening.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Проверь себя.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-65088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Sara visits her friends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Sunday.</a:t>
            </a:r>
          </a:p>
          <a:p>
            <a:pPr marL="95250" indent="-65088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Michael has breakfast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7 o’clock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the morning.</a:t>
            </a:r>
          </a:p>
          <a:p>
            <a:pPr marL="95250" indent="-65088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My parents don’t listen to music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noon.</a:t>
            </a:r>
          </a:p>
          <a:p>
            <a:pPr marL="95250" indent="-65088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John has Art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Tuesday.</a:t>
            </a:r>
          </a:p>
          <a:p>
            <a:pPr marL="95250" indent="-65088"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come home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the evening.</a:t>
            </a:r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Homework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презентацию, повторить лексико-грамматический материал.</a:t>
            </a:r>
            <a:endParaRPr lang="ru-RU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play a game</a:t>
            </a:r>
            <a:r>
              <a:rPr lang="ru-RU" b="1" dirty="0" smtClean="0">
                <a:solidFill>
                  <a:srgbClr val="C00000"/>
                </a:solidFill>
              </a:rPr>
              <a:t> – </a:t>
            </a:r>
            <a:r>
              <a:rPr lang="ru-RU" b="1" dirty="0" smtClean="0">
                <a:solidFill>
                  <a:srgbClr val="FF0000"/>
                </a:solidFill>
              </a:rPr>
              <a:t>играть в игру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</a:rPr>
              <a:t>              I’ m playing a game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пользователь\Downloads\clipart-jeu-de-societe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62050"/>
            <a:ext cx="6408712" cy="40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make a sandcastle</a:t>
            </a:r>
            <a:r>
              <a:rPr lang="ru-RU" b="1" dirty="0" smtClean="0">
                <a:solidFill>
                  <a:srgbClr val="C00000"/>
                </a:solidFill>
              </a:rPr>
              <a:t> – </a:t>
            </a:r>
            <a:r>
              <a:rPr lang="ru-RU" b="1" dirty="0" smtClean="0">
                <a:solidFill>
                  <a:srgbClr val="FF0000"/>
                </a:solidFill>
              </a:rPr>
              <a:t>строить замок из песка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sz="4400" b="1" dirty="0" smtClean="0"/>
              <a:t>             </a:t>
            </a:r>
            <a:r>
              <a:rPr lang="en-US" sz="4400" b="1" dirty="0" smtClean="0">
                <a:solidFill>
                  <a:srgbClr val="0070C0"/>
                </a:solidFill>
              </a:rPr>
              <a:t>I’m making a sandcastle.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пользователь\Downloads\698724190_cas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95450"/>
            <a:ext cx="5760640" cy="346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watch TV</a:t>
            </a:r>
            <a:r>
              <a:rPr lang="ru-RU" b="1" dirty="0" smtClean="0">
                <a:solidFill>
                  <a:srgbClr val="C00000"/>
                </a:solidFill>
              </a:rPr>
              <a:t> – </a:t>
            </a:r>
            <a:r>
              <a:rPr lang="ru-RU" b="1" dirty="0" smtClean="0">
                <a:solidFill>
                  <a:srgbClr val="FF0000"/>
                </a:solidFill>
              </a:rPr>
              <a:t>смотреть телевизор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600200"/>
            <a:ext cx="6984776" cy="4525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</a:t>
            </a:r>
            <a:r>
              <a:rPr lang="en-US" sz="4400" b="1" dirty="0" smtClean="0">
                <a:solidFill>
                  <a:srgbClr val="0070C0"/>
                </a:solidFill>
              </a:rPr>
              <a:t>I’m watching TV.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пользователь\Downloads\hello_html_32a18cd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340768"/>
            <a:ext cx="5832648" cy="3816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drive a car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- водить машину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</a:t>
            </a:r>
            <a:r>
              <a:rPr lang="en-US" sz="4400" b="1" dirty="0" smtClean="0">
                <a:solidFill>
                  <a:srgbClr val="0070C0"/>
                </a:solidFill>
              </a:rPr>
              <a:t>I’m driving a car.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пользователь\Downloads\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340768"/>
            <a:ext cx="6408712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paint a picture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– рисовать картину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>
              <a:buNone/>
            </a:pPr>
            <a:r>
              <a:rPr lang="en-US" sz="4400" b="1" dirty="0" smtClean="0">
                <a:solidFill>
                  <a:srgbClr val="0070C0"/>
                </a:solidFill>
              </a:rPr>
              <a:t>I’m painting a picture.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пользователь\Downloads\depositphotos_35170399-stock-photo-child-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1"/>
            <a:ext cx="6696744" cy="411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Прочитай и соотнеси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play a game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watch TV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paint a picture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clown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drive a car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make a sandcastle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face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186808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клоун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водить машину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смотреть телевизор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лицо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рисовать картину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играть в игру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строить замок из песк</a:t>
            </a:r>
            <a:r>
              <a:rPr lang="ru-RU" b="1" dirty="0" smtClean="0"/>
              <a:t>а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83768" y="1844824"/>
            <a:ext cx="2088232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051720" y="2348880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4" idx="1"/>
          </p:cNvCxnSpPr>
          <p:nvPr/>
        </p:nvCxnSpPr>
        <p:spPr>
          <a:xfrm>
            <a:off x="2843808" y="2996952"/>
            <a:ext cx="1656184" cy="8662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1691680" y="1988840"/>
            <a:ext cx="2736304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195736" y="2348880"/>
            <a:ext cx="2304256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419872" y="4437112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331640" y="3429000"/>
            <a:ext cx="3240360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3600" b="1">
                <a:solidFill>
                  <a:srgbClr val="861832"/>
                </a:solidFill>
                <a:latin typeface="Monotype Corsiva" pitchFamily="66" charset="0"/>
              </a:rPr>
              <a:t>The Present Continuous Tense</a:t>
            </a:r>
            <a:br>
              <a:rPr lang="en-US" sz="3600" b="1">
                <a:solidFill>
                  <a:srgbClr val="861832"/>
                </a:solidFill>
                <a:latin typeface="Monotype Corsiva" pitchFamily="66" charset="0"/>
              </a:rPr>
            </a:br>
            <a:r>
              <a:rPr lang="en-US" sz="3600" b="1">
                <a:solidFill>
                  <a:srgbClr val="861832"/>
                </a:solidFill>
                <a:latin typeface="Monotype Corsiva" pitchFamily="66" charset="0"/>
              </a:rPr>
              <a:t>(</a:t>
            </a:r>
            <a:r>
              <a:rPr lang="ru-RU" sz="3600" b="1">
                <a:solidFill>
                  <a:srgbClr val="861832"/>
                </a:solidFill>
                <a:latin typeface="Monotype Corsiva" pitchFamily="66" charset="0"/>
              </a:rPr>
              <a:t>Настоящее длительное время</a:t>
            </a:r>
            <a:r>
              <a:rPr lang="en-US" sz="3600" b="1">
                <a:solidFill>
                  <a:srgbClr val="861832"/>
                </a:solidFill>
                <a:latin typeface="Monotype Corsiva" pitchFamily="66" charset="0"/>
              </a:rPr>
              <a:t>)</a:t>
            </a:r>
            <a:endParaRPr lang="ru-RU" sz="3600" b="1">
              <a:solidFill>
                <a:srgbClr val="861832"/>
              </a:solidFill>
              <a:latin typeface="Monotype Corsiva" pitchFamily="66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609600" y="1022350"/>
            <a:ext cx="7924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</a:t>
            </a:r>
            <a:r>
              <a:rPr lang="ru-RU" sz="2400" b="1">
                <a:solidFill>
                  <a:srgbClr val="000066"/>
                </a:solidFill>
                <a:latin typeface="Monotype Corsiva" pitchFamily="66" charset="0"/>
              </a:rPr>
              <a:t>употребляется</a:t>
            </a:r>
            <a:r>
              <a:rPr lang="en-US" sz="2400" b="1"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ru-RU" sz="2400" b="1">
                <a:solidFill>
                  <a:srgbClr val="000066"/>
                </a:solidFill>
                <a:latin typeface="Monotype Corsiva" pitchFamily="66" charset="0"/>
              </a:rPr>
              <a:t>для обозначения действия, происходящего в данный момент, в момент речи или в период времени, включающий данный момент.</a:t>
            </a:r>
            <a:r>
              <a:rPr lang="en-US" b="1">
                <a:solidFill>
                  <a:srgbClr val="000066"/>
                </a:solidFill>
              </a:rPr>
              <a:t>      </a:t>
            </a:r>
            <a:endParaRPr lang="ru-RU" b="1">
              <a:solidFill>
                <a:srgbClr val="000066"/>
              </a:solidFill>
            </a:endParaRPr>
          </a:p>
        </p:txBody>
      </p:sp>
      <p:pic>
        <p:nvPicPr>
          <p:cNvPr id="6164" name="Picture 20" descr="j04326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52400" y="5105400"/>
            <a:ext cx="1524000" cy="1497013"/>
            <a:chOff x="912" y="2112"/>
            <a:chExt cx="1344" cy="1615"/>
          </a:xfrm>
        </p:grpSpPr>
        <p:graphicFrame>
          <p:nvGraphicFramePr>
            <p:cNvPr id="6167" name="Object 23"/>
            <p:cNvGraphicFramePr>
              <a:graphicFrameLocks noChangeAspect="1"/>
            </p:cNvGraphicFramePr>
            <p:nvPr/>
          </p:nvGraphicFramePr>
          <p:xfrm>
            <a:off x="1008" y="2448"/>
            <a:ext cx="1044" cy="1279"/>
          </p:xfrm>
          <a:graphic>
            <a:graphicData uri="http://schemas.openxmlformats.org/presentationml/2006/ole">
              <p:oleObj spid="_x0000_s1027" name="Clip" r:id="rId4" imgW="3212280" imgH="3935520" progId="">
                <p:embed/>
              </p:oleObj>
            </a:graphicData>
          </a:graphic>
        </p:graphicFrame>
        <p:sp>
          <p:nvSpPr>
            <p:cNvPr id="6168" name="AutoShape 24"/>
            <p:cNvSpPr>
              <a:spLocks noChangeArrowheads="1"/>
            </p:cNvSpPr>
            <p:nvPr/>
          </p:nvSpPr>
          <p:spPr bwMode="auto">
            <a:xfrm>
              <a:off x="912" y="2112"/>
              <a:ext cx="1344" cy="384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CC"/>
                  </a:solidFill>
                  <a:latin typeface="Monotype Corsiva" pitchFamily="66" charset="0"/>
                </a:rPr>
                <a:t>NOW</a:t>
              </a:r>
              <a:endParaRPr lang="ru-RU" sz="2400" b="1">
                <a:latin typeface="Monotype Corsiva" pitchFamily="66" charset="0"/>
              </a:endParaRP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172200" y="5029200"/>
            <a:ext cx="2819400" cy="1524000"/>
            <a:chOff x="2880" y="2112"/>
            <a:chExt cx="2400" cy="1539"/>
          </a:xfrm>
        </p:grpSpPr>
        <p:graphicFrame>
          <p:nvGraphicFramePr>
            <p:cNvPr id="6170" name="Object 26"/>
            <p:cNvGraphicFramePr>
              <a:graphicFrameLocks noChangeAspect="1"/>
            </p:cNvGraphicFramePr>
            <p:nvPr/>
          </p:nvGraphicFramePr>
          <p:xfrm>
            <a:off x="3552" y="2496"/>
            <a:ext cx="1233" cy="1155"/>
          </p:xfrm>
          <a:graphic>
            <a:graphicData uri="http://schemas.openxmlformats.org/presentationml/2006/ole">
              <p:oleObj spid="_x0000_s1026" name="Clip" r:id="rId5" imgW="4218480" imgH="3951360" progId="">
                <p:embed/>
              </p:oleObj>
            </a:graphicData>
          </a:graphic>
        </p:graphicFrame>
        <p:sp>
          <p:nvSpPr>
            <p:cNvPr id="6171" name="AutoShape 27"/>
            <p:cNvSpPr>
              <a:spLocks noChangeArrowheads="1"/>
            </p:cNvSpPr>
            <p:nvPr/>
          </p:nvSpPr>
          <p:spPr bwMode="auto">
            <a:xfrm>
              <a:off x="2880" y="2112"/>
              <a:ext cx="2400" cy="384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CC"/>
                  </a:solidFill>
                  <a:latin typeface="Monotype Corsiva" pitchFamily="66" charset="0"/>
                </a:rPr>
                <a:t>AT THE MOMENT</a:t>
              </a:r>
              <a:endParaRPr lang="ru-RU" sz="2400" b="1">
                <a:latin typeface="Monotype Corsiva" pitchFamily="66" charset="0"/>
              </a:endParaRPr>
            </a:p>
          </p:txBody>
        </p:sp>
      </p:grp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2590800" y="2514600"/>
            <a:ext cx="1752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66"/>
                </a:solidFill>
                <a:latin typeface="Monotype Corsiva" pitchFamily="66" charset="0"/>
              </a:rPr>
              <a:t>TO BE</a:t>
            </a:r>
            <a:endParaRPr lang="ru-RU" sz="4800" b="1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4419600" y="2590800"/>
            <a:ext cx="609600" cy="579438"/>
          </a:xfrm>
          <a:custGeom>
            <a:avLst/>
            <a:gdLst>
              <a:gd name="G0" fmla="+- 7859 0 0"/>
              <a:gd name="G1" fmla="+- 7859 0 0"/>
              <a:gd name="G2" fmla="+- 0 0 0"/>
              <a:gd name="G3" fmla="+- 9052 0 0"/>
              <a:gd name="G4" fmla="+- 21600 0 7859"/>
              <a:gd name="G5" fmla="+- 21600 0 9052"/>
              <a:gd name="G6" fmla="+- 7859 21600 0"/>
              <a:gd name="G7" fmla="*/ G6 1 2"/>
              <a:gd name="G8" fmla="+- 21600 0 7859"/>
              <a:gd name="G9" fmla="+- 21600 0 0"/>
              <a:gd name="T0" fmla="*/ G0 w 21600"/>
              <a:gd name="T1" fmla="*/ G0 h 21600"/>
              <a:gd name="T2" fmla="*/ G8 w 21600"/>
              <a:gd name="T3" fmla="*/ G8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7859" y="7859"/>
                </a:moveTo>
                <a:lnTo>
                  <a:pt x="9052" y="7859"/>
                </a:lnTo>
                <a:lnTo>
                  <a:pt x="9052" y="0"/>
                </a:lnTo>
                <a:lnTo>
                  <a:pt x="7859" y="0"/>
                </a:lnTo>
                <a:lnTo>
                  <a:pt x="10800" y="0"/>
                </a:lnTo>
                <a:lnTo>
                  <a:pt x="13741" y="0"/>
                </a:lnTo>
                <a:lnTo>
                  <a:pt x="12548" y="0"/>
                </a:lnTo>
                <a:lnTo>
                  <a:pt x="12548" y="7859"/>
                </a:lnTo>
                <a:lnTo>
                  <a:pt x="13741" y="7859"/>
                </a:lnTo>
                <a:lnTo>
                  <a:pt x="13741" y="9052"/>
                </a:lnTo>
                <a:lnTo>
                  <a:pt x="21600" y="9052"/>
                </a:lnTo>
                <a:lnTo>
                  <a:pt x="21600" y="7859"/>
                </a:lnTo>
                <a:lnTo>
                  <a:pt x="21600" y="10800"/>
                </a:lnTo>
                <a:lnTo>
                  <a:pt x="21600" y="13741"/>
                </a:lnTo>
                <a:lnTo>
                  <a:pt x="21600" y="12548"/>
                </a:lnTo>
                <a:lnTo>
                  <a:pt x="13741" y="12548"/>
                </a:lnTo>
                <a:lnTo>
                  <a:pt x="13741" y="13741"/>
                </a:lnTo>
                <a:lnTo>
                  <a:pt x="12548" y="13741"/>
                </a:lnTo>
                <a:lnTo>
                  <a:pt x="12548" y="21600"/>
                </a:lnTo>
                <a:lnTo>
                  <a:pt x="13741" y="21600"/>
                </a:lnTo>
                <a:lnTo>
                  <a:pt x="10800" y="21600"/>
                </a:lnTo>
                <a:lnTo>
                  <a:pt x="7859" y="21600"/>
                </a:lnTo>
                <a:lnTo>
                  <a:pt x="9052" y="21600"/>
                </a:lnTo>
                <a:lnTo>
                  <a:pt x="9052" y="13741"/>
                </a:lnTo>
                <a:lnTo>
                  <a:pt x="7859" y="13741"/>
                </a:lnTo>
                <a:lnTo>
                  <a:pt x="7859" y="12548"/>
                </a:lnTo>
                <a:lnTo>
                  <a:pt x="0" y="12548"/>
                </a:lnTo>
                <a:lnTo>
                  <a:pt x="0" y="13741"/>
                </a:lnTo>
                <a:lnTo>
                  <a:pt x="0" y="10800"/>
                </a:lnTo>
                <a:lnTo>
                  <a:pt x="0" y="7859"/>
                </a:lnTo>
                <a:lnTo>
                  <a:pt x="0" y="9052"/>
                </a:lnTo>
                <a:lnTo>
                  <a:pt x="7859" y="9052"/>
                </a:lnTo>
                <a:close/>
              </a:path>
            </a:pathLst>
          </a:custGeom>
          <a:solidFill>
            <a:srgbClr val="E25C7C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861832"/>
              </a:solidFill>
            </a:endParaRP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4953000" y="2362200"/>
            <a:ext cx="838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rgbClr val="000066"/>
                </a:solidFill>
                <a:latin typeface="Trebuchet MS" pitchFamily="34" charset="0"/>
              </a:rPr>
              <a:t>V</a:t>
            </a:r>
            <a:endParaRPr lang="ru-RU" sz="6000" b="1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410200" y="2743200"/>
            <a:ext cx="1376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7E0C1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ing</a:t>
            </a:r>
            <a:endParaRPr lang="ru-RU" sz="4000" b="1" dirty="0">
              <a:solidFill>
                <a:srgbClr val="7E0C1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90" name="AutoShape 46"/>
          <p:cNvSpPr>
            <a:spLocks noChangeArrowheads="1"/>
          </p:cNvSpPr>
          <p:nvPr/>
        </p:nvSpPr>
        <p:spPr bwMode="auto">
          <a:xfrm>
            <a:off x="6019800" y="1981200"/>
            <a:ext cx="2133600" cy="990600"/>
          </a:xfrm>
          <a:prstGeom prst="cloudCallout">
            <a:avLst>
              <a:gd name="adj1" fmla="val -67111"/>
              <a:gd name="adj2" fmla="val 3638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000" b="1">
                <a:solidFill>
                  <a:srgbClr val="7E0C14"/>
                </a:solidFill>
              </a:rPr>
              <a:t>V – verb (</a:t>
            </a:r>
            <a:r>
              <a:rPr lang="ru-RU" sz="2000" b="1">
                <a:solidFill>
                  <a:srgbClr val="7E0C14"/>
                </a:solidFill>
              </a:rPr>
              <a:t>глагол</a:t>
            </a:r>
            <a:r>
              <a:rPr lang="en-US" sz="2000" b="1">
                <a:solidFill>
                  <a:srgbClr val="7E0C14"/>
                </a:solidFill>
              </a:rPr>
              <a:t>)</a:t>
            </a:r>
            <a:endParaRPr lang="ru-RU" sz="2000" b="1">
              <a:solidFill>
                <a:srgbClr val="7E0C14"/>
              </a:solidFill>
            </a:endParaRPr>
          </a:p>
        </p:txBody>
      </p:sp>
      <p:sp>
        <p:nvSpPr>
          <p:cNvPr id="6193" name="AutoShape 49"/>
          <p:cNvSpPr>
            <a:spLocks noChangeArrowheads="1"/>
          </p:cNvSpPr>
          <p:nvPr/>
        </p:nvSpPr>
        <p:spPr bwMode="auto">
          <a:xfrm>
            <a:off x="1600200" y="3581400"/>
            <a:ext cx="1143000" cy="838200"/>
          </a:xfrm>
          <a:prstGeom prst="cloudCallout">
            <a:avLst>
              <a:gd name="adj1" fmla="val 78056"/>
              <a:gd name="adj2" fmla="val -8106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b="1">
                <a:solidFill>
                  <a:srgbClr val="7E0C14"/>
                </a:solidFill>
                <a:latin typeface="Monotype Corsiva" pitchFamily="66" charset="0"/>
              </a:rPr>
              <a:t>am</a:t>
            </a:r>
            <a:endParaRPr lang="ru-RU" sz="3600" b="1">
              <a:solidFill>
                <a:srgbClr val="7E0C14"/>
              </a:solidFill>
              <a:latin typeface="Monotype Corsiva" pitchFamily="66" charset="0"/>
            </a:endParaRPr>
          </a:p>
        </p:txBody>
      </p:sp>
      <p:sp>
        <p:nvSpPr>
          <p:cNvPr id="6194" name="AutoShape 50"/>
          <p:cNvSpPr>
            <a:spLocks noChangeArrowheads="1"/>
          </p:cNvSpPr>
          <p:nvPr/>
        </p:nvSpPr>
        <p:spPr bwMode="auto">
          <a:xfrm>
            <a:off x="2819400" y="3886200"/>
            <a:ext cx="1143000" cy="838200"/>
          </a:xfrm>
          <a:prstGeom prst="cloudCallout">
            <a:avLst>
              <a:gd name="adj1" fmla="val 1667"/>
              <a:gd name="adj2" fmla="val -11723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b="1">
                <a:solidFill>
                  <a:srgbClr val="7E0C14"/>
                </a:solidFill>
                <a:latin typeface="Monotype Corsiva" pitchFamily="66" charset="0"/>
              </a:rPr>
              <a:t>are</a:t>
            </a:r>
            <a:endParaRPr lang="ru-RU" sz="3600" b="1">
              <a:solidFill>
                <a:srgbClr val="7E0C14"/>
              </a:solidFill>
              <a:latin typeface="Monotype Corsiva" pitchFamily="66" charset="0"/>
            </a:endParaRPr>
          </a:p>
        </p:txBody>
      </p:sp>
      <p:sp>
        <p:nvSpPr>
          <p:cNvPr id="6195" name="AutoShape 51"/>
          <p:cNvSpPr>
            <a:spLocks noChangeArrowheads="1"/>
          </p:cNvSpPr>
          <p:nvPr/>
        </p:nvSpPr>
        <p:spPr bwMode="auto">
          <a:xfrm>
            <a:off x="4191000" y="3657600"/>
            <a:ext cx="1143000" cy="838200"/>
          </a:xfrm>
          <a:prstGeom prst="cloudCallout">
            <a:avLst>
              <a:gd name="adj1" fmla="val -69167"/>
              <a:gd name="adj2" fmla="val -8579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b="1">
                <a:solidFill>
                  <a:srgbClr val="7E0C14"/>
                </a:solidFill>
                <a:latin typeface="Monotype Corsiva" pitchFamily="66" charset="0"/>
              </a:rPr>
              <a:t>is</a:t>
            </a:r>
            <a:endParaRPr lang="ru-RU" sz="3600" b="1">
              <a:solidFill>
                <a:srgbClr val="7E0C14"/>
              </a:solidFill>
              <a:latin typeface="Monotype Corsiva" pitchFamily="66" charset="0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1676400" y="4419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  <a:latin typeface="Monotype Corsiva" pitchFamily="66" charset="0"/>
              </a:rPr>
              <a:t>I</a:t>
            </a:r>
            <a:endParaRPr lang="ru-RU" sz="4000" b="1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2971800" y="4953000"/>
            <a:ext cx="990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Monotype Corsiva" pitchFamily="66" charset="0"/>
              </a:rPr>
              <a:t>you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Monotype Corsiva" pitchFamily="66" charset="0"/>
              </a:rPr>
              <a:t>we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Monotype Corsiva" pitchFamily="66" charset="0"/>
              </a:rPr>
              <a:t>they</a:t>
            </a:r>
            <a:endParaRPr lang="ru-RU" sz="3600" b="1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4419600" y="4648200"/>
            <a:ext cx="990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  <a:latin typeface="Monotype Corsiva" pitchFamily="66" charset="0"/>
              </a:rPr>
              <a:t>he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  <a:latin typeface="Monotype Corsiva" pitchFamily="66" charset="0"/>
              </a:rPr>
              <a:t>she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  <a:latin typeface="Monotype Corsiva" pitchFamily="66" charset="0"/>
              </a:rPr>
              <a:t>it</a:t>
            </a:r>
            <a:endParaRPr lang="ru-RU" sz="4000" b="1">
              <a:solidFill>
                <a:srgbClr val="0000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534150" y="609600"/>
            <a:ext cx="2076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Monotype Corsiva" pitchFamily="66" charset="0"/>
              </a:rPr>
              <a:t>Отрицательное </a:t>
            </a:r>
            <a:endParaRPr lang="en-US" sz="2400" b="1">
              <a:solidFill>
                <a:srgbClr val="000066"/>
              </a:solidFill>
              <a:latin typeface="Monotype Corsiva" pitchFamily="66" charset="0"/>
            </a:endParaRPr>
          </a:p>
          <a:p>
            <a:pPr algn="ctr"/>
            <a:r>
              <a:rPr lang="ru-RU" sz="2400" b="1">
                <a:solidFill>
                  <a:srgbClr val="000066"/>
                </a:solidFill>
                <a:latin typeface="Monotype Corsiva" pitchFamily="66" charset="0"/>
              </a:rPr>
              <a:t>предложение</a:t>
            </a:r>
            <a:r>
              <a:rPr lang="en-US" sz="2400" b="1">
                <a:solidFill>
                  <a:srgbClr val="000066"/>
                </a:solidFill>
                <a:latin typeface="Monotype Corsiva" pitchFamily="66" charset="0"/>
              </a:rPr>
              <a:t>c</a:t>
            </a:r>
            <a:endParaRPr lang="ru-RU" sz="2400" b="1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303588" y="777875"/>
            <a:ext cx="2106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0066"/>
                </a:solidFill>
                <a:latin typeface="Monotype Corsiva" pitchFamily="66" charset="0"/>
              </a:rPr>
              <a:t>Вопросительное </a:t>
            </a:r>
            <a:endParaRPr lang="en-US" sz="2400" b="1" dirty="0">
              <a:solidFill>
                <a:srgbClr val="000066"/>
              </a:solidFill>
              <a:latin typeface="Monotype Corsiva" pitchFamily="66" charset="0"/>
            </a:endParaRPr>
          </a:p>
          <a:p>
            <a:pPr algn="ctr"/>
            <a:r>
              <a:rPr lang="ru-RU" sz="2400" b="1" dirty="0">
                <a:solidFill>
                  <a:srgbClr val="000066"/>
                </a:solidFill>
                <a:latin typeface="Monotype Corsiva" pitchFamily="66" charset="0"/>
              </a:rPr>
              <a:t>предложение</a:t>
            </a:r>
          </a:p>
        </p:txBody>
      </p:sp>
      <p:pic>
        <p:nvPicPr>
          <p:cNvPr id="7184" name="Picture 16" descr="j0432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45438" y="4953000"/>
            <a:ext cx="1198562" cy="1198563"/>
          </a:xfrm>
          <a:prstGeom prst="rect">
            <a:avLst/>
          </a:prstGeom>
          <a:noFill/>
        </p:spPr>
      </p:pic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28600" y="625475"/>
            <a:ext cx="213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Monotype Corsiva" pitchFamily="66" charset="0"/>
              </a:rPr>
              <a:t>Утвердительное</a:t>
            </a:r>
            <a:endParaRPr lang="en-US" sz="2400" b="1">
              <a:solidFill>
                <a:srgbClr val="000066"/>
              </a:solidFill>
              <a:latin typeface="Monotype Corsiva" pitchFamily="66" charset="0"/>
            </a:endParaRPr>
          </a:p>
          <a:p>
            <a:pPr algn="ctr"/>
            <a:r>
              <a:rPr lang="ru-RU" sz="2400" b="1">
                <a:solidFill>
                  <a:srgbClr val="000066"/>
                </a:solidFill>
                <a:latin typeface="Monotype Corsiva" pitchFamily="66" charset="0"/>
              </a:rPr>
              <a:t>предложение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143240" y="2428868"/>
            <a:ext cx="26432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</a:t>
            </a:r>
            <a:r>
              <a:rPr lang="ru-RU" sz="24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u="sng" dirty="0" err="1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</a:t>
            </a:r>
            <a:r>
              <a:rPr lang="ru-RU" sz="24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writing</a:t>
            </a:r>
            <a:r>
              <a:rPr lang="ru-RU" sz="24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28600" y="152400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 </a:t>
            </a:r>
            <a:r>
              <a:rPr lang="ru-RU" sz="2400" b="1" dirty="0" err="1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</a:t>
            </a:r>
            <a:r>
              <a:rPr lang="ru-RU" sz="2400" b="1" dirty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writing</a:t>
            </a:r>
            <a:r>
              <a:rPr lang="ru-RU" sz="2400" b="1" dirty="0">
                <a:solidFill>
                  <a:srgbClr val="990033"/>
                </a:solidFill>
                <a:latin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1905000" y="5867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66"/>
                </a:solidFill>
                <a:latin typeface="Times New Roman" pitchFamily="18" charset="0"/>
              </a:rPr>
              <a:t>Yes, he is.</a:t>
            </a:r>
            <a:endParaRPr lang="ru-RU" sz="2400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7195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733800"/>
            <a:ext cx="22860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96" name="Picture 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581400"/>
            <a:ext cx="24384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5105400" y="5867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66"/>
                </a:solidFill>
                <a:latin typeface="Times New Roman" pitchFamily="18" charset="0"/>
              </a:rPr>
              <a:t>No, he isn’t.</a:t>
            </a:r>
            <a:endParaRPr lang="ru-RU" sz="24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6248400" y="16002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ru-RU" sz="2400" b="1" dirty="0" err="1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ru-RU" sz="24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ru-RU" sz="2400" b="1" dirty="0" err="1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sz="2400" b="1" dirty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not</a:t>
            </a:r>
            <a:r>
              <a:rPr lang="ru-RU" sz="24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writing</a:t>
            </a:r>
            <a:r>
              <a:rPr lang="en-US" sz="24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2400" b="1" dirty="0">
              <a:solidFill>
                <a:srgbClr val="99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3173413" y="2971800"/>
            <a:ext cx="29354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Короткие ответы</a:t>
            </a:r>
            <a:endParaRPr lang="en-US" sz="2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2400" b="1" dirty="0">
                <a:solidFill>
                  <a:srgbClr val="86183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Short answers</a:t>
            </a:r>
            <a:endParaRPr lang="ru-RU" sz="2400" b="1" dirty="0">
              <a:solidFill>
                <a:srgbClr val="86183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7391400" y="2133600"/>
            <a:ext cx="0" cy="4572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3200400" y="190500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u="sng" dirty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</a:t>
            </a:r>
            <a:r>
              <a:rPr lang="ru-RU" sz="2400" b="1" dirty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</a:t>
            </a:r>
            <a:r>
              <a:rPr lang="ru-RU" sz="2400" b="1" dirty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writing</a:t>
            </a:r>
            <a:r>
              <a:rPr lang="ru-RU" sz="2400" b="1" dirty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 flipH="1">
            <a:off x="2819400" y="1600200"/>
            <a:ext cx="1219200" cy="381000"/>
          </a:xfrm>
          <a:prstGeom prst="curvedDownArrow">
            <a:avLst>
              <a:gd name="adj1" fmla="val 51111"/>
              <a:gd name="adj2" fmla="val 128889"/>
              <a:gd name="adj3" fmla="val 50000"/>
            </a:avLst>
          </a:prstGeom>
          <a:solidFill>
            <a:srgbClr val="E25C7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511</Words>
  <Application>Microsoft Office PowerPoint</Application>
  <PresentationFormat>Экран (4:3)</PresentationFormat>
  <Paragraphs>172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Clip</vt:lpstr>
      <vt:lpstr>Тема урока: Повторение по теме «Мои любимые занятия». Повторение по теме «Мой день».</vt:lpstr>
      <vt:lpstr>play a game – играть в игру</vt:lpstr>
      <vt:lpstr>make a sandcastle – строить замок из песка</vt:lpstr>
      <vt:lpstr>watch TV – смотреть телевизор</vt:lpstr>
      <vt:lpstr>drive a car - водить машину</vt:lpstr>
      <vt:lpstr>paint a picture – рисовать картину</vt:lpstr>
      <vt:lpstr>Прочитай и соотнеси</vt:lpstr>
      <vt:lpstr>The Present Continuous Tense (Настоящее длительное время)</vt:lpstr>
      <vt:lpstr>Слайд 9</vt:lpstr>
      <vt:lpstr>Слайд 10</vt:lpstr>
      <vt:lpstr>Выполни самостоятельно и проверь. Напиши предложения, пользуясь подсказками. </vt:lpstr>
      <vt:lpstr>Проверь себя.</vt:lpstr>
      <vt:lpstr>Слайд 13</vt:lpstr>
      <vt:lpstr>Вставь нужный предлог времени at, in, on.</vt:lpstr>
      <vt:lpstr>Проверь себя.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класс Урок №52 Модуль 7 УМК Spotlight Тема: We’re having a great time!</dc:title>
  <dc:creator>пользователь</dc:creator>
  <cp:lastModifiedBy>Гульнира</cp:lastModifiedBy>
  <cp:revision>28</cp:revision>
  <dcterms:created xsi:type="dcterms:W3CDTF">2018-03-13T04:53:17Z</dcterms:created>
  <dcterms:modified xsi:type="dcterms:W3CDTF">2020-05-17T17:29:38Z</dcterms:modified>
</cp:coreProperties>
</file>