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4" r:id="rId5"/>
    <p:sldId id="275" r:id="rId6"/>
    <p:sldId id="276" r:id="rId7"/>
    <p:sldId id="260" r:id="rId8"/>
    <p:sldId id="272" r:id="rId9"/>
    <p:sldId id="261" r:id="rId10"/>
    <p:sldId id="262" r:id="rId11"/>
    <p:sldId id="263" r:id="rId12"/>
    <p:sldId id="273" r:id="rId13"/>
    <p:sldId id="264" r:id="rId14"/>
    <p:sldId id="266" r:id="rId15"/>
    <p:sldId id="267" r:id="rId16"/>
    <p:sldId id="268" r:id="rId17"/>
    <p:sldId id="270" r:id="rId18"/>
    <p:sldId id="271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15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1C0E8-BEC4-4B7F-A666-906C85DC55BB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24220-4AF0-4900-8DA0-2E3C4608FC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484784"/>
            <a:ext cx="7632848" cy="175432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Обобщение </a:t>
            </a: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 систематизация сведений о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деепричастии</a:t>
            </a:r>
            <a:endParaRPr lang="ru-RU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7 класс</a:t>
            </a:r>
          </a:p>
        </p:txBody>
      </p:sp>
    </p:spTree>
    <p:extLst>
      <p:ext uri="{BB962C8B-B14F-4D97-AF65-F5344CB8AC3E}">
        <p14:creationId xmlns:p14="http://schemas.microsoft.com/office/powerpoint/2010/main" val="423986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данных глаголов образуйте деепричастия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75608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Оглядываться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несов.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Распечатать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Сверкать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несов.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Оторваться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Спешить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несов.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Купить (деепричастие 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Стучать (деепричастие несов.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Прыгать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несов.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несов.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Увидеть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сов. в.)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Шествовать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(деепричастие несов. в.)</a:t>
            </a:r>
          </a:p>
        </p:txBody>
      </p:sp>
      <p:pic>
        <p:nvPicPr>
          <p:cNvPr id="2050" name="Picture 2" descr="C:\Users\дом\AppData\Local\Microsoft\Windows\Temporary Internet Files\Content.IE5\SGQ278R2\MC9003967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0178" y="1484784"/>
            <a:ext cx="1643177" cy="184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дом\AppData\Local\Microsoft\Windows\Temporary Internet Files\Content.IE5\LCZ0Y1WK\MC90039674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59" y="3958719"/>
            <a:ext cx="1486814" cy="182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248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9289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Спишите предложение, расставьте 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препинания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3548" y="1412776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Ёжась от свежего ветерка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Чуть посинев крепыши-маслята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Взявшись за руки, как ребята,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Топают греясь вокруг пенька.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Э.Асадов «Лес»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68866"/>
            <a:ext cx="3345160" cy="23042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10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20621"/>
            <a:ext cx="67687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Ёжась от свежего </a:t>
            </a:r>
            <a:r>
              <a:rPr lang="ru-RU" alt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ветерка,</a:t>
            </a:r>
            <a:endParaRPr lang="ru-RU" alt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Чуть </a:t>
            </a:r>
            <a:r>
              <a:rPr lang="ru-RU" alt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посинев, крепыши-маслята,</a:t>
            </a:r>
            <a:endParaRPr lang="ru-RU" alt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Взявшись за руки, как ребята,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Топают, </a:t>
            </a:r>
            <a:r>
              <a:rPr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греясь вокруг пенька.</a:t>
            </a:r>
            <a:endParaRPr lang="ru-RU" altLang="ru-RU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131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5482" y="864212"/>
            <a:ext cx="66967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Деепричастные обороты являются принадлежностью в основном книжной речи. Несомненное их преимущество заключается в их краткости и динамичности. Им присуща также большая выразительность.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Д.Э. Розенталь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10272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Деепричастие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34" y="3645024"/>
            <a:ext cx="251777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5536" y="6049095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Какую роль играют деепричастия в речи?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2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C:\Users\дом\AppData\Local\Microsoft\Windows\Temporary Internet Files\Content.IE5\LCZ0Y1WK\MC90039746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992648"/>
            <a:ext cx="1237642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95536" y="474345"/>
            <a:ext cx="85824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«Грамматические орешки»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поможет узнать, насколько вы грамматически зорки. Вы должны исправить грамматические ошибки, связанные с употреблением деепричастного оборота. Кто же разгрызет орешки? Да тот, кто ответит верно, объяснив принцип, по которому исправляем данные грамматические ошибки.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Возвращаясь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школы, меня застала гроза.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Подъезжая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деревне, у машины спустилось колесо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Сделав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уроки, у меня заболели глаза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строки, создаётся впечатление, что автор пишет о нас.</a:t>
            </a:r>
          </a:p>
        </p:txBody>
      </p:sp>
    </p:spTree>
    <p:extLst>
      <p:ext uri="{BB962C8B-B14F-4D97-AF65-F5344CB8AC3E}">
        <p14:creationId xmlns:p14="http://schemas.microsoft.com/office/powerpoint/2010/main" val="10952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7190" y="1556792"/>
            <a:ext cx="849694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возвращался из школы, меня застала гроза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подъезжали к деревне, у машины спустилось колесо.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сделал уроки, у меня заболели глаза.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читаешь эти строки, создаётся впечатление, что автор пишет о нас.</a:t>
            </a:r>
          </a:p>
        </p:txBody>
      </p:sp>
    </p:spTree>
    <p:extLst>
      <p:ext uri="{BB962C8B-B14F-4D97-AF65-F5344CB8AC3E}">
        <p14:creationId xmlns:p14="http://schemas.microsoft.com/office/powerpoint/2010/main" val="117559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8424936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«Буриме»</a:t>
            </a:r>
          </a:p>
          <a:p>
            <a:pPr algn="ctr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Придумайте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четверостишье, используя для рифмы данные слова-деепричастия: </a:t>
            </a:r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собираясь – улыбаясь, шурша – не </a:t>
            </a:r>
            <a:r>
              <a:rPr lang="ru-RU" sz="2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спеша.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творчества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иду по парку, не спеша.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Лёгкий ветерок навстречу мне.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И, тихонько листьями шурша,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Деревце качается во сне.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Собираясь, улыбаясь,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школу мы идём опять.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 мы знанья получаем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хотим умнее стать.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каждый день, куда-то собираясь,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праздник или просто будний день,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Иду по жизни, гордо улыбаясь,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жить на белом свете мне не лень!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3" name="Picture 5" descr="C:\Users\дом\AppData\Local\Microsoft\Windows\Temporary Internet Files\Content.IE5\RTFXHXIW\MC9003981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684635"/>
            <a:ext cx="2736304" cy="2957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78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8449" y="260648"/>
            <a:ext cx="84249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Деепричастие: </a:t>
            </a:r>
            <a:endParaRPr 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часть речи;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совмещает признаки глаголов и наречий;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изменяется;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предложении бывает обстоятельством;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бывает совершенного и несовершенного вида;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пишется раздельно;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еепричастие с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зависимым словом – это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деепричастный оборот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еепричастие и деепричастный оборот на письме выделяются запятыми;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преимущество деепричастных оборотов – краткость, динамичность, выразительность.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51042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7328" y="692696"/>
            <a:ext cx="8064896" cy="528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10 пословиц  с деепричастием или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деепрчастным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оборотом</a:t>
            </a:r>
          </a:p>
          <a:p>
            <a:pPr marL="342900" lvl="0" indent="-34290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latin typeface="Garamond"/>
              </a:rPr>
              <a:t>Отправить выполненное задание на эл. почту учителя, преподающего в вашем классе: </a:t>
            </a:r>
            <a:br>
              <a:rPr lang="ru-RU" sz="2800" kern="0" dirty="0">
                <a:solidFill>
                  <a:srgbClr val="000000"/>
                </a:solidFill>
                <a:latin typeface="Garamond"/>
              </a:rPr>
            </a:br>
            <a:r>
              <a:rPr lang="ru-RU" sz="2800" kern="0" dirty="0">
                <a:solidFill>
                  <a:srgbClr val="000000"/>
                </a:solidFill>
                <a:latin typeface="Garamond"/>
              </a:rPr>
              <a:t>2303000195@edu.tatar.ru- </a:t>
            </a:r>
            <a:r>
              <a:rPr lang="ru-RU" sz="2800" kern="0" dirty="0" err="1">
                <a:solidFill>
                  <a:srgbClr val="000000"/>
                </a:solidFill>
                <a:latin typeface="Garamond"/>
              </a:rPr>
              <a:t>Шагабиева</a:t>
            </a:r>
            <a:r>
              <a:rPr lang="ru-RU" sz="2800" kern="0" dirty="0">
                <a:solidFill>
                  <a:srgbClr val="000000"/>
                </a:solidFill>
                <a:latin typeface="Garamond"/>
              </a:rPr>
              <a:t> Г.А</a:t>
            </a:r>
            <a:br>
              <a:rPr lang="ru-RU" sz="2800" kern="0" dirty="0">
                <a:solidFill>
                  <a:srgbClr val="000000"/>
                </a:solidFill>
                <a:latin typeface="Garamond"/>
              </a:rPr>
            </a:br>
            <a:r>
              <a:rPr lang="ru-RU" sz="2800" kern="0" dirty="0">
                <a:solidFill>
                  <a:srgbClr val="000000"/>
                </a:solidFill>
                <a:latin typeface="Garamond"/>
              </a:rPr>
              <a:t>2303000234@edu.tatar.ru- </a:t>
            </a:r>
            <a:r>
              <a:rPr lang="ru-RU" sz="2800" kern="0" dirty="0" err="1">
                <a:solidFill>
                  <a:srgbClr val="000000"/>
                </a:solidFill>
                <a:latin typeface="Garamond"/>
              </a:rPr>
              <a:t>Галимуллина</a:t>
            </a:r>
            <a:r>
              <a:rPr lang="ru-RU" sz="2800" kern="0" dirty="0">
                <a:solidFill>
                  <a:srgbClr val="000000"/>
                </a:solidFill>
                <a:latin typeface="Garamond"/>
              </a:rPr>
              <a:t> Г.Г</a:t>
            </a:r>
          </a:p>
          <a:p>
            <a:pPr marL="342900" lvl="0" indent="-342900" eaLnBrk="0" fontAlgn="base" hangingPunct="0">
              <a:spcBef>
                <a:spcPct val="60000"/>
              </a:spcBef>
              <a:spcAft>
                <a:spcPct val="0"/>
              </a:spcAft>
              <a:buClr>
                <a:srgbClr val="000000"/>
              </a:buClr>
              <a:buFontTx/>
              <a:buChar char="•"/>
              <a:defRPr/>
            </a:pPr>
            <a:r>
              <a:rPr lang="ru-RU" sz="2800" kern="0" dirty="0">
                <a:solidFill>
                  <a:srgbClr val="000000"/>
                </a:solidFill>
                <a:latin typeface="Garamond"/>
              </a:rPr>
              <a:t>rahimova.rosa.1958@mail.ru  Рахимова Р.Ш.</a:t>
            </a:r>
          </a:p>
          <a:p>
            <a:pPr algn="ctr"/>
            <a:endParaRPr lang="ru-RU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8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-3198"/>
            <a:ext cx="8424936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Стихотворение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английского поэта Роберта Саути «Лодорский водопад» в переводе В.Жуковского.</a:t>
            </a: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Кипя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Шипя,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Ворча,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Крутясь,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Сливаясь,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Свиваясь,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Вздымаясь,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Вздуваясь,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Мелькая, круша,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Резвясь и спеша,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Скользя, обнимаясь,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Делясь и встречаясь,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Ласкаясь, бунтуя, летя,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Играя, дробясь, шелестя,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Блистая, взлетая, шатаясь,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Сплетаясь, звеня, клокоча,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Взвиваясь, вертясь, грохоча,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Морщинясь, волнуясь, катаясь,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Бросаясь, меняясь, воркуя, шумя,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Взметаясь и пенясь, ликуя, гремя,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Дрожа, развиваясь, стремясь, вырастая,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Вперед и вперед убегая в свободолюбивом задоре,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падают бурные воды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сверкающем быстром Лодоре.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139" y="929682"/>
            <a:ext cx="5391325" cy="43204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321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81010" y="1844824"/>
            <a:ext cx="39862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kumimoji="1"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</a:t>
            </a:r>
            <a:r>
              <a:rPr kumimoji="1" lang="ru-RU" alt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тель, </a:t>
            </a:r>
            <a:r>
              <a:rPr kumimoji="1" lang="ru-RU" alt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</a:t>
            </a:r>
            <a:r>
              <a:rPr kumimoji="1" lang="ru-RU" altLang="ru-RU" sz="36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ствие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3027194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kumimoji="1" lang="ru-RU" alt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</a:t>
            </a:r>
            <a:r>
              <a:rPr kumimoji="1" lang="ru-RU" alt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(делать</a:t>
            </a:r>
            <a:r>
              <a:rPr kumimoji="1"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1" lang="ru-RU" alt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kumimoji="1" lang="ru-RU" altLang="ru-RU" sz="4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ru-RU" altLang="ru-RU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причастие</a:t>
            </a:r>
            <a:r>
              <a:rPr kumimoji="1" lang="ru-RU" alt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ru-RU" altLang="ru-RU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(причастность</a:t>
            </a:r>
            <a:r>
              <a:rPr kumimoji="1" lang="ru-RU" altLang="ru-RU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515719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</a:pPr>
            <a:r>
              <a:rPr kumimoji="1"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(Термин введён в Грамматику М.Смотрицким в начале 17 века)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76727"/>
            <a:ext cx="1920875" cy="2163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75656" y="548680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Дее</a:t>
            </a:r>
            <a:r>
              <a:rPr lang="ru-RU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причастие</a:t>
            </a:r>
            <a:endParaRPr lang="ru-RU" sz="40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31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-1295370"/>
            <a:ext cx="756084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800" dirty="0" smtClean="0">
              <a:solidFill>
                <a:schemeClr val="tx2"/>
              </a:solidFill>
              <a:latin typeface="Arial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800" dirty="0">
              <a:solidFill>
                <a:schemeClr val="tx2"/>
              </a:solidFill>
              <a:latin typeface="Arial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800" dirty="0" smtClean="0">
              <a:solidFill>
                <a:schemeClr val="tx2"/>
              </a:solidFill>
              <a:latin typeface="Arial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800" dirty="0">
              <a:solidFill>
                <a:schemeClr val="tx2"/>
              </a:solidFill>
              <a:latin typeface="Arial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2800" dirty="0" smtClean="0">
              <a:solidFill>
                <a:schemeClr val="tx2"/>
              </a:solidFill>
              <a:latin typeface="Arial" charset="0"/>
            </a:endParaRP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solidFill>
                  <a:schemeClr val="tx2"/>
                </a:solidFill>
                <a:latin typeface="Arial" charset="0"/>
              </a:rPr>
              <a:t>Деепричастие </a:t>
            </a:r>
            <a:r>
              <a:rPr lang="ru-RU" sz="2800" dirty="0">
                <a:solidFill>
                  <a:schemeClr val="tx2"/>
                </a:solidFill>
                <a:latin typeface="Arial" charset="0"/>
              </a:rPr>
              <a:t>отвечает на вопрос……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Деепричастие образуется от … с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помощью….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В предложении деепричастие бывают …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Деепричастие имеют ... признаки и … признаки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Деепричастия сов. вида образуются…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Деепричастия несов. вида образуются…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>
                <a:solidFill>
                  <a:schemeClr val="tx2"/>
                </a:solidFill>
                <a:latin typeface="Arial" charset="0"/>
              </a:rPr>
              <a:t>Деепричастие с зависимым словом называется …</a:t>
            </a:r>
            <a:endParaRPr lang="ru-RU" sz="28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525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77423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FFFF"/>
              </a:buClr>
              <a:buSzPct val="75000"/>
              <a:defRPr/>
            </a:pPr>
            <a:r>
              <a:rPr lang="ru-RU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Перепишите, раскрывая скобки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FFFF"/>
              </a:buClr>
              <a:buSzPct val="75000"/>
              <a:defRPr/>
            </a:pPr>
            <a:r>
              <a:rPr lang="ru-RU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Не)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годуя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на людей; (не)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законче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…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ая</a:t>
            </a:r>
            <a:endParaRPr lang="ru-RU" sz="32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FFFF"/>
              </a:buClr>
              <a:buSzPct val="75000"/>
              <a:defRPr/>
            </a:pP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работа; 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вымышле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…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ый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герой; (не)говоря 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FFFF"/>
              </a:buClr>
              <a:buSzPct val="75000"/>
              <a:defRPr/>
            </a:pP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ни с кем; 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кипяче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…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ая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вода; (не)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сб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..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ваясь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с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FFFF"/>
              </a:buClr>
              <a:buSzPct val="75000"/>
              <a:defRPr/>
            </a:pP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пути; (не)понимая сказа…ого;</a:t>
            </a:r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00FFFF"/>
              </a:buClr>
              <a:buSzPct val="75000"/>
              <a:defRPr/>
            </a:pP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(не)</a:t>
            </a:r>
            <a:r>
              <a:rPr lang="ru-RU" sz="3200" b="1" kern="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доумевая</a:t>
            </a:r>
            <a:r>
              <a:rPr lang="ru-RU" sz="32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63211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8" y="1587500"/>
            <a:ext cx="8937625" cy="324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677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579" y="1916832"/>
            <a:ext cx="856895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Стремитесь всегда вперед,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неостанавливаясь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достигнутом.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осуждайте другого,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жизни.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Невымыв руки 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садись за стол.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берись за последующее,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усвоив предыдущего.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Выполняй работу внимательно,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отвлекаясь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чем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Береги время, оно не возвращается.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404663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Представьте себе, что вы редактор газеты. Здесь допущены ошибки, найдите и исправьте их.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19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43513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Стремитесь всегда вперед,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останавливаясь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достигнутом.</a:t>
            </a:r>
          </a:p>
          <a:p>
            <a:pPr lvl="0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осуждайте другого, 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зная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жизни.</a:t>
            </a:r>
          </a:p>
          <a:p>
            <a:pPr lvl="0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вымыв </a:t>
            </a:r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руки не садись за стол.</a:t>
            </a:r>
          </a:p>
          <a:p>
            <a:pPr lvl="0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берись за последующее, не усвоив предыдущего.</a:t>
            </a:r>
          </a:p>
          <a:p>
            <a:pPr lvl="0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Выполняй работу внимательно, не отвлекаясь ни чем.</a:t>
            </a:r>
          </a:p>
          <a:p>
            <a:pPr lvl="0"/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Береги время, оно не возвращается.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41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298" y="17237"/>
            <a:ext cx="892899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Запишите предложения, объясняя постановку знаков препинания</a:t>
            </a: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Желтый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клен глядится в озеро,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просыпаясь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заре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изобразительное средство встретилось в этом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примере?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слово с чередующейся гласной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корне.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i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Ночью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полях под напевы метели дремлют,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качаясь,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березы и ели.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изобразительное средство встретилось в этом примере?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Назовите слова с проверяемой гласной в корне.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9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839</Words>
  <Application>Microsoft Office PowerPoint</Application>
  <PresentationFormat>Экран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Гульнара</cp:lastModifiedBy>
  <cp:revision>4</cp:revision>
  <dcterms:created xsi:type="dcterms:W3CDTF">2014-04-14T11:06:17Z</dcterms:created>
  <dcterms:modified xsi:type="dcterms:W3CDTF">2020-05-14T09:25:35Z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1589814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