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2" r:id="rId6"/>
    <p:sldId id="274" r:id="rId7"/>
    <p:sldId id="276" r:id="rId8"/>
    <p:sldId id="278" r:id="rId9"/>
    <p:sldId id="28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alizej@yandex.ru" TargetMode="External"/><Relationship Id="rId2" Type="http://schemas.openxmlformats.org/officeDocument/2006/relationships/hyperlink" Target="mailto:elmiranik1971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ChtSlMdq8E&amp;list=PLNSI8-5YSRBDf_mvg-YA3Wj2WWIWYjwha&amp;index=11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1%82%D1%80%D0%B0%D1%84%D0%BD%D0%BE%D0%B9_%D1%83%D0%B4%D0%B0%D1%80_(%D1%84%D1%83%D1%82%D0%B1%D0%BE%D0%BB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1%D0%B2%D0%BE%D0%B1%D0%BE%D0%B4%D0%BD%D1%8B%D0%B9_%D1%83%D0%B4%D0%B0%D1%80_(%D1%84%D1%83%D1%82%D0%B1%D0%BE%D0%BB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062664" cy="13681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Тема урока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920880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Индивидуальные тактические действия. Правила соревнований по  футболу.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03183"/>
            <a:ext cx="7416824" cy="423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17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09918" cy="367216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Домашняя работа: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1.Запомнить </a:t>
            </a:r>
            <a:r>
              <a:rPr lang="ru-RU" sz="3600" b="1" dirty="0" smtClean="0">
                <a:solidFill>
                  <a:srgbClr val="FF0000"/>
                </a:solidFill>
              </a:rPr>
              <a:t>индивидуальные </a:t>
            </a:r>
            <a:r>
              <a:rPr lang="ru-RU" sz="3600" b="1" dirty="0">
                <a:solidFill>
                  <a:srgbClr val="FF0000"/>
                </a:solidFill>
              </a:rPr>
              <a:t>тактические действия.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2.Знать правила  соревнований по футболу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Контакты :</a:t>
            </a:r>
            <a:endParaRPr lang="ru-RU" sz="2700" b="1" dirty="0" smtClean="0">
              <a:solidFill>
                <a:srgbClr val="FF0000"/>
              </a:solidFill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51520" y="4509119"/>
            <a:ext cx="6300093" cy="187743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elmiranik1971@mail.ru</a:t>
            </a:r>
            <a:r>
              <a:rPr lang="ru-RU" sz="2400" dirty="0"/>
              <a:t> </a:t>
            </a:r>
            <a:endParaRPr lang="en-US" sz="2400" dirty="0"/>
          </a:p>
          <a:p>
            <a:pPr algn="ctr"/>
            <a:r>
              <a:rPr lang="ru-RU" sz="2400" dirty="0"/>
              <a:t>     </a:t>
            </a:r>
            <a:r>
              <a:rPr lang="ru-RU" sz="2400" dirty="0" err="1"/>
              <a:t>Минимуллина</a:t>
            </a:r>
            <a:r>
              <a:rPr lang="ru-RU" sz="2400" dirty="0"/>
              <a:t> Э.Н   8905318184</a:t>
            </a:r>
            <a:r>
              <a:rPr lang="en-US" sz="2400" dirty="0"/>
              <a:t>3</a:t>
            </a:r>
          </a:p>
          <a:p>
            <a:pPr algn="ctr"/>
            <a:r>
              <a:rPr lang="en-US" sz="2400" dirty="0">
                <a:hlinkClick r:id="rId3"/>
              </a:rPr>
              <a:t>galizej@yandex.ru</a:t>
            </a:r>
            <a:r>
              <a:rPr lang="en-US" sz="2400" dirty="0"/>
              <a:t>                     </a:t>
            </a:r>
            <a:r>
              <a:rPr lang="ru-RU" sz="2400" dirty="0" err="1"/>
              <a:t>Гарафиев</a:t>
            </a:r>
            <a:r>
              <a:rPr lang="ru-RU" sz="2400" dirty="0"/>
              <a:t> Л.З. </a:t>
            </a:r>
            <a:r>
              <a:rPr lang="en-US" sz="2400" dirty="0"/>
              <a:t>                              </a:t>
            </a:r>
            <a:r>
              <a:rPr lang="ru-RU" sz="2400" dirty="0"/>
              <a:t>89871887266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19"/>
            <a:ext cx="280526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2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53" y="349289"/>
            <a:ext cx="813690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Индивидуальная </a:t>
            </a:r>
            <a:r>
              <a:rPr lang="ru-RU" b="1" dirty="0"/>
              <a:t>тактика - это целенаправленные действия игроков в защите и нападении, их умение из нескольких возможных решений в конкретной ситуации выбрать самое эффективное. Она включает действия без мяча и с мячом.</a:t>
            </a:r>
          </a:p>
          <a:p>
            <a:r>
              <a:rPr lang="ru-RU" b="1" dirty="0"/>
              <a:t>В индивидуальной тактической тренировке игрока главная цель - развитие уже имеющихся тактических качеств игрока, выработка у него новых тактических приемов, основанных на индивидуальных особенностях, и устранение неправильных тактических навыков.</a:t>
            </a:r>
          </a:p>
          <a:p>
            <a:r>
              <a:rPr lang="ru-RU" b="1" dirty="0"/>
              <a:t>Прежде чем приступить к исправлению тактического недостатка, необходимо объяснить игроку, в чем заключается его ошибка, направить его мысль на правильное решение вопроса. После такого объяснения можно перейти к тренировке.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861048"/>
            <a:ext cx="849694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Примерный</a:t>
            </a:r>
            <a:r>
              <a:rPr lang="ru-RU" dirty="0"/>
              <a:t> </a:t>
            </a:r>
            <a:r>
              <a:rPr lang="ru-RU" b="1" dirty="0"/>
              <a:t>способ исправления тактического недостатка индивидуальной тренировкой. Крайний нападающий, получая мяч, всегда стремительно продвигается по краю поля, имея целью достигнуть лицевой линии; Атакуемый противником, он уходит от него к угловому флагу и оттуда производит подачу к воротам.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653" y="5338376"/>
            <a:ext cx="867883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/>
              <a:t>Недостаток</a:t>
            </a:r>
            <a:r>
              <a:rPr lang="ru-RU" b="1" dirty="0"/>
              <a:t>. Игрок не стремится к воротам и не «срезает угол». Физические и технические данные позволяют ему стать полноценным игроком, но этому мешает неправильное понимание тактических задач крайнего нападающего.</a:t>
            </a:r>
          </a:p>
        </p:txBody>
      </p:sp>
    </p:spTree>
    <p:extLst>
      <p:ext uri="{BB962C8B-B14F-4D97-AF65-F5344CB8AC3E}">
        <p14:creationId xmlns:p14="http://schemas.microsoft.com/office/powerpoint/2010/main" val="345412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6872"/>
            <a:ext cx="727280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https://www.youtube.com/watch?v=xChtSlMdq8E&amp;list=PLNSI8-5YSRBDf_mvg-YA3Wj2WWIWYjwha&amp;index=112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8352929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Пройдите по ссылке и посмотрите видео урок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717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4557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7124">
            <a:off x="728139" y="3926294"/>
            <a:ext cx="3500462" cy="2217994"/>
          </a:xfrm>
          <a:prstGeom prst="rect">
            <a:avLst/>
          </a:prstGeom>
        </p:spPr>
      </p:pic>
      <p:pic>
        <p:nvPicPr>
          <p:cNvPr id="5" name="Рисунок 4" descr="soccer_76250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7301">
            <a:off x="5455054" y="4081691"/>
            <a:ext cx="3048000" cy="203301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714356"/>
            <a:ext cx="7572428" cy="27860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Футбол</a:t>
            </a:r>
            <a:r>
              <a:rPr lang="ru-RU" sz="2000" dirty="0"/>
              <a:t> (от англ. </a:t>
            </a:r>
            <a:r>
              <a:rPr lang="ru-RU" sz="2000" dirty="0" err="1"/>
              <a:t>foot</a:t>
            </a:r>
            <a:r>
              <a:rPr lang="ru-RU" sz="2000" dirty="0"/>
              <a:t> — ступня, </a:t>
            </a:r>
            <a:r>
              <a:rPr lang="ru-RU" sz="2000" dirty="0" err="1"/>
              <a:t>ball</a:t>
            </a:r>
            <a:r>
              <a:rPr lang="ru-RU" sz="2000" dirty="0"/>
              <a:t> — мяч) — командный вид спорта, в котором целью является забить мяч в ворота соперника ногами или другими частями тела (кроме рук) большее количество раз, чем команда соперника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dirty="0"/>
              <a:t>Правила игры в футбол записаны в специальном регламенте, который утвержден Международной федерацией и Советом региональных ассоциаций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4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b62f_9b544b30_orig.jpg"/>
          <p:cNvPicPr>
            <a:picLocks noChangeAspect="1"/>
          </p:cNvPicPr>
          <p:nvPr/>
        </p:nvPicPr>
        <p:blipFill>
          <a:blip r:embed="rId2"/>
          <a:srcRect r="19397"/>
          <a:stretch>
            <a:fillRect/>
          </a:stretch>
        </p:blipFill>
        <p:spPr>
          <a:xfrm rot="271979">
            <a:off x="5166233" y="2862067"/>
            <a:ext cx="3857652" cy="3192291"/>
          </a:xfrm>
          <a:prstGeom prst="rect">
            <a:avLst/>
          </a:prstGeom>
        </p:spPr>
      </p:pic>
      <p:pic>
        <p:nvPicPr>
          <p:cNvPr id="5" name="Рисунок 4" descr="154892540__01_70528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0453">
            <a:off x="428729" y="2442693"/>
            <a:ext cx="3511116" cy="2340744"/>
          </a:xfrm>
          <a:prstGeom prst="rect">
            <a:avLst/>
          </a:prstGeom>
        </p:spPr>
      </p:pic>
      <p:pic>
        <p:nvPicPr>
          <p:cNvPr id="6" name="Рисунок 5" descr="photo_20141205161254_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527711"/>
            <a:ext cx="4000496" cy="23302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214290"/>
            <a:ext cx="7500990" cy="23574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матче принимают участие только </a:t>
            </a:r>
            <a:r>
              <a:rPr lang="ru-RU" b="1" dirty="0"/>
              <a:t>две команды</a:t>
            </a:r>
            <a:r>
              <a:rPr lang="ru-RU" dirty="0"/>
              <a:t>. Количество игроков с каждой стороны ограничивается </a:t>
            </a:r>
            <a:r>
              <a:rPr lang="ru-RU" dirty="0" smtClean="0"/>
              <a:t>11-ю </a:t>
            </a:r>
            <a:r>
              <a:rPr lang="ru-RU" dirty="0"/>
              <a:t>с учетом вратаря. Единственным снарядом считается </a:t>
            </a:r>
            <a:r>
              <a:rPr lang="ru-RU" b="1" dirty="0"/>
              <a:t>мяч</a:t>
            </a:r>
            <a:r>
              <a:rPr lang="ru-RU" dirty="0"/>
              <a:t>. Полевые игроки имеют право </a:t>
            </a:r>
            <a:r>
              <a:rPr lang="ru-RU" dirty="0" smtClean="0"/>
              <a:t>контролировать и </a:t>
            </a:r>
            <a:r>
              <a:rPr lang="ru-RU" dirty="0"/>
              <a:t>бить по нему только ногами, за исключением выбрасывания аута. Правила вратаря в футболе немного отличаются. Голкиперы могут ловить мяч руками, но удерживать снаряд в воздухе запрещено больше 6 </a:t>
            </a:r>
            <a:r>
              <a:rPr lang="ru-RU" dirty="0" smtClean="0"/>
              <a:t>секунд.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llfons.ru-9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6" name="Рисунок 5" descr="Razmetka_footbolnogo_pol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27370" y="1644738"/>
            <a:ext cx="5861290" cy="414340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928670"/>
            <a:ext cx="4357718" cy="20717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45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от 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 м. Поле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 ограничиваться белыми ровными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линиями (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8-12 см в ширину).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Посередине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чертится специальный круг с радиусом в 9,15 м от центра поля.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4357718" cy="23574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шириной 5,5 м от каждой стойки (штанги). Длина вратарской зоны – 18,3 м. Штрафная площадь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сторонами 16,5 и 40,3 м. Внутри зоны отмечается 11-метровая точка, откуда будут выполняться пенальти. Сами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ворота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высоту 2,44 м, в ширину – 7,32 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0"/>
            <a:ext cx="5643602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Требования к полю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63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cXeyyEq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285992"/>
            <a:ext cx="1785950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00042"/>
            <a:ext cx="3571932" cy="7858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Нарушения, наказываемые </a:t>
            </a:r>
            <a:r>
              <a:rPr lang="ru-RU" b="1" dirty="0" smtClean="0">
                <a:solidFill>
                  <a:srgbClr val="FFFF00"/>
                </a:solidFill>
                <a:hlinkClick r:id="rId3" tooltip="Штрафной удар (футбол)"/>
              </a:rPr>
              <a:t>штрафным ударом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357562"/>
            <a:ext cx="3786214" cy="8572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Нарушения, наказываемые </a:t>
            </a:r>
            <a:r>
              <a:rPr lang="ru-RU" b="1" dirty="0" smtClean="0">
                <a:solidFill>
                  <a:srgbClr val="FFFF00"/>
                </a:solidFill>
                <a:hlinkClick r:id="rId4" tooltip="Свободный удар (футбол)"/>
              </a:rPr>
              <a:t>свободным ударом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00042"/>
            <a:ext cx="3786214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Нарушения, наказуемые </a:t>
            </a:r>
            <a:r>
              <a:rPr lang="ru-RU" b="1" u="sng" dirty="0" smtClean="0">
                <a:solidFill>
                  <a:srgbClr val="FFFF00"/>
                </a:solidFill>
              </a:rPr>
              <a:t>предупреждением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429000"/>
            <a:ext cx="3357586" cy="7143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Нарушения, наказуемые </a:t>
            </a:r>
            <a:r>
              <a:rPr lang="ru-RU" b="1" u="sng" dirty="0" smtClean="0">
                <a:solidFill>
                  <a:srgbClr val="FFFF00"/>
                </a:solidFill>
              </a:rPr>
              <a:t>удалением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0"/>
            <a:ext cx="4357718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Виды  нарушений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357298"/>
            <a:ext cx="3929090" cy="1785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удар,попытка</a:t>
            </a:r>
            <a:r>
              <a:rPr lang="ru-RU" dirty="0" smtClean="0">
                <a:solidFill>
                  <a:schemeClr val="tx1"/>
                </a:solidFill>
              </a:rPr>
              <a:t> ударить соперника;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подножка;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прыжок на соперника;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нападение на соперника;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толчок соперника;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умышленная игра в мяч рукой.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357694"/>
            <a:ext cx="3786214" cy="221457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tx1"/>
                </a:solidFill>
              </a:rPr>
              <a:t>1) если вратарь: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повторно коснётся мяча руками после того, как выпустит его из рук/после вбрасывания.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2) если кто-либо из игроков: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сыграет опасно;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блокирует продвижение соперника.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9158" y="1285860"/>
            <a:ext cx="4214842" cy="192882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tx1"/>
                </a:solidFill>
              </a:rPr>
              <a:t>жёлтая карточка, если 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виновен в неспортивном поведении;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словом или действием демонстрирует несогласие с решением судьи;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систематически нарушает Правила.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4500570"/>
            <a:ext cx="4143404" cy="20717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tx1"/>
                </a:solidFill>
              </a:rPr>
              <a:t>красная карточка, если: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виновен в серьёзном </a:t>
            </a:r>
            <a:r>
              <a:rPr lang="ru-RU" smtClean="0">
                <a:solidFill>
                  <a:schemeClr val="tx1"/>
                </a:solidFill>
              </a:rPr>
              <a:t>нарушении Правил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использует оскорбительные жесты;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получает второе предупреждение в одном матче.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56436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Позиции игроков на поле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1000100" y="785794"/>
            <a:ext cx="2571768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Нападающий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00760" y="785794"/>
            <a:ext cx="2571768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Защитник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00240"/>
            <a:ext cx="4357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атакующий игрок, располагающийся ближе всех к воротам соперника. Основной целью нападающих является забивание голов. Такого игрока называют также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форвардом.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1714488"/>
            <a:ext cx="4286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Действует между вратарём и полузащитниками, на своей половине поля и вблизи своей штрафной площади. Его основная цель — не давать нападающим противника возможности забить гол, обработать мяч, подойти к воротам, ударить по воротам.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центральных, свободных и крайних защитников.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ootball_iu_1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14752"/>
            <a:ext cx="4089678" cy="2844378"/>
          </a:xfrm>
          <a:prstGeom prst="rect">
            <a:avLst/>
          </a:prstGeom>
        </p:spPr>
      </p:pic>
      <p:pic>
        <p:nvPicPr>
          <p:cNvPr id="13" name="Рисунок 12" descr="220px-Fulham_on_the_att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572008"/>
            <a:ext cx="3696128" cy="20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214414" y="928670"/>
            <a:ext cx="2714644" cy="92869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Полузащитник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215074" y="857232"/>
            <a:ext cx="2357454" cy="100013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Вратарь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14290"/>
            <a:ext cx="56436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Позиции игроков на поле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00240"/>
            <a:ext cx="5072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 игрок футбольной команды, действующий между защитой и нападением. Основной задачей полузащитников является помощь игрокам обороны и нападения, в зависимости от игровой ситуации.  Игроки, действующие ближе к боковой линии поля - крайние полузащитники, остальные — центральные.   </a:t>
            </a:r>
            <a:endParaRPr lang="ru-RU" dirty="0"/>
          </a:p>
        </p:txBody>
      </p:sp>
      <p:pic>
        <p:nvPicPr>
          <p:cNvPr id="8" name="Рисунок 7" descr="220px-396px-Boisko_PositionsMidf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57291" y="3500437"/>
            <a:ext cx="2214577" cy="40719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43538" y="2071678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 игрок в футболе , защищающий ворота. Основная цель — не давать игрокам команды-соперника забить гол. Чаще всего играет вблизи ворот, в т.ч. вратарской площадке.</a:t>
            </a:r>
            <a:endParaRPr lang="ru-RU" dirty="0"/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86256"/>
            <a:ext cx="4019331" cy="22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538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урока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работа:  1.Запомнить индивидуальные тактические действия.  2.Знать правила  соревнований по футболу   Контакты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Эльмира</dc:creator>
  <cp:lastModifiedBy>Эльмира</cp:lastModifiedBy>
  <cp:revision>22</cp:revision>
  <dcterms:created xsi:type="dcterms:W3CDTF">2020-04-13T20:31:50Z</dcterms:created>
  <dcterms:modified xsi:type="dcterms:W3CDTF">2020-04-30T15:10:13Z</dcterms:modified>
</cp:coreProperties>
</file>