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0"/>
  </p:notesMasterIdLst>
  <p:sldIdLst>
    <p:sldId id="324" r:id="rId2"/>
    <p:sldId id="383" r:id="rId3"/>
    <p:sldId id="386" r:id="rId4"/>
    <p:sldId id="327" r:id="rId5"/>
    <p:sldId id="329" r:id="rId6"/>
    <p:sldId id="331" r:id="rId7"/>
    <p:sldId id="272" r:id="rId8"/>
    <p:sldId id="38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6980D"/>
    <a:srgbClr val="CFFDD1"/>
    <a:srgbClr val="AEFCB2"/>
    <a:srgbClr val="EBFFFF"/>
    <a:srgbClr val="FFFFD1"/>
    <a:srgbClr val="B2F8C9"/>
    <a:srgbClr val="E97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02315-1B32-42C4-80FC-CA404AC235CB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7FA31-0419-4CA3-9E74-DD634234C7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772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7636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45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8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7272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Прямоугольник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85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9533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7455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9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01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9696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оугольник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5786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EC6B8A-AFDC-447F-9373-3FF08BBFE379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61DEF0E-A162-42DD-BFF7-B407E6BBBD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04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3"/>
          <p:cNvSpPr txBox="1">
            <a:spLocks/>
          </p:cNvSpPr>
          <p:nvPr/>
        </p:nvSpPr>
        <p:spPr>
          <a:xfrm>
            <a:off x="277091" y="0"/>
            <a:ext cx="11291454" cy="789559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ru-RU" sz="3600" b="1" dirty="0" smtClean="0">
                <a:solidFill>
                  <a:schemeClr val="accent2"/>
                </a:solidFill>
              </a:rPr>
              <a:t>Линия 28. Генетические задачи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091" y="601254"/>
            <a:ext cx="117486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</a:rPr>
              <a:t>Усложнение: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2"/>
                </a:solidFill>
              </a:rPr>
              <a:t>по условию задачи даны фенотипы, определить генотипы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2"/>
                </a:solidFill>
              </a:rPr>
              <a:t>тип наследования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84424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8485" y="484189"/>
            <a:ext cx="10703983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скрещивании растения кукурузы с гладкими окрашенными семенами с растением, имеющим морщинистые неокрашенные семена, потомство оказалось с гладкими окрашенными семенами. При дальнейшем анализирующем скрещивании гибрида из F</a:t>
            </a:r>
            <a:r>
              <a:rPr lang="ru-RU" sz="2400" baseline="-25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 получены растения с семенами: 7115 с гладкими окрашенными, 7327 с морщинистыми неокрашенными,    218 с морщинистыми окрашенными, 289 с гладкими неокрашенными. </a:t>
            </a:r>
            <a:r>
              <a:rPr lang="ru-RU" sz="2400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Составьте схему решения задачи. Определите генотипы родителей, потомства F</a:t>
            </a:r>
            <a:r>
              <a:rPr lang="ru-RU" sz="2400" baseline="-25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, F</a:t>
            </a:r>
            <a:r>
              <a:rPr lang="ru-RU" sz="2400" baseline="-25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. Какой</a:t>
            </a:r>
            <a:r>
              <a:rPr lang="ru-RU" sz="2400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 закон наследственности проявляется в F</a:t>
            </a:r>
            <a:r>
              <a:rPr lang="ru-RU" sz="2400" baseline="-25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2</a:t>
            </a:r>
            <a:r>
              <a:rPr lang="ru-RU" sz="2400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?  </a:t>
            </a:r>
            <a:r>
              <a:rPr lang="ru-RU" sz="2400" b="1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Объясните</a:t>
            </a:r>
            <a:r>
              <a:rPr lang="ru-RU" sz="2400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, на чём основан Ваш ответ.</a:t>
            </a:r>
          </a:p>
        </p:txBody>
      </p:sp>
      <p:sp>
        <p:nvSpPr>
          <p:cNvPr id="16387" name="Объект 2"/>
          <p:cNvSpPr txBox="1">
            <a:spLocks/>
          </p:cNvSpPr>
          <p:nvPr/>
        </p:nvSpPr>
        <p:spPr bwMode="auto">
          <a:xfrm>
            <a:off x="768351" y="-6350"/>
            <a:ext cx="367241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endParaRPr lang="ru-RU" altLang="ru-RU" sz="2800" b="1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7330" y="1182929"/>
            <a:ext cx="10703983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скрещивании растения кукурузы с гладкими окрашенными семенами с растением, имеющим морщинистые неокрашенные семена, потомство оказалось с гладкими окрашенными семенами. При дальнейшем анализирующем скрещивании гибрида из F</a:t>
            </a:r>
            <a:r>
              <a:rPr lang="ru-RU" sz="2000" baseline="-25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 получены </a:t>
            </a:r>
            <a:r>
              <a:rPr lang="ru-RU" sz="20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четыре фенотипические группы: 7115, 7327, </a:t>
            </a:r>
            <a:r>
              <a:rPr lang="ru-RU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218 и 289. </a:t>
            </a:r>
            <a:r>
              <a:rPr lang="ru-RU" sz="2000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Составьте схему решения задачи. Определите генотипы родителей, потомства F</a:t>
            </a:r>
            <a:r>
              <a:rPr lang="ru-RU" sz="2000" baseline="-25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, F</a:t>
            </a:r>
            <a:r>
              <a:rPr lang="ru-RU" sz="2000" baseline="-25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. Какой</a:t>
            </a:r>
            <a:r>
              <a:rPr lang="ru-RU" sz="2000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 закон наследственности проявляется в F</a:t>
            </a:r>
            <a:r>
              <a:rPr lang="ru-RU" sz="2000" baseline="-25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2</a:t>
            </a:r>
            <a:r>
              <a:rPr lang="ru-RU" sz="2000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?  </a:t>
            </a:r>
            <a:r>
              <a:rPr lang="ru-RU" sz="2000" b="1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Объясните</a:t>
            </a:r>
            <a:r>
              <a:rPr lang="ru-RU" sz="2000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imes New Roman" panose="02020603050405020304" pitchFamily="18" charset="0"/>
              </a:rPr>
              <a:t>, на чём основан Ваш ответ.</a:t>
            </a:r>
          </a:p>
        </p:txBody>
      </p:sp>
      <p:sp>
        <p:nvSpPr>
          <p:cNvPr id="16387" name="Объект 2"/>
          <p:cNvSpPr txBox="1">
            <a:spLocks/>
          </p:cNvSpPr>
          <p:nvPr/>
        </p:nvSpPr>
        <p:spPr bwMode="auto">
          <a:xfrm>
            <a:off x="768351" y="-6350"/>
            <a:ext cx="367241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endParaRPr lang="ru-RU" altLang="ru-RU" sz="2800" b="1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ъект 2"/>
          <p:cNvSpPr>
            <a:spLocks noGrp="1"/>
          </p:cNvSpPr>
          <p:nvPr>
            <p:ph sz="quarter" idx="4294967295"/>
          </p:nvPr>
        </p:nvSpPr>
        <p:spPr>
          <a:xfrm>
            <a:off x="4775200" y="115888"/>
            <a:ext cx="7416800" cy="5048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altLang="ru-RU" sz="2800" b="1">
                <a:solidFill>
                  <a:schemeClr val="bg1"/>
                </a:solidFill>
              </a:rPr>
              <a:t>Линия 28</a:t>
            </a:r>
          </a:p>
        </p:txBody>
      </p:sp>
      <p:sp>
        <p:nvSpPr>
          <p:cNvPr id="28675" name="Прямоугольник 4"/>
          <p:cNvSpPr>
            <a:spLocks noChangeArrowheads="1"/>
          </p:cNvSpPr>
          <p:nvPr/>
        </p:nvSpPr>
        <p:spPr bwMode="auto">
          <a:xfrm>
            <a:off x="249382" y="828132"/>
            <a:ext cx="1169323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800" dirty="0">
                <a:solidFill>
                  <a:schemeClr val="accent3"/>
                </a:solidFill>
                <a:latin typeface="+mn-lt"/>
              </a:rPr>
              <a:t>Гены формы и окраски плода находятся в разных хромосомах. </a:t>
            </a:r>
            <a:br>
              <a:rPr lang="ru-RU" altLang="ru-RU" sz="2800" dirty="0">
                <a:solidFill>
                  <a:schemeClr val="accent3"/>
                </a:solidFill>
                <a:latin typeface="+mn-lt"/>
              </a:rPr>
            </a:br>
            <a:r>
              <a:rPr lang="ru-RU" altLang="ru-RU" sz="2800" dirty="0">
                <a:solidFill>
                  <a:schemeClr val="accent3"/>
                </a:solidFill>
                <a:latin typeface="+mn-lt"/>
              </a:rPr>
              <a:t>При скрещивании растения арбуза с удлинёнными зелёными плодами и растения арбуза с круглыми полосатыми плодами в потомстве получили растения с удлинёнными зелёными плодами и круглыми зелёными плодами. При скрещивании этого же растения арбуза с удлинёнными зелёными плодами и растения с круглыми зелёными плодами всё потомство имело круглые зелёные плоды. Составьте схемы скрещиваний. Определите все возможные генотипы родителей и потомства в каждом скрещивании</a:t>
            </a:r>
            <a:r>
              <a:rPr lang="ru-RU" altLang="ru-RU" sz="2800" dirty="0" smtClean="0">
                <a:solidFill>
                  <a:schemeClr val="accent3"/>
                </a:solidFill>
                <a:latin typeface="+mn-lt"/>
              </a:rPr>
              <a:t>.</a:t>
            </a:r>
          </a:p>
          <a:p>
            <a:pPr algn="just" eaLnBrk="1" hangingPunct="1"/>
            <a:endParaRPr lang="ru-RU" altLang="ru-RU" sz="2800" dirty="0">
              <a:solidFill>
                <a:schemeClr val="accent3"/>
              </a:solidFill>
              <a:latin typeface="+mn-lt"/>
            </a:endParaRPr>
          </a:p>
          <a:p>
            <a:pPr algn="just" eaLnBrk="1" hangingPunct="1"/>
            <a:endParaRPr lang="ru-RU" altLang="ru-RU" sz="2800" dirty="0" smtClean="0">
              <a:solidFill>
                <a:schemeClr val="accent3"/>
              </a:solidFill>
              <a:latin typeface="+mn-lt"/>
            </a:endParaRPr>
          </a:p>
          <a:p>
            <a:pPr algn="just" eaLnBrk="1" hangingPunct="1"/>
            <a:r>
              <a:rPr lang="ru-RU" altLang="ru-RU" sz="2800" dirty="0" smtClean="0">
                <a:solidFill>
                  <a:schemeClr val="accent3"/>
                </a:solidFill>
                <a:latin typeface="+mn-lt"/>
              </a:rPr>
              <a:t>2 типа решения!!!</a:t>
            </a:r>
            <a:endParaRPr lang="ru-RU" altLang="ru-RU" sz="2800" dirty="0">
              <a:solidFill>
                <a:schemeClr val="accent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012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332657"/>
            <a:ext cx="12048661" cy="4821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10844213" y="1200150"/>
            <a:ext cx="1204450" cy="1428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5824538" y="4686300"/>
            <a:ext cx="4105275" cy="2381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93482" y="5235573"/>
            <a:ext cx="6843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С учетом  гибели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7558088" y="4914115"/>
            <a:ext cx="857250" cy="23977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46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50" y="476672"/>
            <a:ext cx="12055588" cy="4052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44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3650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Продолжительность ЕГЭ по биологии</a:t>
            </a:r>
            <a:endParaRPr lang="ru-RU" b="1" dirty="0">
              <a:solidFill>
                <a:srgbClr val="3650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799856" y="1484784"/>
            <a:ext cx="5338936" cy="4082008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Выполнение  экзаменационной работы  -  3,5 часа (210 минут)</a:t>
            </a:r>
          </a:p>
          <a:p>
            <a:endParaRPr lang="ru-RU" b="1" dirty="0" smtClean="0">
              <a:solidFill>
                <a:schemeClr val="accent2"/>
              </a:solidFill>
            </a:endParaRPr>
          </a:p>
          <a:p>
            <a:r>
              <a:rPr lang="ru-RU" b="1" dirty="0" smtClean="0">
                <a:solidFill>
                  <a:schemeClr val="accent2"/>
                </a:solidFill>
              </a:rPr>
              <a:t>Примерное выполнение отдельных заданий: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2"/>
                </a:solidFill>
              </a:rPr>
              <a:t>Для каждого задания части 1 –5 минут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2"/>
                </a:solidFill>
              </a:rPr>
              <a:t>Для каждого задания части 2 – 10-20 минут</a:t>
            </a:r>
          </a:p>
          <a:p>
            <a:pPr>
              <a:buNone/>
            </a:pPr>
            <a:endParaRPr lang="ru-RU" b="1" dirty="0">
              <a:solidFill>
                <a:schemeClr val="accent2"/>
              </a:solidFill>
            </a:endParaRPr>
          </a:p>
        </p:txBody>
      </p:sp>
      <p:pic>
        <p:nvPicPr>
          <p:cNvPr id="6" name="Рисунок 5" descr="пиктограмма-сроки-проведе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7528" y="1700808"/>
            <a:ext cx="2836532" cy="346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32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Изучить презентацию решить задачи  решения сфотографировать и отправить на эл 2303000095</a:t>
            </a:r>
            <a:r>
              <a:rPr lang="en-US" smtClean="0"/>
              <a:t>@edu.tatar.ru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49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Другая 6">
      <a:dk1>
        <a:srgbClr val="895D1D"/>
      </a:dk1>
      <a:lt1>
        <a:sysClr val="window" lastClr="FFFFFF"/>
      </a:lt1>
      <a:dk2>
        <a:srgbClr val="A29A36"/>
      </a:dk2>
      <a:lt2>
        <a:srgbClr val="ECE9C6"/>
      </a:lt2>
      <a:accent1>
        <a:srgbClr val="595959"/>
      </a:accent1>
      <a:accent2>
        <a:srgbClr val="424242"/>
      </a:accent2>
      <a:accent3>
        <a:srgbClr val="414141"/>
      </a:accent3>
      <a:accent4>
        <a:srgbClr val="877F6C"/>
      </a:accent4>
      <a:accent5>
        <a:srgbClr val="2C2C2C"/>
      </a:accent5>
      <a:accent6>
        <a:srgbClr val="AEB795"/>
      </a:accent6>
      <a:hlink>
        <a:srgbClr val="CC9900"/>
      </a:hlink>
      <a:folHlink>
        <a:srgbClr val="B2B2B2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1" id="{2605893C-0678-4F97-A7C2-F745325C2C75}" vid="{46C7E9BB-0F4C-4A57-A92E-E9F8474935B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1290</TotalTime>
  <Words>139</Words>
  <Application>Microsoft Office PowerPoint</Application>
  <PresentationFormat>Произвольный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Продолжительность ЕГЭ по биологии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Мухаметзянова </cp:lastModifiedBy>
  <cp:revision>157</cp:revision>
  <dcterms:created xsi:type="dcterms:W3CDTF">2019-03-23T19:58:38Z</dcterms:created>
  <dcterms:modified xsi:type="dcterms:W3CDTF">2020-05-21T09:33:06Z</dcterms:modified>
</cp:coreProperties>
</file>