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58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Решение задач «Генетические связи между классами неорганических соединений»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400800" cy="1201688"/>
          </a:xfrm>
        </p:spPr>
        <p:txBody>
          <a:bodyPr/>
          <a:lstStyle/>
          <a:p>
            <a:r>
              <a:rPr lang="ru-RU" dirty="0" smtClean="0"/>
              <a:t>Ответы на задания отправить на </a:t>
            </a:r>
            <a:r>
              <a:rPr lang="ru-RU" dirty="0" err="1" smtClean="0"/>
              <a:t>ватсап</a:t>
            </a:r>
            <a:r>
              <a:rPr lang="ru-RU" dirty="0" smtClean="0"/>
              <a:t> учителя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75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Вспомните (устно):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Какие бывают вещества?</a:t>
            </a:r>
          </a:p>
          <a:p>
            <a:r>
              <a:rPr lang="ru-RU" dirty="0"/>
              <a:t>Какие вещества называются простыми?</a:t>
            </a:r>
          </a:p>
          <a:p>
            <a:r>
              <a:rPr lang="ru-RU" dirty="0"/>
              <a:t>Какие вещества называются сложными?</a:t>
            </a:r>
          </a:p>
          <a:p>
            <a:r>
              <a:rPr lang="ru-RU" dirty="0"/>
              <a:t>Какие сложные неорганические вещества вам известны?</a:t>
            </a:r>
          </a:p>
          <a:p>
            <a:r>
              <a:rPr lang="ru-RU" dirty="0" smtClean="0"/>
              <a:t>Что такое оксиды, основания, кислоты, соли и каковы их свойства и способы получения?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98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Неорганические вещества разделяют на отдельные классы, основываясь на общих признаках: составе и химических свойствах.</a:t>
            </a:r>
          </a:p>
          <a:p>
            <a:pPr marL="0" indent="0">
              <a:buNone/>
            </a:pPr>
            <a:r>
              <a:rPr lang="ru-RU" dirty="0"/>
              <a:t>2. Единство способов получения веществ одного класса неорганических соединений и их химические свойства позволяют объединить все классы в единую схему, которая отображает их генетические связи.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926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188"/>
            <a:ext cx="8327543" cy="559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7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Расположите предложенные вещества в порядке, характеризующем генетические связи классов </a:t>
            </a:r>
            <a:r>
              <a:rPr lang="ru-RU" dirty="0" smtClean="0"/>
              <a:t>веществ: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dirty="0" smtClean="0"/>
              <a:t>оксид фосфора(V), </a:t>
            </a:r>
            <a:r>
              <a:rPr lang="ru-RU" dirty="0" err="1" smtClean="0"/>
              <a:t>ортофосфат</a:t>
            </a:r>
            <a:r>
              <a:rPr lang="ru-RU" dirty="0" smtClean="0"/>
              <a:t> калия, </a:t>
            </a:r>
            <a:r>
              <a:rPr lang="ru-RU" dirty="0"/>
              <a:t>фосфор, </a:t>
            </a:r>
            <a:r>
              <a:rPr lang="ru-RU" dirty="0" smtClean="0"/>
              <a:t>ортофосфорная </a:t>
            </a:r>
            <a:r>
              <a:rPr lang="ru-RU" dirty="0"/>
              <a:t>кислота;</a:t>
            </a:r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ru-RU" dirty="0" smtClean="0"/>
              <a:t>гидроксид бария, оксид бария, карбонат бария, </a:t>
            </a:r>
            <a:r>
              <a:rPr lang="ru-RU" dirty="0"/>
              <a:t>барий;</a:t>
            </a:r>
          </a:p>
          <a:p>
            <a:pPr marL="0" indent="0">
              <a:buNone/>
            </a:pPr>
            <a:r>
              <a:rPr lang="ru-RU" dirty="0"/>
              <a:t>в) </a:t>
            </a:r>
            <a:r>
              <a:rPr lang="ru-RU" dirty="0" smtClean="0"/>
              <a:t>оксид меди (II), гидроксид меди(II</a:t>
            </a:r>
            <a:r>
              <a:rPr lang="ru-RU" dirty="0"/>
              <a:t>) </a:t>
            </a:r>
            <a:r>
              <a:rPr lang="ru-RU" dirty="0" smtClean="0"/>
              <a:t>, </a:t>
            </a:r>
            <a:r>
              <a:rPr lang="ru-RU" dirty="0"/>
              <a:t>медь, </a:t>
            </a:r>
            <a:r>
              <a:rPr lang="ru-RU" dirty="0" smtClean="0"/>
              <a:t>сульфат меди (II</a:t>
            </a:r>
            <a:r>
              <a:rPr lang="ru-RU" dirty="0"/>
              <a:t>) 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75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ru-RU" dirty="0" smtClean="0"/>
              <a:t>Осуществите цепочки превращений:</a:t>
            </a:r>
          </a:p>
          <a:p>
            <a:pPr marL="0" indent="0">
              <a:buNone/>
            </a:pPr>
            <a:r>
              <a:rPr lang="ru-RU" dirty="0" smtClean="0"/>
              <a:t>а) </a:t>
            </a:r>
            <a:r>
              <a:rPr lang="pt-BR" dirty="0"/>
              <a:t>Fе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pt-BR" dirty="0" smtClean="0"/>
              <a:t> </a:t>
            </a:r>
            <a:r>
              <a:rPr lang="pt-BR" dirty="0"/>
              <a:t>Fe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3</a:t>
            </a:r>
            <a:r>
              <a:rPr lang="pt-BR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pt-BR" dirty="0" smtClean="0"/>
              <a:t> </a:t>
            </a:r>
            <a:r>
              <a:rPr lang="pt-BR" dirty="0"/>
              <a:t>Fe(NO</a:t>
            </a:r>
            <a:r>
              <a:rPr lang="pt-BR" baseline="-25000" dirty="0"/>
              <a:t>3</a:t>
            </a:r>
            <a:r>
              <a:rPr lang="pt-BR" dirty="0"/>
              <a:t>)</a:t>
            </a:r>
            <a:r>
              <a:rPr lang="pt-BR" baseline="-25000" dirty="0"/>
              <a:t>3</a:t>
            </a:r>
            <a:r>
              <a:rPr lang="pt-BR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pt-BR" dirty="0" smtClean="0"/>
              <a:t> </a:t>
            </a:r>
            <a:r>
              <a:rPr lang="pt-BR" dirty="0"/>
              <a:t>Fe(OH)</a:t>
            </a:r>
            <a:r>
              <a:rPr lang="pt-BR" baseline="-25000" dirty="0"/>
              <a:t>3</a:t>
            </a:r>
            <a:r>
              <a:rPr lang="pt-BR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pt-BR" dirty="0" smtClean="0"/>
              <a:t> </a:t>
            </a:r>
            <a:r>
              <a:rPr lang="pt-BR" dirty="0"/>
              <a:t>Fe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3</a:t>
            </a:r>
            <a:r>
              <a:rPr lang="pt-BR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pt-BR" dirty="0" smtClean="0"/>
              <a:t> </a:t>
            </a:r>
            <a:r>
              <a:rPr lang="pt-BR" dirty="0"/>
              <a:t>Fe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pt-BR" dirty="0" smtClean="0"/>
              <a:t> </a:t>
            </a:r>
            <a:r>
              <a:rPr lang="pt-BR" dirty="0"/>
              <a:t>FeCl</a:t>
            </a:r>
            <a:r>
              <a:rPr lang="pt-BR" baseline="-25000" dirty="0"/>
              <a:t>2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б</a:t>
            </a:r>
            <a:r>
              <a:rPr lang="ru-RU" dirty="0" smtClean="0"/>
              <a:t>) </a:t>
            </a:r>
            <a:r>
              <a:rPr lang="ru-RU" dirty="0"/>
              <a:t>М</a:t>
            </a:r>
            <a:r>
              <a:rPr lang="en-US" dirty="0"/>
              <a:t>g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en-US" dirty="0" smtClean="0"/>
              <a:t> </a:t>
            </a:r>
            <a:r>
              <a:rPr lang="ru-RU" dirty="0"/>
              <a:t>М</a:t>
            </a:r>
            <a:r>
              <a:rPr lang="en-US" dirty="0"/>
              <a:t>g</a:t>
            </a:r>
            <a:r>
              <a:rPr lang="ru-RU" dirty="0"/>
              <a:t>О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ru-RU" dirty="0" smtClean="0"/>
              <a:t> </a:t>
            </a:r>
            <a:r>
              <a:rPr lang="ru-RU" dirty="0"/>
              <a:t>М</a:t>
            </a:r>
            <a:r>
              <a:rPr lang="en-US" dirty="0"/>
              <a:t>gCl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en-US" dirty="0" smtClean="0"/>
              <a:t> </a:t>
            </a:r>
            <a:r>
              <a:rPr lang="ru-RU" dirty="0"/>
              <a:t>М</a:t>
            </a:r>
            <a:r>
              <a:rPr lang="en-US" dirty="0"/>
              <a:t>g</a:t>
            </a:r>
            <a:r>
              <a:rPr lang="ru-RU" dirty="0"/>
              <a:t>С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en-US" dirty="0" smtClean="0"/>
              <a:t> </a:t>
            </a:r>
            <a:r>
              <a:rPr lang="en-US" dirty="0"/>
              <a:t>Mg(NO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) </a:t>
            </a:r>
            <a:r>
              <a:rPr lang="en-US" dirty="0"/>
              <a:t>S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SO</a:t>
            </a:r>
            <a:r>
              <a:rPr lang="en-US" baseline="-25000" dirty="0"/>
              <a:t>2</a:t>
            </a:r>
            <a:r>
              <a:rPr lang="en-US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en-US" dirty="0" smtClean="0"/>
              <a:t> </a:t>
            </a:r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  <a:r>
              <a:rPr lang="en-US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en-US" dirty="0" smtClean="0"/>
              <a:t> </a:t>
            </a:r>
            <a:r>
              <a:rPr lang="en-US" dirty="0"/>
              <a:t>BaSO</a:t>
            </a:r>
            <a:r>
              <a:rPr lang="en-US" baseline="-25000" dirty="0"/>
              <a:t>3</a:t>
            </a:r>
            <a:r>
              <a:rPr lang="en-US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en-US" dirty="0" smtClean="0"/>
              <a:t> </a:t>
            </a:r>
            <a:r>
              <a:rPr lang="en-US" dirty="0"/>
              <a:t>SO</a:t>
            </a:r>
            <a:r>
              <a:rPr lang="en-US" baseline="-25000" dirty="0"/>
              <a:t>2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ru-RU" dirty="0"/>
              <a:t>г</a:t>
            </a:r>
            <a:r>
              <a:rPr lang="ru-RU" dirty="0" smtClean="0"/>
              <a:t>) </a:t>
            </a:r>
            <a:r>
              <a:rPr lang="en-US" dirty="0"/>
              <a:t>Na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en-US" dirty="0" smtClean="0"/>
              <a:t> </a:t>
            </a:r>
            <a:r>
              <a:rPr lang="en-US" dirty="0" err="1"/>
              <a:t>NaOH</a:t>
            </a:r>
            <a:r>
              <a:rPr lang="en-US" dirty="0"/>
              <a:t>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en-US" dirty="0" smtClean="0"/>
              <a:t> </a:t>
            </a:r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en-US" dirty="0" smtClean="0"/>
              <a:t> </a:t>
            </a:r>
            <a:r>
              <a:rPr lang="en-US" dirty="0" err="1"/>
              <a:t>NaCl</a:t>
            </a:r>
            <a:r>
              <a:rPr lang="en-US" dirty="0"/>
              <a:t>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en-US" dirty="0" smtClean="0"/>
              <a:t> NaNO</a:t>
            </a:r>
            <a:r>
              <a:rPr lang="en-US" baseline="-25000" dirty="0" smtClean="0"/>
              <a:t>3</a:t>
            </a:r>
            <a:r>
              <a:rPr lang="ru-RU" baseline="-25000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д</a:t>
            </a:r>
            <a:r>
              <a:rPr lang="ru-RU" dirty="0" smtClean="0"/>
              <a:t>) </a:t>
            </a:r>
            <a:r>
              <a:rPr lang="ru-RU" dirty="0"/>
              <a:t>С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r>
              <a:rPr lang="ru-RU" dirty="0" smtClean="0"/>
              <a:t> </a:t>
            </a:r>
            <a:r>
              <a:rPr lang="ru-RU" dirty="0"/>
              <a:t>СO</a:t>
            </a:r>
            <a:r>
              <a:rPr lang="ru-RU" baseline="-25000" dirty="0"/>
              <a:t>2</a:t>
            </a:r>
            <a:r>
              <a:rPr lang="ru-RU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ru-RU" dirty="0" smtClean="0"/>
              <a:t> </a:t>
            </a:r>
            <a:r>
              <a:rPr lang="ru-RU" dirty="0"/>
              <a:t>СаСO</a:t>
            </a:r>
            <a:r>
              <a:rPr lang="ru-RU" baseline="-25000" dirty="0"/>
              <a:t>3</a:t>
            </a:r>
            <a:r>
              <a:rPr lang="ru-RU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ru-RU" dirty="0" smtClean="0"/>
              <a:t> </a:t>
            </a:r>
            <a:r>
              <a:rPr lang="ru-RU" dirty="0"/>
              <a:t>СаСl</a:t>
            </a:r>
            <a:r>
              <a:rPr lang="ru-RU" baseline="-25000" dirty="0"/>
              <a:t>2</a:t>
            </a:r>
            <a:r>
              <a:rPr lang="ru-RU" dirty="0"/>
              <a:t> </a:t>
            </a:r>
            <a:r>
              <a:rPr lang="ru-RU" dirty="0">
                <a:latin typeface="Times New Roman"/>
                <a:cs typeface="Times New Roman"/>
              </a:rPr>
              <a:t> →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r>
              <a:rPr lang="en-US" dirty="0" smtClean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23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3.Решите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3.1. Однажды </a:t>
            </a:r>
            <a:r>
              <a:rPr lang="ru-RU" dirty="0"/>
              <a:t>французский химик Луи </a:t>
            </a:r>
            <a:r>
              <a:rPr lang="ru-RU" dirty="0" err="1"/>
              <a:t>Тенар</a:t>
            </a:r>
            <a:r>
              <a:rPr lang="ru-RU" dirty="0"/>
              <a:t> во время лекции по ошибке выпил вместо воды раствор </a:t>
            </a:r>
            <a:r>
              <a:rPr lang="ru-RU" dirty="0" smtClean="0"/>
              <a:t>хлорида меркурия (II</a:t>
            </a:r>
            <a:r>
              <a:rPr lang="ru-RU" dirty="0"/>
              <a:t>) </a:t>
            </a:r>
            <a:r>
              <a:rPr lang="ru-RU" dirty="0" smtClean="0"/>
              <a:t>— </a:t>
            </a:r>
            <a:r>
              <a:rPr lang="ru-RU" dirty="0"/>
              <a:t>сильного яда. Он спокойно поставил стакан на стол и хладнокровно заявил: «Господа, я отравился, принесите, пожалуйста, сырых яиц». Испуганные студенты живо бросились на поиски и вовремя принесли яйца. Это и спасло ученого</a:t>
            </a:r>
            <a:r>
              <a:rPr lang="ru-RU" dirty="0" smtClean="0"/>
              <a:t>. О каких веществах идет речь? Запишите уравнение реакции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3.2. </a:t>
            </a:r>
            <a:r>
              <a:rPr lang="ru-RU" dirty="0"/>
              <a:t>В раствор голубого цвета добавили раствор щелочи, при этом выпал голубой осадок. Осадок отфильтровали и прокалили. В результате получили черный порошок, который затем обработали водородом при нагревании. Образовался металл красного цвета. </a:t>
            </a:r>
            <a:r>
              <a:rPr lang="ru-RU" dirty="0" smtClean="0"/>
              <a:t>Назовите описанные </a:t>
            </a:r>
            <a:r>
              <a:rPr lang="ru-RU" dirty="0"/>
              <a:t>вещества, составьте уравнения </a:t>
            </a:r>
            <a:r>
              <a:rPr lang="ru-RU" dirty="0" smtClean="0"/>
              <a:t>реакций, описанные в задаче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073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308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Решение задач «Генетические связи между классами неорганических соединений»</vt:lpstr>
      <vt:lpstr>Вспомните (устно):</vt:lpstr>
      <vt:lpstr>Выводы:</vt:lpstr>
      <vt:lpstr>Презентация PowerPoint</vt:lpstr>
      <vt:lpstr>Задание 1:</vt:lpstr>
      <vt:lpstr>Задание 2:</vt:lpstr>
      <vt:lpstr>Задание 3.Решите задачи: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«Генетические связи между классами неорганических соединений»</dc:title>
  <cp:lastModifiedBy>Admin</cp:lastModifiedBy>
  <cp:revision>5</cp:revision>
  <dcterms:modified xsi:type="dcterms:W3CDTF">2020-04-29T06:48:08Z</dcterms:modified>
</cp:coreProperties>
</file>