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1" r:id="rId3"/>
    <p:sldId id="272" r:id="rId4"/>
    <p:sldId id="258" r:id="rId5"/>
    <p:sldId id="261" r:id="rId6"/>
    <p:sldId id="274" r:id="rId7"/>
    <p:sldId id="273" r:id="rId8"/>
    <p:sldId id="275" r:id="rId9"/>
    <p:sldId id="277" r:id="rId10"/>
    <p:sldId id="276" r:id="rId11"/>
    <p:sldId id="281" r:id="rId12"/>
    <p:sldId id="278" r:id="rId13"/>
    <p:sldId id="27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43B6C-82D4-4569-B3D4-3E6E6719D222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CD666-EC8F-4F81-A510-ACCCA1A7DD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BFA65-93BA-4FB3-B781-E809E470C96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4522/111874181.89/0_910cf_558dbe80_X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5786" y="1000108"/>
            <a:ext cx="7786742" cy="5000660"/>
          </a:xfrm>
          <a:prstGeom prst="rect">
            <a:avLst/>
          </a:prstGeom>
          <a:noFill/>
        </p:spPr>
        <p:txBody>
          <a:bodyPr wrap="square" rtlCol="0">
            <a:prstTxWarp prst="textDeflate">
              <a:avLst/>
            </a:prstTxWarp>
            <a:spAutoFit/>
          </a:bodyPr>
          <a:lstStyle/>
          <a:p>
            <a:pPr algn="ctr"/>
            <a:r>
              <a:rPr lang="ru-RU" sz="6600" b="1" i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Состав слова. повторение.</a:t>
            </a:r>
          </a:p>
        </p:txBody>
      </p:sp>
      <p:pic>
        <p:nvPicPr>
          <p:cNvPr id="6" name="Рисунок 5" descr="кар карыч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363186" flipH="1">
            <a:off x="42404" y="4765027"/>
            <a:ext cx="2173717" cy="202056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634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85852" y="23574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143108" y="214290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Игра: «Назови детёнышей»</a:t>
            </a:r>
            <a:endParaRPr lang="ru-RU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178592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3429000"/>
            <a:ext cx="500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550070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14744" y="1785926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бельчата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Рисунок 25" descr="3467822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1285860"/>
            <a:ext cx="2095490" cy="1571618"/>
          </a:xfrm>
          <a:prstGeom prst="rect">
            <a:avLst/>
          </a:prstGeom>
        </p:spPr>
      </p:pic>
      <p:cxnSp>
        <p:nvCxnSpPr>
          <p:cNvPr id="28" name="Прямая со стрелкой 27"/>
          <p:cNvCxnSpPr>
            <a:stCxn id="26" idx="3"/>
          </p:cNvCxnSpPr>
          <p:nvPr/>
        </p:nvCxnSpPr>
        <p:spPr>
          <a:xfrm>
            <a:off x="2738400" y="2071669"/>
            <a:ext cx="976344" cy="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9" name="Рисунок 28" descr="455088_zNYO7A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3071810"/>
            <a:ext cx="2048876" cy="1538283"/>
          </a:xfrm>
          <a:prstGeom prst="rect">
            <a:avLst/>
          </a:prstGeom>
        </p:spPr>
      </p:pic>
      <p:cxnSp>
        <p:nvCxnSpPr>
          <p:cNvPr id="30" name="Прямая со стрелкой 29"/>
          <p:cNvCxnSpPr>
            <a:stCxn id="29" idx="3"/>
          </p:cNvCxnSpPr>
          <p:nvPr/>
        </p:nvCxnSpPr>
        <p:spPr>
          <a:xfrm>
            <a:off x="2691786" y="3840952"/>
            <a:ext cx="927732" cy="166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43306" y="3571876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котята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Рисунок 33" descr="90900_11046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10" y="4786322"/>
            <a:ext cx="2071702" cy="1714497"/>
          </a:xfrm>
          <a:prstGeom prst="rect">
            <a:avLst/>
          </a:prstGeom>
        </p:spPr>
      </p:pic>
      <p:cxnSp>
        <p:nvCxnSpPr>
          <p:cNvPr id="36" name="Прямая со стрелкой 35"/>
          <p:cNvCxnSpPr/>
          <p:nvPr/>
        </p:nvCxnSpPr>
        <p:spPr>
          <a:xfrm>
            <a:off x="2714612" y="5572140"/>
            <a:ext cx="976344" cy="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714744" y="528638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волчата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86446" y="2214554"/>
            <a:ext cx="4286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" name="Рисунок 38" descr="64927308_22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00826" y="1500174"/>
            <a:ext cx="1571620" cy="1951428"/>
          </a:xfrm>
          <a:prstGeom prst="rect">
            <a:avLst/>
          </a:prstGeom>
        </p:spPr>
      </p:pic>
      <p:cxnSp>
        <p:nvCxnSpPr>
          <p:cNvPr id="43" name="Прямая со стрелкой 42"/>
          <p:cNvCxnSpPr>
            <a:stCxn id="39" idx="2"/>
          </p:cNvCxnSpPr>
          <p:nvPr/>
        </p:nvCxnSpPr>
        <p:spPr>
          <a:xfrm rot="16200000" flipH="1">
            <a:off x="6940751" y="3797487"/>
            <a:ext cx="691778" cy="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643702" y="4214818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цыплята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>
            <a:off x="4600574" y="1757352"/>
            <a:ext cx="228605" cy="14287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16200000" flipH="1">
            <a:off x="4750595" y="1750207"/>
            <a:ext cx="214314" cy="14287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4171945" y="3543303"/>
            <a:ext cx="228605" cy="14287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16200000" flipH="1">
            <a:off x="4321967" y="3536157"/>
            <a:ext cx="214314" cy="14287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4529135" y="5186377"/>
            <a:ext cx="228605" cy="14287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16200000" flipH="1">
            <a:off x="4679157" y="5179231"/>
            <a:ext cx="214314" cy="14287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7529532" y="4186245"/>
            <a:ext cx="228605" cy="14287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16200000" flipH="1">
            <a:off x="7679553" y="4179099"/>
            <a:ext cx="214314" cy="14287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4" grpId="0"/>
      <p:bldP spid="25" grpId="0"/>
      <p:bldP spid="31" grpId="0"/>
      <p:bldP spid="37" grpId="0"/>
      <p:bldP spid="38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63493"/>
          </a:xfrm>
          <a:prstGeom prst="rect">
            <a:avLst/>
          </a:prstGeom>
        </p:spPr>
      </p:pic>
      <p:pic>
        <p:nvPicPr>
          <p:cNvPr id="4" name="Рисунок 3" descr="0000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4414" y="1214422"/>
            <a:ext cx="1904992" cy="14287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34" y="1643050"/>
            <a:ext cx="4286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909cbfe403fd8b4171c969dbad6_prev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7884" y="1214422"/>
            <a:ext cx="2093552" cy="15648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29190" y="164305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0" y="4929198"/>
            <a:ext cx="3214710" cy="1643074"/>
          </a:xfrm>
          <a:prstGeom prst="horizontalScroll">
            <a:avLst>
              <a:gd name="adj" fmla="val 25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суффикс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14678" y="4857760"/>
            <a:ext cx="44291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70C0"/>
                </a:solidFill>
              </a:rPr>
              <a:t>- это часть слова, которая стоит после корня и служит для образования новых слов  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143108" y="2714620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57422" y="3357562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лосята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2957499" y="3328988"/>
            <a:ext cx="228605" cy="14287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3107521" y="3321843"/>
            <a:ext cx="214314" cy="14287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357950" y="2857496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29388" y="3571876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тигрята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>
            <a:off x="7172342" y="3543303"/>
            <a:ext cx="228605" cy="14287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7322363" y="3536157"/>
            <a:ext cx="214314" cy="14287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 animBg="1"/>
      <p:bldP spid="10" grpId="0"/>
      <p:bldP spid="13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506"/>
            <a:ext cx="9144000" cy="676349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28650" y="3228975"/>
            <a:ext cx="1785938" cy="42862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</a:rPr>
              <a:t>   </a:t>
            </a:r>
            <a:r>
              <a:rPr lang="ru-RU" b="1" dirty="0">
                <a:solidFill>
                  <a:srgbClr val="FF0000"/>
                </a:solidFill>
              </a:rPr>
              <a:t>ПРИСТАВКА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28650" y="3871913"/>
            <a:ext cx="1857375" cy="107156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ДЛЯ ОБРАЗОВАНИЯ НОВЫХ </a:t>
            </a:r>
            <a:endParaRPr lang="ru-RU" dirty="0">
              <a:solidFill>
                <a:schemeClr val="tx1"/>
              </a:solidFill>
            </a:endParaRPr>
          </a:p>
          <a:p>
            <a:pPr algn="ctr" eaLnBrk="0" hangingPunct="0">
              <a:defRPr/>
            </a:pPr>
            <a:r>
              <a:rPr lang="ru-RU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СЛОВ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86525" y="3871913"/>
            <a:ext cx="2143125" cy="107156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ИЗМЕНЯЕМАЯ ЧАСТЬ </a:t>
            </a:r>
            <a:endParaRPr lang="ru-RU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ДЛЯ СВЯЗИ СЛОВ</a:t>
            </a:r>
            <a:endParaRPr lang="ru-RU">
              <a:solidFill>
                <a:schemeClr val="tx1"/>
              </a:solidFill>
            </a:endParaRPr>
          </a:p>
          <a:p>
            <a:pPr algn="ctr" eaLnBrk="0" hangingPunct="0">
              <a:defRPr/>
            </a:pPr>
            <a:r>
              <a:rPr lang="ru-RU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В ПРЕДЛОЖЕНИИ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00588" y="3871913"/>
            <a:ext cx="1643062" cy="107156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ДЛЯ ОБРАЗОВАНИЯ НОВЫХ</a:t>
            </a:r>
            <a:endParaRPr lang="ru-RU" dirty="0">
              <a:solidFill>
                <a:schemeClr val="tx1"/>
              </a:solidFill>
            </a:endParaRPr>
          </a:p>
          <a:p>
            <a:pPr algn="ctr" eaLnBrk="0" hangingPunct="0">
              <a:defRPr/>
            </a:pPr>
            <a:r>
              <a:rPr lang="ru-RU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СЛОВ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71775" y="3228975"/>
            <a:ext cx="1714500" cy="42862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</a:rPr>
              <a:t>КОРЕНЬ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72025" y="3228975"/>
            <a:ext cx="1500188" cy="42862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</a:rPr>
              <a:t>СУФФИКС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57963" y="3228975"/>
            <a:ext cx="2071687" cy="42862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</a:rPr>
              <a:t>      </a:t>
            </a:r>
            <a:r>
              <a:rPr lang="ru-RU" b="1" dirty="0">
                <a:solidFill>
                  <a:srgbClr val="FF0000"/>
                </a:solidFill>
              </a:rPr>
              <a:t>ОКОНЧАНИЕ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628900" y="3871913"/>
            <a:ext cx="1928813" cy="107156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ОБЩАЯ ЧАСТЬ </a:t>
            </a:r>
            <a:endParaRPr lang="ru-RU" dirty="0">
              <a:solidFill>
                <a:schemeClr val="tx1"/>
              </a:solidFill>
            </a:endParaRPr>
          </a:p>
          <a:p>
            <a:pPr algn="ctr" eaLnBrk="0" hangingPunct="0">
              <a:defRPr/>
            </a:pPr>
            <a:r>
              <a:rPr lang="ru-RU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РОДСТВЕННЫХ СЛОВ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10800000" flipV="1">
            <a:off x="4572000" y="2514600"/>
            <a:ext cx="928688" cy="50006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486400" y="2514600"/>
            <a:ext cx="857250" cy="50006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 bwMode="black">
          <a:xfrm>
            <a:off x="2743200" y="2590800"/>
            <a:ext cx="1714500" cy="857250"/>
          </a:xfrm>
          <a:prstGeom prst="arc">
            <a:avLst>
              <a:gd name="adj1" fmla="val 10830796"/>
              <a:gd name="adj2" fmla="val 34983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2184400" y="2844800"/>
            <a:ext cx="357188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33400" y="2667000"/>
            <a:ext cx="1857375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553200" y="3019425"/>
            <a:ext cx="2143125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6339681" y="2804319"/>
            <a:ext cx="428625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553200" y="2590800"/>
            <a:ext cx="2143125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8482806" y="2804319"/>
            <a:ext cx="428625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645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57166"/>
            <a:ext cx="32956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Правая круглая скобка 23"/>
          <p:cNvSpPr/>
          <p:nvPr/>
        </p:nvSpPr>
        <p:spPr>
          <a:xfrm rot="5400000">
            <a:off x="3250397" y="2393149"/>
            <a:ext cx="428628" cy="5929354"/>
          </a:xfrm>
          <a:prstGeom prst="rightBracket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714480" y="5786454"/>
            <a:ext cx="2714644" cy="357206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ОСНОВА СЛОВА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Разберите слова по составу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58" y="1643050"/>
            <a:ext cx="8535322" cy="2643206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Заморозки, кленовый,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кормушка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 метёт, походка, переезд, пришкольный, сосна.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987824" y="4886754"/>
            <a:ext cx="5904656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2303001315@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tatar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абирова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З.Р)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gulina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99.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ildarovna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mail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(Нуриева Г.И)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Найдите однокоренные слова: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3143248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Садовник посадил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0562" y="3143248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волшебный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768" y="3143248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сад.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4643446"/>
            <a:ext cx="55721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Какие слова называются однокоренными?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Назовите  одним словом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5043494" cy="82866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Ягоды, сваренные в сиропе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2643182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Мастер по приготовлению пищи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6512" y="1571612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Варенье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3702" y="2643182"/>
            <a:ext cx="228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Повар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3643314"/>
            <a:ext cx="6143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Большая ложка для разлива пищи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72264" y="3643314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Поварёшка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4643446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Маленький вареный пирожок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43702" y="4643446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Вареник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5715016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Выделите корень в этих словах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6357950" y="1428736"/>
            <a:ext cx="703384" cy="344658"/>
          </a:xfrm>
          <a:custGeom>
            <a:avLst/>
            <a:gdLst>
              <a:gd name="connsiteX0" fmla="*/ 0 w 703384"/>
              <a:gd name="connsiteY0" fmla="*/ 344658 h 344658"/>
              <a:gd name="connsiteX1" fmla="*/ 351692 w 703384"/>
              <a:gd name="connsiteY1" fmla="*/ 7034 h 344658"/>
              <a:gd name="connsiteX2" fmla="*/ 703384 w 703384"/>
              <a:gd name="connsiteY2" fmla="*/ 302455 h 34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3384" h="344658">
                <a:moveTo>
                  <a:pt x="0" y="344658"/>
                </a:moveTo>
                <a:cubicBezTo>
                  <a:pt x="117230" y="179363"/>
                  <a:pt x="234461" y="14068"/>
                  <a:pt x="351692" y="7034"/>
                </a:cubicBezTo>
                <a:cubicBezTo>
                  <a:pt x="468923" y="0"/>
                  <a:pt x="586153" y="151227"/>
                  <a:pt x="703384" y="302455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7215206" y="2500306"/>
            <a:ext cx="703384" cy="344658"/>
          </a:xfrm>
          <a:custGeom>
            <a:avLst/>
            <a:gdLst>
              <a:gd name="connsiteX0" fmla="*/ 0 w 703384"/>
              <a:gd name="connsiteY0" fmla="*/ 344658 h 344658"/>
              <a:gd name="connsiteX1" fmla="*/ 351692 w 703384"/>
              <a:gd name="connsiteY1" fmla="*/ 7034 h 344658"/>
              <a:gd name="connsiteX2" fmla="*/ 703384 w 703384"/>
              <a:gd name="connsiteY2" fmla="*/ 302455 h 34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3384" h="344658">
                <a:moveTo>
                  <a:pt x="0" y="344658"/>
                </a:moveTo>
                <a:cubicBezTo>
                  <a:pt x="117230" y="179363"/>
                  <a:pt x="234461" y="14068"/>
                  <a:pt x="351692" y="7034"/>
                </a:cubicBezTo>
                <a:cubicBezTo>
                  <a:pt x="468923" y="0"/>
                  <a:pt x="586153" y="151227"/>
                  <a:pt x="703384" y="302455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7215206" y="3500438"/>
            <a:ext cx="571504" cy="357190"/>
          </a:xfrm>
          <a:custGeom>
            <a:avLst/>
            <a:gdLst>
              <a:gd name="connsiteX0" fmla="*/ 0 w 703384"/>
              <a:gd name="connsiteY0" fmla="*/ 344658 h 344658"/>
              <a:gd name="connsiteX1" fmla="*/ 351692 w 703384"/>
              <a:gd name="connsiteY1" fmla="*/ 7034 h 344658"/>
              <a:gd name="connsiteX2" fmla="*/ 703384 w 703384"/>
              <a:gd name="connsiteY2" fmla="*/ 302455 h 34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3384" h="344658">
                <a:moveTo>
                  <a:pt x="0" y="344658"/>
                </a:moveTo>
                <a:cubicBezTo>
                  <a:pt x="117230" y="179363"/>
                  <a:pt x="234461" y="14068"/>
                  <a:pt x="351692" y="7034"/>
                </a:cubicBezTo>
                <a:cubicBezTo>
                  <a:pt x="468923" y="0"/>
                  <a:pt x="586153" y="151227"/>
                  <a:pt x="703384" y="302455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6715140" y="4500570"/>
            <a:ext cx="703384" cy="344658"/>
          </a:xfrm>
          <a:custGeom>
            <a:avLst/>
            <a:gdLst>
              <a:gd name="connsiteX0" fmla="*/ 0 w 703384"/>
              <a:gd name="connsiteY0" fmla="*/ 344658 h 344658"/>
              <a:gd name="connsiteX1" fmla="*/ 351692 w 703384"/>
              <a:gd name="connsiteY1" fmla="*/ 7034 h 344658"/>
              <a:gd name="connsiteX2" fmla="*/ 703384 w 703384"/>
              <a:gd name="connsiteY2" fmla="*/ 302455 h 34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3384" h="344658">
                <a:moveTo>
                  <a:pt x="0" y="344658"/>
                </a:moveTo>
                <a:cubicBezTo>
                  <a:pt x="117230" y="179363"/>
                  <a:pt x="234461" y="14068"/>
                  <a:pt x="351692" y="7034"/>
                </a:cubicBezTo>
                <a:cubicBezTo>
                  <a:pt x="468923" y="0"/>
                  <a:pt x="586153" y="151227"/>
                  <a:pt x="703384" y="302455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507"/>
            <a:ext cx="9144000" cy="66689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1538" y="285728"/>
            <a:ext cx="8072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Найдите однокоренные слова и назовите корень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снеговик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1237" y="1071546"/>
            <a:ext cx="2952762" cy="3857652"/>
          </a:xfrm>
          <a:prstGeom prst="rect">
            <a:avLst/>
          </a:prstGeom>
        </p:spPr>
      </p:pic>
      <p:sp>
        <p:nvSpPr>
          <p:cNvPr id="7" name="Горизонтальный свиток 6"/>
          <p:cNvSpPr/>
          <p:nvPr/>
        </p:nvSpPr>
        <p:spPr>
          <a:xfrm>
            <a:off x="214282" y="5143512"/>
            <a:ext cx="3071802" cy="1428760"/>
          </a:xfrm>
          <a:prstGeom prst="horizontalScroll">
            <a:avLst>
              <a:gd name="adj" fmla="val 25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ru-RU" sz="4000" b="1" i="1" dirty="0" smtClean="0">
                <a:solidFill>
                  <a:srgbClr val="0070C0"/>
                </a:solidFill>
              </a:rPr>
              <a:t>корень</a:t>
            </a:r>
            <a:endParaRPr lang="ru-RU" sz="4000" b="1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8992" y="5286388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70C0"/>
                </a:solidFill>
              </a:rPr>
              <a:t>- это общая часть родственных слов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1285860"/>
            <a:ext cx="52864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Проплясали по лугам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Снежные метели.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Воробьи снеговикам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Песню просвистели.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заснеженной реки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снежном переулке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Звонко носятся снежинки,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Режут снег снегурки.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(С.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Погореловский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857224" y="2214554"/>
            <a:ext cx="142876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142976" y="3500438"/>
            <a:ext cx="1928826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214546" y="2643182"/>
            <a:ext cx="171451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142976" y="3929066"/>
            <a:ext cx="135732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214678" y="4357694"/>
            <a:ext cx="1500198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857356" y="4786322"/>
            <a:ext cx="57150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643174" y="4786322"/>
            <a:ext cx="135732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85786" y="5214950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Что называется корнем слова?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32" grpId="0"/>
      <p:bldP spid="3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507"/>
            <a:ext cx="9144000" cy="66689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910" y="142852"/>
            <a:ext cx="80724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Подберите как можно больше однокоренных слов  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pic>
        <p:nvPicPr>
          <p:cNvPr id="5" name="i-main-pic" descr="Картинка 27 из 212249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1785926"/>
            <a:ext cx="300039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-main-pic" descr="Картинка 27 из 212249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1857364"/>
            <a:ext cx="300039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214414" y="5786454"/>
            <a:ext cx="1428760" cy="789207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/>
            </a:prstTxWarp>
            <a:spAutoFit/>
          </a:bodyPr>
          <a:lstStyle/>
          <a:p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сад</a:t>
            </a:r>
            <a:endParaRPr lang="ru-RU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3570" y="5929330"/>
            <a:ext cx="1500198" cy="646331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/>
            </a:prstTxWarp>
            <a:spAutoFit/>
          </a:bodyPr>
          <a:lstStyle/>
          <a:p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лес</a:t>
            </a:r>
            <a:endParaRPr lang="ru-RU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1" name="Рисунок 10" descr="птичка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902865" flipH="1">
            <a:off x="7311700" y="1512918"/>
            <a:ext cx="1330582" cy="1209675"/>
          </a:xfrm>
          <a:prstGeom prst="rect">
            <a:avLst/>
          </a:prstGeom>
        </p:spPr>
      </p:pic>
      <p:pic>
        <p:nvPicPr>
          <p:cNvPr id="12" name="Рисунок 11" descr="птичка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057285">
            <a:off x="2428860" y="1714488"/>
            <a:ext cx="1219200" cy="1209675"/>
          </a:xfrm>
          <a:prstGeom prst="rect">
            <a:avLst/>
          </a:prstGeom>
        </p:spPr>
      </p:pic>
      <p:pic>
        <p:nvPicPr>
          <p:cNvPr id="13" name="Рисунок 12" descr="птичка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763166">
            <a:off x="357158" y="1643050"/>
            <a:ext cx="1219200" cy="12096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63493"/>
          </a:xfrm>
          <a:prstGeom prst="rect">
            <a:avLst/>
          </a:prstGeom>
        </p:spPr>
      </p:pic>
      <p:sp>
        <p:nvSpPr>
          <p:cNvPr id="11268" name="Rectangle 1"/>
          <p:cNvSpPr>
            <a:spLocks noChangeArrowheads="1"/>
          </p:cNvSpPr>
          <p:nvPr/>
        </p:nvSpPr>
        <p:spPr bwMode="auto">
          <a:xfrm>
            <a:off x="609600" y="838200"/>
            <a:ext cx="8143875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5940425" algn="ctr"/>
              </a:tabLst>
            </a:pPr>
            <a:r>
              <a:rPr lang="ru-RU" sz="4800" i="1" dirty="0">
                <a:ea typeface="Calibri" pitchFamily="34" charset="0"/>
                <a:cs typeface="Times New Roman" pitchFamily="18" charset="0"/>
              </a:rPr>
              <a:t>Чеснок.</a:t>
            </a:r>
            <a:endParaRPr lang="ru-RU" sz="4800" dirty="0"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5940425" algn="ctr"/>
              </a:tabLst>
            </a:pPr>
            <a:r>
              <a:rPr lang="ru-RU" sz="4800" i="1" dirty="0">
                <a:ea typeface="Calibri" pitchFamily="34" charset="0"/>
                <a:cs typeface="Times New Roman" pitchFamily="18" charset="0"/>
              </a:rPr>
              <a:t>       В </a:t>
            </a:r>
            <a:r>
              <a:rPr lang="ru-RU" sz="4800" i="1" dirty="0" smtClean="0">
                <a:ea typeface="Calibri" pitchFamily="34" charset="0"/>
                <a:cs typeface="Times New Roman" pitchFamily="18" charset="0"/>
              </a:rPr>
              <a:t>чеснок     много </a:t>
            </a:r>
            <a:r>
              <a:rPr lang="ru-RU" sz="4800" i="1" dirty="0">
                <a:ea typeface="Calibri" pitchFamily="34" charset="0"/>
                <a:cs typeface="Times New Roman" pitchFamily="18" charset="0"/>
              </a:rPr>
              <a:t>полезных веществ. Сок чеснок     </a:t>
            </a:r>
            <a:r>
              <a:rPr lang="ru-RU" sz="4800" i="1" dirty="0" smtClean="0">
                <a:ea typeface="Calibri" pitchFamily="34" charset="0"/>
                <a:cs typeface="Times New Roman" pitchFamily="18" charset="0"/>
              </a:rPr>
              <a:t> помогает </a:t>
            </a:r>
            <a:r>
              <a:rPr lang="ru-RU" sz="4800" i="1" dirty="0">
                <a:ea typeface="Calibri" pitchFamily="34" charset="0"/>
                <a:cs typeface="Times New Roman" pitchFamily="18" charset="0"/>
              </a:rPr>
              <a:t>залечивать раны. Раньше чеснок        </a:t>
            </a:r>
            <a:r>
              <a:rPr lang="ru-RU" sz="4800" i="1" dirty="0" smtClean="0">
                <a:ea typeface="Calibri" pitchFamily="34" charset="0"/>
                <a:cs typeface="Times New Roman" pitchFamily="18" charset="0"/>
              </a:rPr>
              <a:t> лечили </a:t>
            </a:r>
            <a:r>
              <a:rPr lang="ru-RU" sz="4800" i="1" dirty="0">
                <a:ea typeface="Calibri" pitchFamily="34" charset="0"/>
                <a:cs typeface="Times New Roman" pitchFamily="18" charset="0"/>
              </a:rPr>
              <a:t>кашель. Добрая слава у чеснок    </a:t>
            </a:r>
            <a:r>
              <a:rPr lang="ru-RU" sz="4800" i="1" dirty="0" smtClean="0">
                <a:ea typeface="Calibri" pitchFamily="34" charset="0"/>
                <a:cs typeface="Times New Roman" pitchFamily="18" charset="0"/>
              </a:rPr>
              <a:t>  !</a:t>
            </a:r>
            <a:endParaRPr lang="ru-RU" sz="4800" dirty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4643446"/>
            <a:ext cx="10668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1785926"/>
            <a:ext cx="609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3214686"/>
            <a:ext cx="7143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4" y="5429264"/>
            <a:ext cx="7143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96908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Поставьте слово «чеснок» в нужной форме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2910" y="6143644"/>
            <a:ext cx="6215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Какая часть слова изменяется?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63493"/>
          </a:xfrm>
          <a:prstGeom prst="rect">
            <a:avLst/>
          </a:prstGeom>
        </p:spPr>
      </p:pic>
      <p:pic>
        <p:nvPicPr>
          <p:cNvPr id="4" name="Рисунок 3" descr="кар карыч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363186" flipH="1">
            <a:off x="57653" y="5207559"/>
            <a:ext cx="1582660" cy="15978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85852" y="23574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357158" y="1428736"/>
            <a:ext cx="2857520" cy="1357322"/>
          </a:xfrm>
          <a:prstGeom prst="horizontalScroll">
            <a:avLst>
              <a:gd name="adj" fmla="val 25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ru-RU" sz="2800" b="1" i="1" dirty="0" smtClean="0">
                <a:solidFill>
                  <a:srgbClr val="0070C0"/>
                </a:solidFill>
              </a:rPr>
              <a:t>окончание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43306" y="1285860"/>
            <a:ext cx="45720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- это изменяемая часть слова, помогает связывать слова по смыслу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472" y="3571876"/>
            <a:ext cx="42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Вылепили из снег…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4357694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Полез на дерев…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28728" y="5000636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Пошли по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тропинк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71802" y="5929330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Прилетели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снегир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86182" y="3571876"/>
            <a:ext cx="42862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6644" y="4357694"/>
            <a:ext cx="42862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57752" y="5000636"/>
            <a:ext cx="42862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57950" y="5929330"/>
            <a:ext cx="42862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0" grpId="0"/>
      <p:bldP spid="22" grpId="0"/>
      <p:bldP spid="23" grpId="0" animBg="1"/>
      <p:bldP spid="25" grpId="0" animBg="1"/>
      <p:bldP spid="27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4338"/>
            <a:ext cx="9144000" cy="6763493"/>
          </a:xfrm>
          <a:prstGeom prst="rect">
            <a:avLst/>
          </a:prstGeom>
        </p:spPr>
      </p:pic>
      <p:pic>
        <p:nvPicPr>
          <p:cNvPr id="4" name="Рисунок 3" descr="кар карыч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363186" flipH="1">
            <a:off x="57653" y="5207559"/>
            <a:ext cx="1582660" cy="15978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85852" y="23574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214282" y="1142984"/>
            <a:ext cx="3071802" cy="1428760"/>
          </a:xfrm>
          <a:prstGeom prst="horizontalScroll">
            <a:avLst>
              <a:gd name="adj" fmla="val 25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ru-RU" sz="4000" b="1" i="1" dirty="0" smtClean="0">
                <a:solidFill>
                  <a:srgbClr val="0070C0"/>
                </a:solidFill>
              </a:rPr>
              <a:t>основа</a:t>
            </a:r>
            <a:endParaRPr lang="ru-RU" sz="4000" b="1" i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7554" y="1285860"/>
            <a:ext cx="5786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70C0"/>
                </a:solidFill>
              </a:rPr>
              <a:t>- Это часть слова без окончания.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43042" y="0"/>
            <a:ext cx="53578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Найдите основу слова:</a:t>
            </a:r>
          </a:p>
          <a:p>
            <a:endParaRPr lang="ru-RU" dirty="0" smtClean="0"/>
          </a:p>
        </p:txBody>
      </p:sp>
      <p:sp>
        <p:nvSpPr>
          <p:cNvPr id="29" name="Прямоугольник 28"/>
          <p:cNvSpPr/>
          <p:nvPr/>
        </p:nvSpPr>
        <p:spPr>
          <a:xfrm>
            <a:off x="785786" y="2571744"/>
            <a:ext cx="1963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1) кормушка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285984" y="3286124"/>
            <a:ext cx="1579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3) летишь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143372" y="4143380"/>
            <a:ext cx="1563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4) зимний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571736" y="5143512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6) снег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715140" y="2714620"/>
            <a:ext cx="15415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7) падают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6000760" y="4143380"/>
            <a:ext cx="1903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8) снежинки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500034" y="4286256"/>
            <a:ext cx="18101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5) рассветы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929058" y="2285992"/>
            <a:ext cx="1782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2) холодная</a:t>
            </a:r>
          </a:p>
        </p:txBody>
      </p:sp>
      <p:sp>
        <p:nvSpPr>
          <p:cNvPr id="49" name="Правая круглая скобка 48"/>
          <p:cNvSpPr/>
          <p:nvPr/>
        </p:nvSpPr>
        <p:spPr>
          <a:xfrm rot="5400000">
            <a:off x="1714480" y="2428868"/>
            <a:ext cx="214314" cy="1214446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авая круглая скобка 49"/>
          <p:cNvSpPr/>
          <p:nvPr/>
        </p:nvSpPr>
        <p:spPr>
          <a:xfrm rot="5400000">
            <a:off x="4714876" y="2285992"/>
            <a:ext cx="214314" cy="928694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авая круглая скобка 50"/>
          <p:cNvSpPr/>
          <p:nvPr/>
        </p:nvSpPr>
        <p:spPr>
          <a:xfrm rot="5400000">
            <a:off x="2821769" y="3536157"/>
            <a:ext cx="214314" cy="42862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авая круглая скобка 51"/>
          <p:cNvSpPr/>
          <p:nvPr/>
        </p:nvSpPr>
        <p:spPr>
          <a:xfrm rot="5400000">
            <a:off x="4750595" y="4321975"/>
            <a:ext cx="214314" cy="71438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авая круглая скобка 52"/>
          <p:cNvSpPr/>
          <p:nvPr/>
        </p:nvSpPr>
        <p:spPr>
          <a:xfrm rot="5400000">
            <a:off x="1321571" y="4321975"/>
            <a:ext cx="214314" cy="1000132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авая круглая скобка 53"/>
          <p:cNvSpPr/>
          <p:nvPr/>
        </p:nvSpPr>
        <p:spPr>
          <a:xfrm rot="5400000">
            <a:off x="3143240" y="5357826"/>
            <a:ext cx="142876" cy="571504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авая круглая скобка 54"/>
          <p:cNvSpPr/>
          <p:nvPr/>
        </p:nvSpPr>
        <p:spPr>
          <a:xfrm rot="5400000">
            <a:off x="7358082" y="2928934"/>
            <a:ext cx="214314" cy="642942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авая круглая скобка 55"/>
          <p:cNvSpPr/>
          <p:nvPr/>
        </p:nvSpPr>
        <p:spPr>
          <a:xfrm rot="5400000">
            <a:off x="6893735" y="4107661"/>
            <a:ext cx="214314" cy="114300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63493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 rot="5400000">
            <a:off x="1229506" y="1985148"/>
            <a:ext cx="261934" cy="636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42910" y="1857364"/>
            <a:ext cx="714380" cy="61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42910" y="1928802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прошёл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Горизонтальный свиток 27"/>
          <p:cNvSpPr/>
          <p:nvPr/>
        </p:nvSpPr>
        <p:spPr>
          <a:xfrm>
            <a:off x="0" y="5000612"/>
            <a:ext cx="3143272" cy="1857388"/>
          </a:xfrm>
          <a:prstGeom prst="horizontalScroll">
            <a:avLst>
              <a:gd name="adj" fmla="val 25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приставка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00364" y="5214950"/>
            <a:ext cx="4857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70C0"/>
                </a:solidFill>
              </a:rPr>
              <a:t>- это часть слова, которая стоит перед корнем и служит для образования новых слов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14348" y="3357562"/>
            <a:ext cx="164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настало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72132" y="2000240"/>
            <a:ext cx="164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повисла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72132" y="3357562"/>
            <a:ext cx="228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зацепила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714348" y="3357562"/>
            <a:ext cx="428628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1015192" y="3485346"/>
            <a:ext cx="261934" cy="636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572132" y="1928802"/>
            <a:ext cx="500066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5944414" y="2056586"/>
            <a:ext cx="261934" cy="636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572132" y="3286124"/>
            <a:ext cx="428628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5872976" y="3413908"/>
            <a:ext cx="261934" cy="636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0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332</Words>
  <Application>Microsoft Office PowerPoint</Application>
  <PresentationFormat>Экран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Назовите  одним словом</vt:lpstr>
      <vt:lpstr>Презентация PowerPoint</vt:lpstr>
      <vt:lpstr>Презентация PowerPoint</vt:lpstr>
      <vt:lpstr>Поставьте слово «чеснок» в нужной форме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 Разберите слова по составу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71</cp:revision>
  <dcterms:created xsi:type="dcterms:W3CDTF">2012-06-15T15:58:16Z</dcterms:created>
  <dcterms:modified xsi:type="dcterms:W3CDTF">2020-05-13T11:18:11Z</dcterms:modified>
</cp:coreProperties>
</file>