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dirty="0"/>
              <a:t>Проблема безопасного использования веществ и химических реакций в повседневной жизни. Токсичные, горючие и взрывоопасные вещества</a:t>
            </a:r>
            <a:r>
              <a:rPr lang="ru-RU" sz="3200" dirty="0" smtClean="0"/>
              <a:t>.</a:t>
            </a:r>
            <a:r>
              <a:rPr lang="en-US" sz="3200" dirty="0" smtClean="0"/>
              <a:t> </a:t>
            </a:r>
            <a:r>
              <a:rPr lang="ru-RU" sz="3200" dirty="0"/>
              <a:t>Повторение темы «Основные классы неорганических соединений».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005064"/>
            <a:ext cx="6400800" cy="199377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Задание: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Изучить материал, сделать в тетради конспект, запомнить ТБ при работе с токсичными, взрывоопасными т горючими веществами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По ссылке в </a:t>
            </a:r>
            <a:r>
              <a:rPr lang="ru-RU" dirty="0" err="1" smtClean="0">
                <a:solidFill>
                  <a:srgbClr val="FF0000"/>
                </a:solidFill>
              </a:rPr>
              <a:t>ватсапе</a:t>
            </a:r>
            <a:r>
              <a:rPr lang="ru-RU" dirty="0" smtClean="0">
                <a:solidFill>
                  <a:srgbClr val="FF0000"/>
                </a:solidFill>
              </a:rPr>
              <a:t> выполнить задание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9771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Все средства бытовой химии потенциально опасны! Используйте их только по назначению, в соответствии с указаниями этикетки и инструкции. </a:t>
            </a:r>
            <a:endParaRPr lang="ru-RU" b="1" dirty="0" smtClean="0"/>
          </a:p>
          <a:p>
            <a:r>
              <a:rPr lang="ru-RU" dirty="0" smtClean="0"/>
              <a:t>Особую </a:t>
            </a:r>
            <a:r>
              <a:rPr lang="ru-RU" dirty="0"/>
              <a:t>осторожность следует проявлять, если на упаковке или в инструкции имеется предупреждающая надпись, например: «Яд», «Беречь от попадания в глаза», «Огнеопасно», «Не распылять вблизи открытого огня» и т.д.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обращении с бытовыми химическими средствами соблюдайте следующие меры предосторожности: </a:t>
            </a:r>
            <a:endParaRPr lang="ru-RU" dirty="0" smtClean="0"/>
          </a:p>
          <a:p>
            <a:r>
              <a:rPr lang="ru-RU" dirty="0" smtClean="0"/>
              <a:t>Все </a:t>
            </a:r>
            <a:r>
              <a:rPr lang="ru-RU" dirty="0"/>
              <a:t>средства бытовой химии должны храниться только в недоступных для детей местах, отдельно и отдаленно от пищевых продуктов и лекарств и обязательно иметь заводскую этикетку;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хранения средств бытовой химии предпочтения следует отдавать сухим и хорошо проветриваемым помещениям. </a:t>
            </a:r>
            <a:endParaRPr lang="ru-RU" dirty="0" smtClean="0"/>
          </a:p>
          <a:p>
            <a:r>
              <a:rPr lang="ru-RU" dirty="0" smtClean="0"/>
              <a:t>Важно </a:t>
            </a:r>
            <a:r>
              <a:rPr lang="ru-RU" dirty="0"/>
              <a:t>соблюдать температурный режим хранения, указанный на этикетке или в инструкции;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/>
              <a:t>следует закупать большое количество препаратов впрок, т.к. по окончании сроков хранения пользоваться ими уже нельзя;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прошел указанный на упаковке срок хранения, если этикетка с названием препарата и указанием срока хранения утрачена или испорчена, если внешний вид препарата или его запах сильно изменились и т.д. – средства бытовой химии подлежат обязательному уничтожению; </a:t>
            </a:r>
            <a:endParaRPr lang="ru-RU" dirty="0" smtClean="0"/>
          </a:p>
          <a:p>
            <a:r>
              <a:rPr lang="ru-RU" b="1" dirty="0" smtClean="0"/>
              <a:t>Используйте </a:t>
            </a:r>
            <a:r>
              <a:rPr lang="ru-RU" b="1" dirty="0"/>
              <a:t>любые препараты бытовой химии только таки образом, в таких условиях, для таких целей и с такими мерами предосторожности, какие указаны на упаковке или в инструкции!</a:t>
            </a:r>
          </a:p>
        </p:txBody>
      </p:sp>
    </p:spTree>
    <p:extLst>
      <p:ext uri="{BB962C8B-B14F-4D97-AF65-F5344CB8AC3E}">
        <p14:creationId xmlns:p14="http://schemas.microsoft.com/office/powerpoint/2010/main" val="1778007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ЗНАЙТЕ! Нельзя хранить пищевые продукты в таре, освободившейся из- под средств бытовой химии, как бы тщательно вы ее не вымыли!</a:t>
            </a:r>
          </a:p>
        </p:txBody>
      </p:sp>
    </p:spTree>
    <p:extLst>
      <p:ext uri="{BB962C8B-B14F-4D97-AF65-F5344CB8AC3E}">
        <p14:creationId xmlns:p14="http://schemas.microsoft.com/office/powerpoint/2010/main" val="312474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Особое внимание к себе требуют аэрозольные баллоны: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/>
              <a:t>давайте их детям, даже если баллон пуст;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/>
              <a:t>храните баллоны возле газовых и электрических плит и других источников тепла;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/>
              <a:t>пытайтесь вскрывать даже использованный баллон;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/>
              <a:t>работайте с баллонами при включенных газовых и электрических горелках.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ПОМНИТЕ</a:t>
            </a:r>
            <a:r>
              <a:rPr lang="ru-RU" b="1" dirty="0"/>
              <a:t>: при хранении и использовании бытовые химические вещества не должны создавать в помещении стойкого специфического запаха.</a:t>
            </a:r>
          </a:p>
        </p:txBody>
      </p:sp>
    </p:spTree>
    <p:extLst>
      <p:ext uri="{BB962C8B-B14F-4D97-AF65-F5344CB8AC3E}">
        <p14:creationId xmlns:p14="http://schemas.microsoft.com/office/powerpoint/2010/main" val="3645180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Первая помощь при отравлениях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При любых отравлениях и ожогах надо немедленно обратиться к врачу, но до его прихода необходимо оказать пострадавшему доврачебную помощь, которая заключается либо в обезвреживании ядовитых веществ, либо в удалении их из организма.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Наиболее </a:t>
            </a:r>
            <a:r>
              <a:rPr lang="ru-RU" dirty="0"/>
              <a:t>доступным средством для выведения яда является промывание желудка: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Пострадавшему надо выпить несколько стаканов воды и вызвать рвоту. В воду можно добавить со (2 чайные ложки на 1 стакан воды).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При отравлении метиловым спиртом, хлорофосом, </a:t>
            </a:r>
            <a:r>
              <a:rPr lang="ru-RU" dirty="0" err="1"/>
              <a:t>карбофосом</a:t>
            </a:r>
            <a:r>
              <a:rPr lang="ru-RU" dirty="0"/>
              <a:t> и др. в воду добавляют питьевую соду (1 чайная ложка на 1 стакан воды).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При отравлении каустической содой, нашатырным спиртом, уксусной эссенцией, жидкими средствами для чистки унитазов, средствами для выведения жирных и масляных пятен пострадавшему следует выпить 2-3 стакана воды (не более!) Рекомендуется выпить размешанные в воде яичные белки (6 белков на 0,5 л воды)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При отравлении йодом следует выпить разведенные в воде крахмал или пшеничную муку.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– </a:t>
            </a:r>
            <a:r>
              <a:rPr lang="ru-RU" b="1" dirty="0"/>
              <a:t>ПОМНИТЕ! Давать пострадавшему молоко следует только в случае отравления кислотами и их содержащими препаратами.</a:t>
            </a:r>
          </a:p>
        </p:txBody>
      </p:sp>
    </p:spTree>
    <p:extLst>
      <p:ext uri="{BB962C8B-B14F-4D97-AF65-F5344CB8AC3E}">
        <p14:creationId xmlns:p14="http://schemas.microsoft.com/office/powerpoint/2010/main" val="2319514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Повторить свойства веществ , их способы получения и номенклатуру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61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жизни человек постоянно сталкивается с токсичными, взрывоопасными и горючими веществами.  Его здоровье зависит от </a:t>
            </a:r>
            <a:r>
              <a:rPr lang="ru-RU" smtClean="0"/>
              <a:t>соблюдения  правил ТБ </a:t>
            </a:r>
            <a:r>
              <a:rPr lang="ru-RU" dirty="0" smtClean="0"/>
              <a:t>при работе </a:t>
            </a:r>
            <a:r>
              <a:rPr lang="ru-RU" smtClean="0"/>
              <a:t>с ними.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15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Правила работы с </a:t>
            </a:r>
            <a:r>
              <a:rPr lang="ru-RU" b="1" dirty="0" smtClean="0"/>
              <a:t>ядовитыми (токсичными) </a:t>
            </a:r>
            <a:r>
              <a:rPr lang="ru-RU" b="1" dirty="0"/>
              <a:t>веществами.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Токсичное вещество или ядовитое – это вещество, приводящее к нарушению жизнедеятельности организма: к отравлению, интоксикации, заболеваниям и даже к летальному исходу.</a:t>
            </a:r>
            <a:r>
              <a:rPr lang="en-US" dirty="0"/>
              <a:t> </a:t>
            </a:r>
            <a:r>
              <a:rPr lang="ru-RU" dirty="0"/>
              <a:t>Поэтому при работе с веществами следует соблюдать все правила ТБ. </a:t>
            </a:r>
            <a:endParaRPr lang="en-US" dirty="0"/>
          </a:p>
          <a:p>
            <a:r>
              <a:rPr lang="ru-RU" dirty="0" smtClean="0"/>
              <a:t>Химические </a:t>
            </a:r>
            <a:r>
              <a:rPr lang="ru-RU" dirty="0"/>
              <a:t>вещества нельзя пробовать на вкус.</a:t>
            </a:r>
          </a:p>
          <a:p>
            <a:r>
              <a:rPr lang="ru-RU" dirty="0"/>
              <a:t>Запах веществ нужно определять осторожно, нужно легким движением ладони направить струю газа от отверстия реакционного сосуда к себе и осторожно вдохнуть.</a:t>
            </a:r>
          </a:p>
          <a:p>
            <a:r>
              <a:rPr lang="ru-RU" dirty="0"/>
              <a:t>Работать с ядовитыми газами можно только вытяжном шкафу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В жизни мы встречаемся с ядовитыми газами. К ним относится , например, хлор, угарный газ, сероводород, сернистый газ, веселящий газ, бурый газ, оксиды азота, </a:t>
            </a:r>
            <a:r>
              <a:rPr lang="ru-RU" dirty="0" smtClean="0"/>
              <a:t>аммиак</a:t>
            </a:r>
            <a:r>
              <a:rPr lang="ru-RU" dirty="0"/>
              <a:t>.</a:t>
            </a:r>
            <a:r>
              <a:rPr lang="ru-RU" dirty="0" smtClean="0"/>
              <a:t>. </a:t>
            </a:r>
            <a:r>
              <a:rPr lang="ru-RU" dirty="0"/>
              <a:t>При вдыхании угарного газа гемоглобин крови образует очень прочное соединение – </a:t>
            </a:r>
            <a:r>
              <a:rPr lang="ru-RU" b="1" dirty="0"/>
              <a:t>карбоксигемоглобин, </a:t>
            </a:r>
            <a:r>
              <a:rPr lang="ru-RU" dirty="0"/>
              <a:t>человек задыхается. С угарным газом человек может встретиться, если</a:t>
            </a:r>
            <a:r>
              <a:rPr lang="ru-RU" dirty="0" smtClean="0"/>
              <a:t>:  закрыли </a:t>
            </a:r>
            <a:r>
              <a:rPr lang="ru-RU" dirty="0"/>
              <a:t>заслонку в печи раньше, чем прогорело </a:t>
            </a:r>
            <a:r>
              <a:rPr lang="ru-RU" dirty="0" smtClean="0"/>
              <a:t>топливо или в </a:t>
            </a:r>
            <a:r>
              <a:rPr lang="ru-RU" dirty="0"/>
              <a:t>выхлопных газах </a:t>
            </a:r>
            <a:r>
              <a:rPr lang="ru-RU" dirty="0" smtClean="0"/>
              <a:t>автотранспорта.  При </a:t>
            </a:r>
            <a:r>
              <a:rPr lang="ru-RU" dirty="0"/>
              <a:t>пожарах, большое количество людей гибнет не от огня, а от отравления угарным газом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21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К ядовитым веществам относятся: органические растворители (скипидар, хлорпроизводные метана), метанол, фенол, ртуть, соли тяжелых металлов (Pb</a:t>
            </a:r>
            <a:r>
              <a:rPr lang="ru-RU" baseline="30000" dirty="0"/>
              <a:t>2+</a:t>
            </a:r>
            <a:r>
              <a:rPr lang="ru-RU" dirty="0"/>
              <a:t>, Cu</a:t>
            </a:r>
            <a:r>
              <a:rPr lang="ru-RU" baseline="30000" dirty="0"/>
              <a:t>2+</a:t>
            </a:r>
            <a:r>
              <a:rPr lang="ru-RU" dirty="0"/>
              <a:t>, </a:t>
            </a:r>
            <a:r>
              <a:rPr lang="ru-RU" dirty="0" err="1"/>
              <a:t>Аg</a:t>
            </a:r>
            <a:r>
              <a:rPr lang="ru-RU" baseline="30000" dirty="0"/>
              <a:t>+</a:t>
            </a:r>
            <a:r>
              <a:rPr lang="ru-RU" dirty="0"/>
              <a:t>, </a:t>
            </a:r>
            <a:r>
              <a:rPr lang="ru-RU" dirty="0" err="1"/>
              <a:t>Zn</a:t>
            </a:r>
            <a:r>
              <a:rPr lang="ru-RU" dirty="0"/>
              <a:t> </a:t>
            </a:r>
            <a:r>
              <a:rPr lang="ru-RU" baseline="30000" dirty="0"/>
              <a:t>2+ </a:t>
            </a:r>
            <a:r>
              <a:rPr lang="ru-RU" dirty="0"/>
              <a:t>), </a:t>
            </a:r>
            <a:r>
              <a:rPr lang="ru-RU" dirty="0" smtClean="0"/>
              <a:t>нитраты, препараты </a:t>
            </a:r>
            <a:r>
              <a:rPr lang="ru-RU" dirty="0"/>
              <a:t>бытовой химии: порошки, дезинфицирующие средства, средства от насекомых -токсичны.  С ними надо работать осторожно, соблюдая все правила ТБ. Хранить отдельно от пищевых продуктов в прохладном затемненном месте, недоступном для детей.</a:t>
            </a:r>
          </a:p>
          <a:p>
            <a:pPr marL="0" indent="0">
              <a:buNone/>
            </a:pPr>
            <a:r>
              <a:rPr lang="ru-RU" dirty="0" smtClean="0"/>
              <a:t>Сильнейшим </a:t>
            </a:r>
            <a:r>
              <a:rPr lang="ru-RU" dirty="0"/>
              <a:t>жидким ядом является метанол, он по внешнему виду, вкусу, запаху не отличается от этилового спирта. При его употреблении можно потерять зрение и даже умереть</a:t>
            </a:r>
            <a:r>
              <a:rPr lang="ru-RU" dirty="0" smtClean="0"/>
              <a:t>. Часто </a:t>
            </a:r>
            <a:r>
              <a:rPr lang="ru-RU" dirty="0"/>
              <a:t>в продаже появляются паленая алкогольная продукция, и люди при этом платятся своим здоровьем.</a:t>
            </a:r>
          </a:p>
          <a:p>
            <a:pPr marL="0" indent="0">
              <a:buNone/>
            </a:pPr>
            <a:r>
              <a:rPr lang="ru-RU" dirty="0" smtClean="0"/>
              <a:t>Соли </a:t>
            </a:r>
            <a:r>
              <a:rPr lang="ru-RU" dirty="0"/>
              <a:t>тяжелых металлов, в частности соли свинца, являются ядами. С ними мы сталкиваемся в выхлопных газах автотранспорта. Поэтому не следует собирать грибы, ягоды, лекарственные травы вдоль автомобильных трасс.</a:t>
            </a:r>
          </a:p>
          <a:p>
            <a:pPr marL="0" indent="0">
              <a:buNone/>
            </a:pPr>
            <a:r>
              <a:rPr lang="ru-RU" dirty="0"/>
              <a:t>Также мы используем соли меди</a:t>
            </a:r>
            <a:r>
              <a:rPr lang="ru-RU" dirty="0" smtClean="0"/>
              <a:t>, например, медный купорос,  </a:t>
            </a:r>
            <a:r>
              <a:rPr lang="ru-RU" dirty="0"/>
              <a:t>при борьбе с вредителями в садах и </a:t>
            </a:r>
            <a:r>
              <a:rPr lang="ru-RU" dirty="0" smtClean="0"/>
              <a:t>огородах, которые также ядовиты.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Нитраты </a:t>
            </a:r>
            <a:r>
              <a:rPr lang="ru-RU" dirty="0" smtClean="0"/>
              <a:t>, используемые в качестве  азотных </a:t>
            </a:r>
            <a:r>
              <a:rPr lang="ru-RU" dirty="0"/>
              <a:t>удобрений </a:t>
            </a:r>
            <a:r>
              <a:rPr lang="ru-RU" dirty="0" smtClean="0"/>
              <a:t>, являясь ядовитыми веществами, при несоблюдении правил ТБ также приводят </a:t>
            </a:r>
            <a:r>
              <a:rPr lang="ru-RU" dirty="0"/>
              <a:t>к интоксикации организма.</a:t>
            </a:r>
          </a:p>
          <a:p>
            <a:pPr marL="0" indent="0">
              <a:buNone/>
            </a:pPr>
            <a:r>
              <a:rPr lang="ru-RU" dirty="0" smtClean="0"/>
              <a:t>Некоторые </a:t>
            </a:r>
            <a:r>
              <a:rPr lang="ru-RU" dirty="0"/>
              <a:t>бытовые средства также содержат в своем составе токсичные вещества. При их использовании необходимо соблюдать все правила ТБ.</a:t>
            </a:r>
          </a:p>
          <a:p>
            <a:pPr marL="0" indent="0">
              <a:buNone/>
            </a:pPr>
            <a:r>
              <a:rPr lang="ru-RU" dirty="0" smtClean="0"/>
              <a:t>Очень опасным ядовитым веществом является ртуть.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426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Правила работы с едкими веществами.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90465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800" dirty="0"/>
              <a:t>Едкие вещества – это вещества, вызывающие химический ожог</a:t>
            </a:r>
            <a:r>
              <a:rPr lang="ru-RU" sz="3800" dirty="0" smtClean="0"/>
              <a:t>., разрушающие ткани .К </a:t>
            </a:r>
            <a:r>
              <a:rPr lang="ru-RU" sz="3800" dirty="0"/>
              <a:t>едким веществам относятся</a:t>
            </a:r>
            <a:r>
              <a:rPr lang="ru-RU" sz="3800" dirty="0" smtClean="0"/>
              <a:t>:  кислоты,  щелочи,  </a:t>
            </a:r>
            <a:r>
              <a:rPr lang="ru-RU" sz="3800" dirty="0"/>
              <a:t>сильные окислители: пероксид водорода, перманганат калия, </a:t>
            </a:r>
            <a:r>
              <a:rPr lang="ru-RU" sz="3800" dirty="0" smtClean="0"/>
              <a:t>йод,  </a:t>
            </a:r>
            <a:r>
              <a:rPr lang="ru-RU" sz="3800" dirty="0"/>
              <a:t>сильные восстановители: щелочные и щелочноземельные металлы, нашатырный спирт.</a:t>
            </a:r>
          </a:p>
          <a:p>
            <a:pPr marL="0" indent="0">
              <a:buNone/>
            </a:pPr>
            <a:r>
              <a:rPr lang="ru-RU" sz="3800" dirty="0"/>
              <a:t>С кислотами и щелочами и другими едкими веществами необходимо работать в перчатках, халате</a:t>
            </a:r>
            <a:r>
              <a:rPr lang="ru-RU" sz="3800" dirty="0" smtClean="0"/>
              <a:t>. </a:t>
            </a:r>
            <a:r>
              <a:rPr lang="ru-RU" sz="3800" dirty="0"/>
              <a:t>Дома </a:t>
            </a:r>
            <a:r>
              <a:rPr lang="ru-RU" sz="3800" dirty="0" smtClean="0"/>
              <a:t>мы  встречаемся </a:t>
            </a:r>
            <a:r>
              <a:rPr lang="ru-RU" sz="3800" dirty="0"/>
              <a:t>с кислотами, это уксусная, лимонная и </a:t>
            </a:r>
            <a:r>
              <a:rPr lang="ru-RU" sz="3800" dirty="0" smtClean="0"/>
              <a:t>борная, при работе с ними обязательно необходимо соблюдать ТБ.</a:t>
            </a:r>
          </a:p>
          <a:p>
            <a:pPr marL="0" indent="0">
              <a:buNone/>
            </a:pPr>
            <a:r>
              <a:rPr lang="ru-RU" sz="3800" dirty="0"/>
              <a:t>В быту встречаются </a:t>
            </a:r>
            <a:r>
              <a:rPr lang="ru-RU" sz="3800" dirty="0" smtClean="0"/>
              <a:t> из щелочей </a:t>
            </a:r>
            <a:r>
              <a:rPr lang="ru-RU" sz="3800" dirty="0" err="1" smtClean="0"/>
              <a:t>всчтречается</a:t>
            </a:r>
            <a:r>
              <a:rPr lang="ru-RU" sz="3800" dirty="0" smtClean="0"/>
              <a:t> гашеная </a:t>
            </a:r>
            <a:r>
              <a:rPr lang="ru-RU" sz="3800" dirty="0"/>
              <a:t>и негашеная известь, которой раньше белили стены, сейчас обрабатывают стволы деревьев в садах. В аптечке 10% раствор аммиака или нашатырный спирт</a:t>
            </a:r>
            <a:r>
              <a:rPr lang="ru-RU" sz="3800" dirty="0" smtClean="0"/>
              <a:t>.  Последствия </a:t>
            </a:r>
            <a:r>
              <a:rPr lang="ru-RU" sz="3800" dirty="0"/>
              <a:t>попадания едких веществ на ткань, бумагу, кожу вызывает страшные последствия. Попадание едких веществ на кожу вызывает сильнейший химический </a:t>
            </a:r>
            <a:r>
              <a:rPr lang="ru-RU" sz="3800" dirty="0" smtClean="0"/>
              <a:t>ожог.</a:t>
            </a:r>
          </a:p>
          <a:p>
            <a:pPr marL="0" indent="0">
              <a:buNone/>
            </a:pPr>
            <a:r>
              <a:rPr lang="ru-RU" sz="3800" dirty="0"/>
              <a:t>Также к едким веществам можно отнести щелочные и щелочноземельные металлы, при взаимодействии с водой получаются щелочи, которые дают химический ожог. Поэтому ни в коем случае их нельзя брать руками и хранить очень далеко от воды.</a:t>
            </a:r>
          </a:p>
          <a:p>
            <a:pPr marL="0" indent="0">
              <a:buNone/>
            </a:pPr>
            <a:r>
              <a:rPr lang="ru-RU" sz="3800" dirty="0" smtClean="0"/>
              <a:t>Раствор </a:t>
            </a:r>
            <a:r>
              <a:rPr lang="ru-RU" sz="3800" dirty="0"/>
              <a:t>перманганата калия используют как антисептическое средство. Перед использованием необходимо профильтровать раствор, кристаллики перманганата калия вызывают химический ожог.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/>
              <a:t>Химический ожог можно получить перекисью водорода. Степень ожога напрямую зависит от его концентрации. Недопустимо попадание во внутрь организма</a:t>
            </a:r>
            <a:r>
              <a:rPr lang="ru-RU" sz="3800" dirty="0" smtClean="0"/>
              <a:t>.</a:t>
            </a:r>
            <a:endParaRPr lang="ru-RU" sz="3800" dirty="0"/>
          </a:p>
          <a:p>
            <a:pPr marL="0" indent="0">
              <a:buNone/>
            </a:pPr>
            <a:r>
              <a:rPr lang="ru-RU" sz="3800" dirty="0"/>
              <a:t>При оказании ПМП нашатырным спиртом следует обращаться очень осторожно. Нашатырный спирт в неразбавленном виде вызывает ожоги дыхательных путей (отек и остановка дыхания), легких, пищевода и желудка.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7765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Некоторые </a:t>
            </a:r>
            <a:r>
              <a:rPr lang="ru-RU" sz="1800" dirty="0"/>
              <a:t>средства бытовой химии также содержат в своем составе едкие вещества: кислоты и щелочи, если вы внимательно читаете правила работы, то в рекомендациях написано о том, что необходимо работать в перчатках, не допускать попадания на кожу и особенно в глаза, соблюдать все правила безопасности.</a:t>
            </a:r>
          </a:p>
          <a:p>
            <a:pPr marL="0" indent="0">
              <a:buNone/>
            </a:pPr>
            <a:r>
              <a:rPr lang="ru-RU" sz="1800" dirty="0" smtClean="0"/>
              <a:t>При </a:t>
            </a:r>
            <a:r>
              <a:rPr lang="ru-RU" sz="1800" dirty="0"/>
              <a:t>растворение кислоты и щелочи в воде, следует вливать и высыпать соответственно кислоту и щелочь в холодную воду, но не наоборот! Идет выделение тепла!</a:t>
            </a:r>
          </a:p>
          <a:p>
            <a:pPr marL="0" indent="0">
              <a:buNone/>
            </a:pPr>
            <a:r>
              <a:rPr lang="ru-RU" sz="1800" dirty="0"/>
              <a:t>При попадании кислоты на кожу смыть под струей воды и обработать 3% раствором соды (гидролиз содового раствора – щелочная среда). Если концентрированная серная кислота, то сначала убрать сухой салфеткой или тканью, только потом смывать водой.</a:t>
            </a:r>
          </a:p>
          <a:p>
            <a:pPr marL="0" indent="0">
              <a:buNone/>
            </a:pPr>
            <a:r>
              <a:rPr lang="ru-RU" sz="1800" dirty="0"/>
              <a:t>При попадании щелочи на кожу смыть под струей воды и обработать 3% раствором борной, уксусной или лимонной кислот. При попадании на кожу сухой щелочи, надо постараться ее удалить, не намочив, а затем промывать водой.</a:t>
            </a:r>
          </a:p>
          <a:p>
            <a:pPr marL="0" indent="0">
              <a:buNone/>
            </a:pPr>
            <a:r>
              <a:rPr lang="ru-RU" sz="1800" dirty="0"/>
              <a:t>При попадании едких веществ в глаза, долго промывать под проточной водой. Нельзя использовать нейтрализующие жидкости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900097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3200" b="1" dirty="0"/>
              <a:t>Правила работы с огнеопасными и взрывоопасными веществами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40000" lnSpcReduction="20000"/>
          </a:bodyPr>
          <a:lstStyle/>
          <a:p>
            <a:r>
              <a:rPr lang="ru-RU" sz="4000" dirty="0"/>
              <a:t>Горючих веществ в природе очень много. Горят почти все органические вещества. Но некоторые вещества очень быстро воспламеняются </a:t>
            </a:r>
            <a:r>
              <a:rPr lang="ru-RU" sz="4000" dirty="0" smtClean="0"/>
              <a:t>и даже </a:t>
            </a:r>
            <a:r>
              <a:rPr lang="ru-RU" sz="4000" dirty="0"/>
              <a:t>сгорают со взрывом. С ними необходимо обращаться особенно осторожно</a:t>
            </a:r>
            <a:r>
              <a:rPr lang="ru-RU" sz="4000" dirty="0" smtClean="0"/>
              <a:t>. Горючие </a:t>
            </a:r>
            <a:r>
              <a:rPr lang="ru-RU" sz="4000" dirty="0"/>
              <a:t>вещества можно разделить на классы: Класс А – твердые горючие вещества. Класс В – ЛВЖ и </a:t>
            </a:r>
            <a:r>
              <a:rPr lang="ru-RU" sz="4000" dirty="0" smtClean="0"/>
              <a:t>ГЖ,  </a:t>
            </a:r>
            <a:r>
              <a:rPr lang="ru-RU" sz="4000" dirty="0"/>
              <a:t>Класс С – горючие </a:t>
            </a:r>
            <a:r>
              <a:rPr lang="ru-RU" sz="4000" dirty="0" smtClean="0"/>
              <a:t>газы,  </a:t>
            </a:r>
            <a:r>
              <a:rPr lang="ru-RU" sz="4000" dirty="0"/>
              <a:t>Класс D – горючие </a:t>
            </a:r>
            <a:r>
              <a:rPr lang="ru-RU" sz="4000" dirty="0" smtClean="0"/>
              <a:t>металлы.  К </a:t>
            </a:r>
            <a:r>
              <a:rPr lang="ru-RU" sz="4000" dirty="0"/>
              <a:t>горючим веществам относятся нефтепродукты (бензин, керосин), природный газ (основной компонент метан), органические вещества – пропан, ацетилен, ацетон, бензол, спирты, эфиры</a:t>
            </a:r>
            <a:r>
              <a:rPr lang="ru-RU" sz="4000" dirty="0" smtClean="0"/>
              <a:t>. Горючие </a:t>
            </a:r>
            <a:r>
              <a:rPr lang="ru-RU" sz="4000" dirty="0"/>
              <a:t>газы взрывоопасны: метан, водород, ацетилен, пропан и т. д</a:t>
            </a:r>
            <a:r>
              <a:rPr lang="ru-RU" sz="4000" dirty="0" smtClean="0"/>
              <a:t>.</a:t>
            </a:r>
          </a:p>
          <a:p>
            <a:pPr marL="0" indent="0">
              <a:buNone/>
            </a:pPr>
            <a:r>
              <a:rPr lang="ru-RU" sz="4000" dirty="0" smtClean="0"/>
              <a:t>Правила ТБ при работе с огнеопасными и взрывоопасными веществами:</a:t>
            </a:r>
            <a:endParaRPr lang="ru-RU" sz="4000" dirty="0"/>
          </a:p>
          <a:p>
            <a:r>
              <a:rPr lang="ru-RU" sz="4000" dirty="0"/>
              <a:t>Горючие вещества следует хранить и работать с ними вдали от источников огня и нагревательных </a:t>
            </a:r>
            <a:r>
              <a:rPr lang="ru-RU" sz="4000" dirty="0" smtClean="0"/>
              <a:t>приборов</a:t>
            </a:r>
          </a:p>
          <a:p>
            <a:r>
              <a:rPr lang="ru-RU" sz="4000" dirty="0" smtClean="0"/>
              <a:t>Горючие вещества нельзя нагревать на открытом огне (бензол, </a:t>
            </a:r>
            <a:r>
              <a:rPr lang="ru-RU" sz="4000" dirty="0" err="1" smtClean="0"/>
              <a:t>диэтиловый</a:t>
            </a:r>
            <a:r>
              <a:rPr lang="ru-RU" sz="4000" dirty="0" smtClean="0"/>
              <a:t> эфир)</a:t>
            </a:r>
          </a:p>
          <a:p>
            <a:r>
              <a:rPr lang="ru-RU" sz="4000" dirty="0" smtClean="0"/>
              <a:t>Поджигать </a:t>
            </a:r>
            <a:r>
              <a:rPr lang="ru-RU" sz="4000" dirty="0"/>
              <a:t>водород можно только после проверки его на чистоту.</a:t>
            </a:r>
          </a:p>
          <a:p>
            <a:r>
              <a:rPr lang="ru-RU" sz="4000" dirty="0" smtClean="0"/>
              <a:t>Органические </a:t>
            </a:r>
            <a:r>
              <a:rPr lang="ru-RU" sz="4000" dirty="0"/>
              <a:t>растворители запрещено сливать в </a:t>
            </a:r>
            <a:r>
              <a:rPr lang="ru-RU" sz="4000" dirty="0" smtClean="0"/>
              <a:t>водосток, так как они яды </a:t>
            </a:r>
            <a:r>
              <a:rPr lang="ru-RU" sz="4000" dirty="0"/>
              <a:t>и </a:t>
            </a:r>
            <a:r>
              <a:rPr lang="ru-RU" sz="4000" dirty="0" smtClean="0"/>
              <a:t>огнеопасны.</a:t>
            </a:r>
          </a:p>
          <a:p>
            <a:r>
              <a:rPr lang="ru-RU" sz="4000" dirty="0"/>
              <a:t>Аэрозоли от насекомых огнеопасны. Не распылять вблизи открытого огня и включенных</a:t>
            </a:r>
            <a:br>
              <a:rPr lang="ru-RU" sz="4000" dirty="0"/>
            </a:br>
            <a:r>
              <a:rPr lang="ru-RU" sz="4000" dirty="0"/>
              <a:t>электроприборов. Предохранять от действия прямых солнечных лучей и нагревания выше 40'С. После использования баллон не прокалывать и не сжигать</a:t>
            </a:r>
            <a:r>
              <a:rPr lang="ru-RU" sz="4000" dirty="0" smtClean="0"/>
              <a:t>.</a:t>
            </a:r>
          </a:p>
          <a:p>
            <a:r>
              <a:rPr lang="ru-RU" sz="4000" dirty="0"/>
              <a:t> К л</a:t>
            </a:r>
            <a:r>
              <a:rPr lang="ru-RU" sz="4000" b="1" dirty="0"/>
              <a:t>егковоспламеняющимся</a:t>
            </a:r>
            <a:r>
              <a:rPr lang="ru-RU" sz="4000" dirty="0"/>
              <a:t> жидкостям относятся: бензин, эфиры, бензол, спирты, мазут, дизельное топливо и различные бытовые средства: масла, лаки, ацетон, керосин, скипидар перманганат калия, нитраты, хлораты и </a:t>
            </a:r>
            <a:r>
              <a:rPr lang="ru-RU" sz="4000" dirty="0" err="1"/>
              <a:t>перхлоратыи</a:t>
            </a:r>
            <a:r>
              <a:rPr lang="ru-RU" sz="4000" dirty="0"/>
              <a:t> т. д . С ними необходимо работать как можно дальше от источника огня, высокой температуры.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1334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08712"/>
          </a:xfrm>
        </p:spPr>
        <p:txBody>
          <a:bodyPr>
            <a:noAutofit/>
          </a:bodyPr>
          <a:lstStyle/>
          <a:p>
            <a:r>
              <a:rPr lang="ru-RU" sz="1600" dirty="0" smtClean="0"/>
              <a:t>Перманганат </a:t>
            </a:r>
            <a:r>
              <a:rPr lang="ru-RU" sz="1600" dirty="0"/>
              <a:t>калия, пероксид водорода, хлораты, перхлораты - сильнейшие окислители. При смешивании с легкоокисляющимися </a:t>
            </a:r>
            <a:r>
              <a:rPr lang="ru-RU" sz="1600" dirty="0" smtClean="0"/>
              <a:t>веществами восстановителями</a:t>
            </a:r>
            <a:r>
              <a:rPr lang="ru-RU" sz="1600" dirty="0"/>
              <a:t>: </a:t>
            </a:r>
            <a:r>
              <a:rPr lang="ru-RU" sz="1600" dirty="0" smtClean="0"/>
              <a:t> кальцием</a:t>
            </a:r>
            <a:r>
              <a:rPr lang="ru-RU" sz="1600" dirty="0"/>
              <a:t>,  алюминием,  магнием, фосфором,  </a:t>
            </a:r>
            <a:r>
              <a:rPr lang="ru-RU" sz="1600" dirty="0" smtClean="0"/>
              <a:t>серой </a:t>
            </a:r>
            <a:r>
              <a:rPr lang="ru-RU" sz="1600" dirty="0"/>
              <a:t>может произойти самовозгорание, </a:t>
            </a:r>
            <a:r>
              <a:rPr lang="ru-RU" sz="1600" dirty="0" smtClean="0"/>
              <a:t>взрыв.</a:t>
            </a:r>
          </a:p>
          <a:p>
            <a:r>
              <a:rPr lang="ru-RU" sz="1600" dirty="0" smtClean="0"/>
              <a:t>Очень </a:t>
            </a:r>
            <a:r>
              <a:rPr lang="ru-RU" sz="1600" dirty="0"/>
              <a:t>опасен метан, основной компонент </a:t>
            </a:r>
            <a:r>
              <a:rPr lang="ru-RU" sz="1600" dirty="0" smtClean="0"/>
              <a:t>природного </a:t>
            </a:r>
            <a:r>
              <a:rPr lang="ru-RU" sz="1600" dirty="0"/>
              <a:t>газа. От мельчайшей искры он взрывается. Ежегодно происходят взрывы бытового газа, которые сопровождаются гибелью людей, разрушением </a:t>
            </a:r>
            <a:r>
              <a:rPr lang="ru-RU" sz="1600" dirty="0" smtClean="0"/>
              <a:t>жилья. Часто </a:t>
            </a:r>
            <a:r>
              <a:rPr lang="ru-RU" sz="1600" dirty="0"/>
              <a:t>происходят взрывы баллонного газа – пропана. При работе с газом следует соблюдать все правила ТБ. Природный газ не имеет запаха, но для того чтобы обнаружить утечку газа в него добавляют</a:t>
            </a:r>
            <a:r>
              <a:rPr lang="ru-RU" sz="1600" b="1" dirty="0"/>
              <a:t> </a:t>
            </a:r>
            <a:r>
              <a:rPr lang="ru-RU" sz="1600" b="1" dirty="0" err="1"/>
              <a:t>этилмеркаптан</a:t>
            </a:r>
            <a:r>
              <a:rPr lang="ru-RU" sz="1600" b="1" dirty="0" smtClean="0"/>
              <a:t>.</a:t>
            </a:r>
          </a:p>
          <a:p>
            <a:r>
              <a:rPr lang="ru-RU" sz="1600" dirty="0"/>
              <a:t>Горящие щелочные металлы нельзя тушить водой, так как они активно взаимодействую с ней с выделением горючего газа водорода и тепла, от избытка которого водород загорается.</a:t>
            </a:r>
          </a:p>
          <a:p>
            <a:r>
              <a:rPr lang="ru-RU" sz="1600" dirty="0"/>
              <a:t>Нагревать вещества можно в тонкостенной стеклянной, фарфоровой посуде. В посуде из толстостенного стекла нельзя.</a:t>
            </a:r>
          </a:p>
          <a:p>
            <a:r>
              <a:rPr lang="ru-RU" sz="1600" dirty="0" smtClean="0"/>
              <a:t>Нефтепродукты </a:t>
            </a:r>
            <a:r>
              <a:rPr lang="ru-RU" sz="1600" dirty="0"/>
              <a:t>тушить водой нельзя, так как они легче воды, всплывают и горят. Тушат плотной тканью, песком, углекислотными огнетушителями (↓Т и прекращают доступ кислорода).</a:t>
            </a:r>
          </a:p>
          <a:p>
            <a:r>
              <a:rPr lang="ru-RU" sz="1600" dirty="0" smtClean="0"/>
              <a:t>При тушении </a:t>
            </a:r>
            <a:r>
              <a:rPr lang="ru-RU" sz="1600" dirty="0"/>
              <a:t>огня </a:t>
            </a:r>
            <a:r>
              <a:rPr lang="ru-RU" sz="1600" dirty="0" smtClean="0"/>
              <a:t>применяется </a:t>
            </a:r>
            <a:r>
              <a:rPr lang="ru-RU" sz="1600" dirty="0" err="1" smtClean="0"/>
              <a:t>тетрахлорметан</a:t>
            </a:r>
            <a:r>
              <a:rPr lang="ru-RU" sz="1600" dirty="0" smtClean="0"/>
              <a:t> (</a:t>
            </a:r>
            <a:r>
              <a:rPr lang="ru-RU" sz="1600" dirty="0"/>
              <a:t>особенно в тех случаях, когда нельзя использовать воду), так как тяжелые негорючие пары этого вещества, образующиеся при испарении жидкости, быстро изолируют горящий предмет от кислорода воздуха.</a:t>
            </a:r>
          </a:p>
          <a:p>
            <a:r>
              <a:rPr lang="ru-RU" sz="1600" dirty="0"/>
              <a:t>Масляные краски сделаны на основе легколетучих огнеопасных растворителей (скипидар, </a:t>
            </a:r>
            <a:r>
              <a:rPr lang="ru-RU" sz="1600" dirty="0" err="1"/>
              <a:t>уайт</a:t>
            </a:r>
            <a:r>
              <a:rPr lang="ru-RU" sz="1600" dirty="0"/>
              <a:t>- спирт). Работать в проветриваемом помещении!</a:t>
            </a:r>
          </a:p>
          <a:p>
            <a:pPr marL="0" indent="0">
              <a:buNone/>
            </a:pPr>
            <a:r>
              <a:rPr lang="ru-RU" sz="1600" dirty="0" smtClean="0"/>
              <a:t>Основные </a:t>
            </a:r>
            <a:r>
              <a:rPr lang="ru-RU" sz="1600" dirty="0"/>
              <a:t>средства пожаротушения это:</a:t>
            </a:r>
          </a:p>
          <a:p>
            <a:r>
              <a:rPr lang="ru-RU" sz="1600" dirty="0" smtClean="0"/>
              <a:t>Вода              Песок                Плотная ткань                     Огнетушители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58397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ХИМИЧЕСКАЯ БЕЗОПАСНОСТЬ В ПОВСЕДНЕВНОЙ ЖИЗНИ</a:t>
            </a:r>
          </a:p>
        </p:txBody>
      </p:sp>
    </p:spTree>
    <p:extLst>
      <p:ext uri="{BB962C8B-B14F-4D97-AF65-F5344CB8AC3E}">
        <p14:creationId xmlns:p14="http://schemas.microsoft.com/office/powerpoint/2010/main" val="664264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1212</Words>
  <Application>Microsoft Office PowerPoint</Application>
  <PresentationFormat>Экран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Проблема безопасного использования веществ и химических реакций в повседневной жизни. Токсичные, горючие и взрывоопасные вещества. Повторение темы «Основные классы неорганических соединений».</vt:lpstr>
      <vt:lpstr>Презентация PowerPoint</vt:lpstr>
      <vt:lpstr>Правила работы с ядовитыми (токсичными) веществами.</vt:lpstr>
      <vt:lpstr>Презентация PowerPoint</vt:lpstr>
      <vt:lpstr>Правила работы с едкими веществами.</vt:lpstr>
      <vt:lpstr>Презентация PowerPoint</vt:lpstr>
      <vt:lpstr>Правила работы с огнеопасными и взрывоопасными веществами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Первая помощь при отравлениях</vt:lpstr>
      <vt:lpstr>Домашнее 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безопасного использования веществ и химических реакций в повседневной жизни. Токсичные, горючие и взрывоопасные вещества.</dc:title>
  <cp:lastModifiedBy>Admin</cp:lastModifiedBy>
  <cp:revision>9</cp:revision>
  <dcterms:modified xsi:type="dcterms:W3CDTF">2020-05-13T09:36:33Z</dcterms:modified>
</cp:coreProperties>
</file>