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61" r:id="rId3"/>
    <p:sldId id="272" r:id="rId4"/>
    <p:sldId id="278" r:id="rId5"/>
    <p:sldId id="279" r:id="rId6"/>
    <p:sldId id="281" r:id="rId7"/>
    <p:sldId id="282" r:id="rId8"/>
    <p:sldId id="283" r:id="rId9"/>
    <p:sldId id="284" r:id="rId10"/>
    <p:sldId id="28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3" autoAdjust="0"/>
    <p:restoredTop sz="94660"/>
  </p:normalViewPr>
  <p:slideViewPr>
    <p:cSldViewPr>
      <p:cViewPr>
        <p:scale>
          <a:sx n="76" d="100"/>
          <a:sy n="76" d="100"/>
        </p:scale>
        <p:origin x="-1212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F90F-7A3F-4851-A7FF-3A5B9B1627FB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481A-D147-469D-98A4-795AECCF0E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329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F90F-7A3F-4851-A7FF-3A5B9B1627FB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481A-D147-469D-98A4-795AECCF0E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379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F90F-7A3F-4851-A7FF-3A5B9B1627FB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481A-D147-469D-98A4-795AECCF0E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700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F90F-7A3F-4851-A7FF-3A5B9B1627FB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481A-D147-469D-98A4-795AECCF0E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433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F90F-7A3F-4851-A7FF-3A5B9B1627FB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481A-D147-469D-98A4-795AECCF0E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765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F90F-7A3F-4851-A7FF-3A5B9B1627FB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481A-D147-469D-98A4-795AECCF0E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785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F90F-7A3F-4851-A7FF-3A5B9B1627FB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481A-D147-469D-98A4-795AECCF0E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266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F90F-7A3F-4851-A7FF-3A5B9B1627FB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481A-D147-469D-98A4-795AECCF0E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342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F90F-7A3F-4851-A7FF-3A5B9B1627FB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481A-D147-469D-98A4-795AECCF0E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096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F90F-7A3F-4851-A7FF-3A5B9B1627FB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481A-D147-469D-98A4-795AECCF0E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639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F90F-7A3F-4851-A7FF-3A5B9B1627FB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481A-D147-469D-98A4-795AECCF0E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979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7F90F-7A3F-4851-A7FF-3A5B9B1627FB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F481A-D147-469D-98A4-795AECCF0E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100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quizlet.com/270683080/spotlight-11-module-4-danger-unit-4b-illnesses-flash-cards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A:\Шаблоны и фоны\Школа\Тетрадь\Print Master (3).jpg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581128"/>
            <a:ext cx="6400800" cy="175260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Повторение по теме: «Повседневная жизнь</a:t>
            </a:r>
            <a:r>
              <a:rPr lang="ru-RU" sz="2800" dirty="0" smtClean="0">
                <a:solidFill>
                  <a:srgbClr val="002060"/>
                </a:solidFill>
              </a:rPr>
              <a:t>». </a:t>
            </a:r>
            <a:r>
              <a:rPr lang="ru-RU" sz="2800" dirty="0">
                <a:solidFill>
                  <a:srgbClr val="002060"/>
                </a:solidFill>
              </a:rPr>
              <a:t>Повторение по теме: «Здоровье и забота о нем»</a:t>
            </a:r>
          </a:p>
        </p:txBody>
      </p:sp>
      <p:pic>
        <p:nvPicPr>
          <p:cNvPr id="4" name="Picture 2" descr="C:\Users\1\Desktop\MyCloud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576" y="548680"/>
            <a:ext cx="4932363" cy="3678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Английский язык — стоковое фот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295" y="1340768"/>
            <a:ext cx="3456061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948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Homework:</a:t>
            </a:r>
            <a:br>
              <a:rPr lang="en-US" sz="3600" dirty="0" smtClean="0"/>
            </a:br>
            <a:r>
              <a:rPr lang="en-US" sz="3600" dirty="0" smtClean="0"/>
              <a:t>1.</a:t>
            </a:r>
            <a:r>
              <a:rPr lang="ru-RU" sz="3600" dirty="0" smtClean="0"/>
              <a:t>Выполнить задание  со слайда 4 и отправить учителю.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492896"/>
            <a:ext cx="6400800" cy="175260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11200" b="1" dirty="0">
                <a:solidFill>
                  <a:schemeClr val="tx1"/>
                </a:solidFill>
              </a:rPr>
              <a:t>Электронные адреса учителей:</a:t>
            </a:r>
            <a:br>
              <a:rPr lang="ru-RU" sz="11200" b="1" dirty="0">
                <a:solidFill>
                  <a:schemeClr val="tx1"/>
                </a:solidFill>
              </a:rPr>
            </a:br>
            <a:r>
              <a:rPr lang="ru-RU" sz="11200" dirty="0">
                <a:solidFill>
                  <a:schemeClr val="tx1"/>
                </a:solidFill>
              </a:rPr>
              <a:t>Ганиева </a:t>
            </a:r>
            <a:r>
              <a:rPr lang="ru-RU" sz="11200" dirty="0" err="1">
                <a:solidFill>
                  <a:schemeClr val="tx1"/>
                </a:solidFill>
              </a:rPr>
              <a:t>Лейсан</a:t>
            </a:r>
            <a:r>
              <a:rPr lang="ru-RU" sz="11200" dirty="0">
                <a:solidFill>
                  <a:schemeClr val="tx1"/>
                </a:solidFill>
              </a:rPr>
              <a:t> </a:t>
            </a:r>
            <a:r>
              <a:rPr lang="ru-RU" sz="11200" dirty="0" err="1">
                <a:solidFill>
                  <a:schemeClr val="tx1"/>
                </a:solidFill>
              </a:rPr>
              <a:t>Фердинантовна</a:t>
            </a:r>
            <a:r>
              <a:rPr lang="ru-RU" sz="11200" dirty="0">
                <a:solidFill>
                  <a:schemeClr val="tx1"/>
                </a:solidFill>
              </a:rPr>
              <a:t>:</a:t>
            </a:r>
            <a:br>
              <a:rPr lang="ru-RU" sz="11200" dirty="0">
                <a:solidFill>
                  <a:schemeClr val="tx1"/>
                </a:solidFill>
              </a:rPr>
            </a:br>
            <a:r>
              <a:rPr lang="ru-RU" sz="11200" dirty="0">
                <a:solidFill>
                  <a:schemeClr val="tx1"/>
                </a:solidFill>
              </a:rPr>
              <a:t> a_ljaisan@mail.ru (89600582820)</a:t>
            </a:r>
            <a:br>
              <a:rPr lang="ru-RU" sz="11200" dirty="0">
                <a:solidFill>
                  <a:schemeClr val="tx1"/>
                </a:solidFill>
              </a:rPr>
            </a:br>
            <a:r>
              <a:rPr lang="ru-RU" sz="11200" dirty="0">
                <a:solidFill>
                  <a:schemeClr val="tx1"/>
                </a:solidFill>
              </a:rPr>
              <a:t>Романова Марина Анатольевна : </a:t>
            </a:r>
            <a:br>
              <a:rPr lang="ru-RU" sz="11200" dirty="0">
                <a:solidFill>
                  <a:schemeClr val="tx1"/>
                </a:solidFill>
              </a:rPr>
            </a:br>
            <a:r>
              <a:rPr lang="ru-RU" sz="11200" dirty="0">
                <a:solidFill>
                  <a:schemeClr val="tx1"/>
                </a:solidFill>
              </a:rPr>
              <a:t>14marina11@mail.ru (89274455104)</a:t>
            </a:r>
            <a:br>
              <a:rPr lang="ru-RU" sz="11200" dirty="0">
                <a:solidFill>
                  <a:schemeClr val="tx1"/>
                </a:solidFill>
              </a:rPr>
            </a:br>
            <a:r>
              <a:rPr lang="ru-RU" sz="11200" dirty="0">
                <a:solidFill>
                  <a:schemeClr val="tx1"/>
                </a:solidFill>
              </a:rPr>
              <a:t/>
            </a:r>
            <a:br>
              <a:rPr lang="ru-RU" sz="11200" dirty="0">
                <a:solidFill>
                  <a:schemeClr val="tx1"/>
                </a:solidFill>
              </a:rPr>
            </a:br>
            <a:endParaRPr lang="ru-RU" sz="112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265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ru-RU" sz="28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С</a:t>
            </a:r>
            <a:r>
              <a:rPr lang="en-US" sz="2800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lasswork</a:t>
            </a:r>
            <a:r>
              <a:rPr lang="en-US" sz="28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 (Module-3, p.4</a:t>
            </a:r>
            <a:r>
              <a:rPr lang="ru-RU" sz="28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6</a:t>
            </a:r>
            <a:r>
              <a:rPr lang="en-US" sz="28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-47)</a:t>
            </a:r>
            <a:br>
              <a:rPr lang="en-US" sz="28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8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Match parts of sentences</a:t>
            </a:r>
            <a:r>
              <a:rPr lang="ru-RU" sz="28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r>
              <a:rPr lang="en-US" sz="28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Check yourself.</a:t>
            </a:r>
            <a:endParaRPr lang="ru-RU" sz="28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600200"/>
            <a:ext cx="4968552" cy="4525963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A robber is someone who</a:t>
            </a:r>
          </a:p>
          <a:p>
            <a:endParaRPr lang="en-US" dirty="0"/>
          </a:p>
          <a:p>
            <a:r>
              <a:rPr lang="en-US" dirty="0" smtClean="0"/>
              <a:t>A shoplifter is someone who</a:t>
            </a:r>
          </a:p>
          <a:p>
            <a:endParaRPr lang="en-US" dirty="0" smtClean="0"/>
          </a:p>
          <a:p>
            <a:r>
              <a:rPr lang="en-US" dirty="0" smtClean="0"/>
              <a:t>A witness is someone who</a:t>
            </a:r>
          </a:p>
          <a:p>
            <a:endParaRPr lang="en-US" dirty="0" smtClean="0"/>
          </a:p>
          <a:p>
            <a:r>
              <a:rPr lang="en-US" dirty="0" smtClean="0"/>
              <a:t>A murderer is someone who</a:t>
            </a:r>
          </a:p>
          <a:p>
            <a:endParaRPr lang="en-US" dirty="0" smtClean="0"/>
          </a:p>
          <a:p>
            <a:r>
              <a:rPr lang="en-US" dirty="0" smtClean="0"/>
              <a:t>A burglar is someone who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8064" y="1600200"/>
            <a:ext cx="3995936" cy="514116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Takes things from shops without paying</a:t>
            </a:r>
          </a:p>
          <a:p>
            <a:endParaRPr lang="en-US" dirty="0" smtClean="0"/>
          </a:p>
          <a:p>
            <a:r>
              <a:rPr lang="en-US" dirty="0" smtClean="0"/>
              <a:t>Steals from people</a:t>
            </a:r>
          </a:p>
          <a:p>
            <a:endParaRPr lang="en-US" dirty="0" smtClean="0"/>
          </a:p>
          <a:p>
            <a:r>
              <a:rPr lang="en-US" dirty="0" smtClean="0"/>
              <a:t>Kills another person</a:t>
            </a:r>
          </a:p>
          <a:p>
            <a:endParaRPr lang="en-US" dirty="0" smtClean="0"/>
          </a:p>
          <a:p>
            <a:r>
              <a:rPr lang="en-US" dirty="0" smtClean="0"/>
              <a:t>Sees a crime</a:t>
            </a:r>
          </a:p>
          <a:p>
            <a:endParaRPr lang="en-US" dirty="0" smtClean="0"/>
          </a:p>
          <a:p>
            <a:r>
              <a:rPr lang="en-US" dirty="0" smtClean="0"/>
              <a:t>Enters a house and steals things</a:t>
            </a:r>
          </a:p>
          <a:p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062873" y="2204864"/>
            <a:ext cx="1373223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4355976" y="2132856"/>
            <a:ext cx="1080120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139952" y="4005064"/>
            <a:ext cx="1296144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4355976" y="3933056"/>
            <a:ext cx="1152128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139952" y="5805264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484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Committed,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nnocent, charged, evidence, minor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600201"/>
            <a:ext cx="8964488" cy="3556992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The police__________ him with murder.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He was fined because it was only a _______offence.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He said he was __________even when he went to prison.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I knew he </a:t>
            </a:r>
            <a:r>
              <a:rPr lang="en-US" b="1" dirty="0" err="1" smtClean="0"/>
              <a:t>had____________the</a:t>
            </a:r>
            <a:r>
              <a:rPr lang="en-US" b="1" dirty="0" smtClean="0"/>
              <a:t> crime because I saw him do it.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The police couldn’t charge me because they had no________________.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84784"/>
            <a:ext cx="1427163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16832"/>
            <a:ext cx="15367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049" y="2481425"/>
            <a:ext cx="16637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398" y="4581128"/>
            <a:ext cx="159067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049" y="3140968"/>
            <a:ext cx="1957387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563" y="5063157"/>
            <a:ext cx="1685726" cy="1632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299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20689"/>
            <a:ext cx="8136904" cy="1224136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Put the verbs in brackets into the correct form(-</a:t>
            </a:r>
            <a:r>
              <a:rPr lang="en-US" sz="2800" b="1" dirty="0" err="1">
                <a:solidFill>
                  <a:srgbClr val="002060"/>
                </a:solidFill>
              </a:rPr>
              <a:t>ing</a:t>
            </a:r>
            <a:r>
              <a:rPr lang="en-US" sz="2800" b="1" dirty="0">
                <a:solidFill>
                  <a:srgbClr val="002060"/>
                </a:solidFill>
              </a:rPr>
              <a:t> form, to -infinitive or infinitive without to</a:t>
            </a:r>
            <a:r>
              <a:rPr lang="en-US" sz="2800" b="1" dirty="0" smtClean="0">
                <a:solidFill>
                  <a:srgbClr val="002060"/>
                </a:solidFill>
              </a:rPr>
              <a:t>).</a:t>
            </a:r>
            <a:r>
              <a:rPr lang="ru-RU" sz="2800" b="1" dirty="0" smtClean="0">
                <a:solidFill>
                  <a:srgbClr val="002060"/>
                </a:solidFill>
              </a:rPr>
              <a:t>(р.</a:t>
            </a:r>
            <a:r>
              <a:rPr lang="en-US" sz="2800" b="1" smtClean="0">
                <a:solidFill>
                  <a:srgbClr val="002060"/>
                </a:solidFill>
              </a:rPr>
              <a:t>GR 6-7)</a:t>
            </a:r>
            <a:r>
              <a:rPr lang="ru-RU" sz="2800" dirty="0">
                <a:solidFill>
                  <a:srgbClr val="002060"/>
                </a:solidFill>
              </a:rPr>
              <a:t/>
            </a:r>
            <a:br>
              <a:rPr lang="ru-RU" sz="2800" dirty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844824"/>
            <a:ext cx="8208912" cy="175260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1.          </a:t>
            </a:r>
            <a:r>
              <a:rPr lang="en-US" sz="2400" dirty="0" smtClean="0">
                <a:solidFill>
                  <a:schemeClr val="tx1"/>
                </a:solidFill>
              </a:rPr>
              <a:t>I </a:t>
            </a:r>
            <a:r>
              <a:rPr lang="en-US" sz="2400" dirty="0">
                <a:solidFill>
                  <a:schemeClr val="tx1"/>
                </a:solidFill>
              </a:rPr>
              <a:t>am looking forward to…   (watch) the Olympics on TV.  </a:t>
            </a:r>
            <a:endParaRPr lang="ru-RU" sz="2400" dirty="0">
              <a:solidFill>
                <a:schemeClr val="tx1"/>
              </a:solidFill>
            </a:endParaRPr>
          </a:p>
          <a:p>
            <a:pPr algn="l"/>
            <a:r>
              <a:rPr lang="ru-RU" sz="2400" dirty="0">
                <a:solidFill>
                  <a:schemeClr val="tx1"/>
                </a:solidFill>
              </a:rPr>
              <a:t>2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r>
              <a:rPr lang="en-US" sz="2400" dirty="0">
                <a:solidFill>
                  <a:schemeClr val="tx1"/>
                </a:solidFill>
              </a:rPr>
              <a:t>	Remember…(buy) me a newspaper on your way home. </a:t>
            </a:r>
            <a:endParaRPr lang="ru-RU" sz="2400" dirty="0">
              <a:solidFill>
                <a:schemeClr val="tx1"/>
              </a:solidFill>
            </a:endParaRP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3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r>
              <a:rPr lang="en-US" sz="2400" dirty="0">
                <a:solidFill>
                  <a:schemeClr val="tx1"/>
                </a:solidFill>
              </a:rPr>
              <a:t>	 Please try…(be) on time. </a:t>
            </a:r>
            <a:endParaRPr lang="ru-RU" sz="2400" dirty="0">
              <a:solidFill>
                <a:schemeClr val="tx1"/>
              </a:solidFill>
            </a:endParaRPr>
          </a:p>
          <a:p>
            <a:pPr algn="l"/>
            <a:r>
              <a:rPr lang="ru-RU" sz="2400" dirty="0">
                <a:solidFill>
                  <a:schemeClr val="tx1"/>
                </a:solidFill>
              </a:rPr>
              <a:t>4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r>
              <a:rPr lang="en-US" sz="2400" dirty="0">
                <a:solidFill>
                  <a:schemeClr val="tx1"/>
                </a:solidFill>
              </a:rPr>
              <a:t>	She doesn't mind…(work) late.</a:t>
            </a:r>
            <a:endParaRPr lang="ru-RU" sz="2400" dirty="0">
              <a:solidFill>
                <a:schemeClr val="tx1"/>
              </a:solidFill>
            </a:endParaRPr>
          </a:p>
          <a:p>
            <a:pPr algn="l"/>
            <a:r>
              <a:rPr lang="ru-RU" sz="2400" dirty="0">
                <a:solidFill>
                  <a:schemeClr val="tx1"/>
                </a:solidFill>
              </a:rPr>
              <a:t>5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r>
              <a:rPr lang="en-US" sz="2400" dirty="0">
                <a:solidFill>
                  <a:schemeClr val="tx1"/>
                </a:solidFill>
              </a:rPr>
              <a:t>	Could you stop… (buy) some drinks for the party on your way home?</a:t>
            </a:r>
            <a:endParaRPr lang="ru-RU" sz="2400" dirty="0">
              <a:solidFill>
                <a:schemeClr val="tx1"/>
              </a:solidFill>
            </a:endParaRPr>
          </a:p>
          <a:p>
            <a:pPr algn="l"/>
            <a:r>
              <a:rPr lang="ru-RU" sz="2400" dirty="0">
                <a:solidFill>
                  <a:schemeClr val="tx1"/>
                </a:solidFill>
              </a:rPr>
              <a:t>6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r>
              <a:rPr lang="en-US" sz="2400" dirty="0">
                <a:solidFill>
                  <a:schemeClr val="tx1"/>
                </a:solidFill>
              </a:rPr>
              <a:t>	Do you mind…(wait) outside, please?</a:t>
            </a:r>
            <a:endParaRPr lang="ru-RU" sz="2400" dirty="0">
              <a:solidFill>
                <a:schemeClr val="tx1"/>
              </a:solidFill>
            </a:endParaRPr>
          </a:p>
          <a:p>
            <a:pPr algn="l"/>
            <a:r>
              <a:rPr lang="ru-RU" sz="2400" dirty="0">
                <a:solidFill>
                  <a:schemeClr val="tx1"/>
                </a:solidFill>
              </a:rPr>
              <a:t>7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r>
              <a:rPr lang="en-US" sz="2400" dirty="0">
                <a:solidFill>
                  <a:schemeClr val="tx1"/>
                </a:solidFill>
              </a:rPr>
              <a:t>	It's worth… (pay) a little more money to get a good seat. </a:t>
            </a:r>
            <a:endParaRPr lang="ru-RU" sz="2400" dirty="0">
              <a:solidFill>
                <a:schemeClr val="tx1"/>
              </a:solidFill>
            </a:endParaRP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8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r>
              <a:rPr lang="en-US" sz="2400" dirty="0">
                <a:solidFill>
                  <a:schemeClr val="tx1"/>
                </a:solidFill>
              </a:rPr>
              <a:t>	Jane can… (snowboard) quite well.</a:t>
            </a:r>
            <a:endParaRPr lang="ru-RU" sz="2400" dirty="0">
              <a:solidFill>
                <a:schemeClr val="tx1"/>
              </a:solidFill>
            </a:endParaRPr>
          </a:p>
          <a:p>
            <a:pPr algn="l"/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28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568952" cy="1143000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l"/>
            <a:r>
              <a:rPr lang="en-US" sz="2700" b="1" cap="all" dirty="0" err="1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Classwork.Module</a:t>
            </a:r>
            <a:r>
              <a:rPr lang="en-US" sz="27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4.</a:t>
            </a:r>
            <a:r>
              <a:rPr lang="en-US" sz="2700" b="1" dirty="0" smtClean="0"/>
              <a:t>Passive </a:t>
            </a:r>
            <a:r>
              <a:rPr lang="en-US" sz="2700" b="1" dirty="0"/>
              <a:t>and </a:t>
            </a:r>
            <a:r>
              <a:rPr lang="en-US" sz="2700" b="1" dirty="0" smtClean="0"/>
              <a:t>Causative.</a:t>
            </a:r>
            <a:br>
              <a:rPr lang="en-US" sz="2700" b="1" dirty="0" smtClean="0"/>
            </a:br>
            <a:r>
              <a:rPr lang="en-US" sz="2700" b="1" dirty="0" smtClean="0"/>
              <a:t>( </a:t>
            </a:r>
            <a:r>
              <a:rPr lang="ru-RU" sz="2700" b="1" dirty="0" smtClean="0"/>
              <a:t>р.</a:t>
            </a:r>
            <a:r>
              <a:rPr lang="en-US" sz="2700" b="1" dirty="0" smtClean="0"/>
              <a:t>GR 8-9)</a:t>
            </a:r>
            <a:r>
              <a:rPr lang="en-US" sz="2700" b="1" dirty="0">
                <a:solidFill>
                  <a:srgbClr val="C00000"/>
                </a:solidFill>
              </a:rPr>
              <a:t> </a:t>
            </a:r>
            <a:r>
              <a:rPr lang="en-US" sz="2700" b="1" dirty="0"/>
              <a:t>Choose the correct words to complete the sentences.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ru-RU" sz="3600" b="1" dirty="0"/>
              <a:t/>
            </a:r>
            <a:br>
              <a:rPr lang="ru-RU" sz="3600" b="1" dirty="0"/>
            </a:br>
            <a:endParaRPr lang="ru-RU" sz="36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12241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1.The treasure </a:t>
            </a:r>
            <a:r>
              <a:rPr lang="en-US" sz="2000" b="1" dirty="0">
                <a:solidFill>
                  <a:srgbClr val="C00000"/>
                </a:solidFill>
              </a:rPr>
              <a:t>buried / had been buried </a:t>
            </a:r>
            <a:r>
              <a:rPr lang="en-US" sz="2000" b="1" dirty="0"/>
              <a:t>in a box under a tree.</a:t>
            </a:r>
          </a:p>
          <a:p>
            <a:pPr marL="0" indent="0">
              <a:buNone/>
            </a:pPr>
            <a:r>
              <a:rPr lang="en-US" sz="2000" b="1" dirty="0"/>
              <a:t>2.It </a:t>
            </a:r>
            <a:r>
              <a:rPr lang="en-US" sz="2000" b="1" dirty="0">
                <a:solidFill>
                  <a:srgbClr val="C00000"/>
                </a:solidFill>
              </a:rPr>
              <a:t>found / was found </a:t>
            </a:r>
            <a:r>
              <a:rPr lang="en-US" sz="2000" b="1" dirty="0"/>
              <a:t>by a small dog called Rex.</a:t>
            </a:r>
          </a:p>
          <a:p>
            <a:pPr marL="0" indent="0">
              <a:buNone/>
            </a:pPr>
            <a:r>
              <a:rPr lang="en-US" sz="2000" b="1" dirty="0"/>
              <a:t>3.People </a:t>
            </a:r>
            <a:r>
              <a:rPr lang="en-US" sz="2000" b="1" dirty="0">
                <a:solidFill>
                  <a:srgbClr val="C00000"/>
                </a:solidFill>
              </a:rPr>
              <a:t>tricked / are being tricked </a:t>
            </a:r>
            <a:r>
              <a:rPr lang="en-US" sz="2000" b="1" dirty="0"/>
              <a:t>into believing that they can </a:t>
            </a:r>
            <a:r>
              <a:rPr lang="ru-RU" sz="2000" b="1" dirty="0"/>
              <a:t> </a:t>
            </a:r>
          </a:p>
          <a:p>
            <a:pPr marL="0" indent="0">
              <a:buNone/>
            </a:pPr>
            <a:r>
              <a:rPr lang="ru-RU" sz="2000" b="1" dirty="0"/>
              <a:t>   </a:t>
            </a:r>
            <a:r>
              <a:rPr lang="en-US" sz="2000" b="1" dirty="0"/>
              <a:t>get rich quickly.</a:t>
            </a:r>
          </a:p>
          <a:p>
            <a:pPr marL="0" indent="0">
              <a:buNone/>
            </a:pPr>
            <a:r>
              <a:rPr lang="en-US" sz="2000" b="1" dirty="0"/>
              <a:t>4.Police say that a prisoner </a:t>
            </a:r>
            <a:r>
              <a:rPr lang="en-US" sz="2000" b="1" dirty="0">
                <a:solidFill>
                  <a:srgbClr val="002060"/>
                </a:solidFill>
              </a:rPr>
              <a:t>has </a:t>
            </a:r>
            <a:r>
              <a:rPr lang="en-US" sz="2000" b="1" dirty="0">
                <a:solidFill>
                  <a:srgbClr val="C00000"/>
                </a:solidFill>
              </a:rPr>
              <a:t>escaped / is escaped </a:t>
            </a:r>
            <a:r>
              <a:rPr lang="en-US" sz="2000" b="1" dirty="0"/>
              <a:t>from the local prison.</a:t>
            </a:r>
          </a:p>
          <a:p>
            <a:pPr marL="0" indent="0">
              <a:buNone/>
            </a:pPr>
            <a:r>
              <a:rPr lang="en-US" sz="2000" b="1" dirty="0"/>
              <a:t>5.The map </a:t>
            </a:r>
            <a:r>
              <a:rPr lang="en-US" sz="2000" b="1" dirty="0">
                <a:solidFill>
                  <a:srgbClr val="C00000"/>
                </a:solidFill>
              </a:rPr>
              <a:t>showed / was showing </a:t>
            </a:r>
            <a:r>
              <a:rPr lang="en-US" sz="2000" b="1" dirty="0"/>
              <a:t>the exact location of the treasure.</a:t>
            </a:r>
          </a:p>
          <a:p>
            <a:pPr marL="0" indent="0">
              <a:buNone/>
            </a:pPr>
            <a:r>
              <a:rPr lang="en-US" sz="2000" b="1" dirty="0"/>
              <a:t>6.Police </a:t>
            </a:r>
            <a:r>
              <a:rPr lang="en-US" sz="2000" b="1" dirty="0">
                <a:solidFill>
                  <a:srgbClr val="C00000"/>
                </a:solidFill>
              </a:rPr>
              <a:t>heard / were hearing </a:t>
            </a:r>
            <a:r>
              <a:rPr lang="en-US" sz="2000" b="1" dirty="0"/>
              <a:t>a phone conversation between two of the </a:t>
            </a:r>
            <a:endParaRPr lang="ru-RU" sz="2000" b="1" dirty="0"/>
          </a:p>
          <a:p>
            <a:pPr marL="0" indent="0">
              <a:buNone/>
            </a:pPr>
            <a:r>
              <a:rPr lang="ru-RU" sz="2000" b="1" dirty="0"/>
              <a:t>   </a:t>
            </a:r>
            <a:r>
              <a:rPr lang="en-US" sz="2000" b="1" dirty="0"/>
              <a:t>robbers.</a:t>
            </a:r>
          </a:p>
          <a:p>
            <a:pPr marL="0" indent="0">
              <a:buNone/>
            </a:pPr>
            <a:r>
              <a:rPr lang="en-US" sz="2000" b="1" dirty="0"/>
              <a:t>7.Two men </a:t>
            </a:r>
            <a:r>
              <a:rPr lang="en-US" sz="2000" b="1" dirty="0">
                <a:solidFill>
                  <a:srgbClr val="C00000"/>
                </a:solidFill>
              </a:rPr>
              <a:t>arrested / were arrested </a:t>
            </a:r>
            <a:r>
              <a:rPr lang="en-US" sz="2000" b="1" dirty="0"/>
              <a:t>yesterday as they tried to rob a local </a:t>
            </a:r>
            <a:endParaRPr lang="ru-RU" sz="2000" b="1" dirty="0"/>
          </a:p>
          <a:p>
            <a:pPr marL="0" indent="0">
              <a:buNone/>
            </a:pPr>
            <a:r>
              <a:rPr lang="ru-RU" sz="2000" b="1" dirty="0"/>
              <a:t>    </a:t>
            </a:r>
            <a:r>
              <a:rPr lang="en-US" sz="2000" b="1" dirty="0"/>
              <a:t>bank.</a:t>
            </a:r>
          </a:p>
          <a:p>
            <a:pPr marL="0" indent="0">
              <a:buNone/>
            </a:pPr>
            <a:r>
              <a:rPr lang="en-US" sz="2000" b="1" dirty="0"/>
              <a:t>8.People </a:t>
            </a:r>
            <a:r>
              <a:rPr lang="en-US" sz="2000" b="1" dirty="0">
                <a:solidFill>
                  <a:srgbClr val="C00000"/>
                </a:solidFill>
              </a:rPr>
              <a:t>advised / are advised </a:t>
            </a:r>
            <a:r>
              <a:rPr lang="en-US" sz="2000" b="1" dirty="0"/>
              <a:t>to be careful as there are two conmen </a:t>
            </a:r>
            <a:endParaRPr lang="ru-RU" sz="2000" b="1" dirty="0"/>
          </a:p>
          <a:p>
            <a:pPr marL="0" indent="0">
              <a:buNone/>
            </a:pPr>
            <a:r>
              <a:rPr lang="ru-RU" sz="2000" b="1" dirty="0"/>
              <a:t>    </a:t>
            </a:r>
            <a:r>
              <a:rPr lang="en-US" sz="2000" b="1" dirty="0"/>
              <a:t>operating in the area.</a:t>
            </a:r>
          </a:p>
          <a:p>
            <a:pPr marL="0" indent="0">
              <a:buNone/>
            </a:pPr>
            <a:r>
              <a:rPr lang="en-US" sz="2000" b="1" dirty="0"/>
              <a:t>9.Mary Smith </a:t>
            </a:r>
            <a:r>
              <a:rPr lang="en-US" sz="2000" b="1" dirty="0">
                <a:solidFill>
                  <a:srgbClr val="C00000"/>
                </a:solidFill>
              </a:rPr>
              <a:t>found / was found </a:t>
            </a:r>
            <a:r>
              <a:rPr lang="en-US" sz="2000" b="1" dirty="0"/>
              <a:t>some Roman coins in her back garden.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73294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24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Check yourself</a:t>
            </a:r>
            <a:endParaRPr lang="ru-RU" sz="2400" b="1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5698976" cy="4525963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1 had been buried   </a:t>
            </a:r>
          </a:p>
          <a:p>
            <a:pPr marL="0" indent="0">
              <a:buNone/>
            </a:pPr>
            <a:r>
              <a:rPr lang="en-US" b="1" dirty="0"/>
              <a:t>2 was found   </a:t>
            </a:r>
          </a:p>
          <a:p>
            <a:pPr marL="0" indent="0">
              <a:buNone/>
            </a:pPr>
            <a:r>
              <a:rPr lang="en-US" b="1" dirty="0"/>
              <a:t>3 are being tricked   </a:t>
            </a:r>
          </a:p>
          <a:p>
            <a:pPr marL="0" indent="0">
              <a:buNone/>
            </a:pPr>
            <a:r>
              <a:rPr lang="en-US" b="1" dirty="0"/>
              <a:t>4 has escaped   </a:t>
            </a:r>
          </a:p>
          <a:p>
            <a:pPr marL="0" indent="0">
              <a:buNone/>
            </a:pPr>
            <a:r>
              <a:rPr lang="en-US" b="1" dirty="0"/>
              <a:t>5 showed   </a:t>
            </a:r>
          </a:p>
          <a:p>
            <a:pPr marL="0" indent="0">
              <a:buNone/>
            </a:pPr>
            <a:r>
              <a:rPr lang="en-US" b="1" dirty="0"/>
              <a:t>6 heard</a:t>
            </a:r>
          </a:p>
          <a:p>
            <a:pPr marL="0" indent="0">
              <a:buNone/>
            </a:pPr>
            <a:r>
              <a:rPr lang="en-US" b="1" dirty="0"/>
              <a:t>7 were arrested   </a:t>
            </a:r>
          </a:p>
          <a:p>
            <a:pPr marL="0" indent="0">
              <a:buNone/>
            </a:pPr>
            <a:r>
              <a:rPr lang="en-US" b="1" dirty="0"/>
              <a:t>8 are advised   </a:t>
            </a:r>
          </a:p>
          <a:p>
            <a:pPr marL="0" indent="0">
              <a:buNone/>
            </a:pPr>
            <a:r>
              <a:rPr lang="en-US" b="1" dirty="0"/>
              <a:t>9 found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928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NYLON</a:t>
            </a:r>
            <a:b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784976" cy="568863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5500" b="1" dirty="0" smtClean="0"/>
              <a:t>The </a:t>
            </a:r>
            <a:r>
              <a:rPr lang="en-US" sz="5500" b="1" dirty="0"/>
              <a:t>first man-made </a:t>
            </a:r>
            <a:r>
              <a:rPr lang="en-US" sz="5500" b="1" dirty="0" err="1" smtClean="0"/>
              <a:t>fibre</a:t>
            </a:r>
            <a:r>
              <a:rPr lang="en-US" sz="5500" b="1" dirty="0" smtClean="0"/>
              <a:t> NYLON 1_____(</a:t>
            </a:r>
            <a:r>
              <a:rPr lang="en-US" sz="5500" b="1" dirty="0"/>
              <a:t>invent) in the early 1930s by an American chemist, Julian Hill. Other </a:t>
            </a:r>
            <a:r>
              <a:rPr lang="en-US" sz="5500" b="1" dirty="0" err="1"/>
              <a:t>scien¬tists</a:t>
            </a:r>
            <a:r>
              <a:rPr lang="en-US" sz="5500" b="1" dirty="0"/>
              <a:t> 2___(work) with his invention and finally on 27 October 1938, Nylon 3 ____(introduce) to the world. It was cheap and strong and immediately 4___	(become) successful, especially in the making of ladies' stockings.</a:t>
            </a:r>
          </a:p>
          <a:p>
            <a:pPr marL="0" indent="0">
              <a:buNone/>
            </a:pPr>
            <a:r>
              <a:rPr lang="en-US" sz="5500" b="1" dirty="0"/>
              <a:t>During the Second World War, the best present for many women was a pair of nylon stockings, but more importantly, it 5 ____	(use) to make parachutes and </a:t>
            </a:r>
            <a:r>
              <a:rPr lang="en-US" sz="5500" b="1" dirty="0" err="1"/>
              <a:t>tyres</a:t>
            </a:r>
            <a:r>
              <a:rPr lang="en-US" sz="5500" b="1" dirty="0"/>
              <a:t>.</a:t>
            </a:r>
          </a:p>
          <a:p>
            <a:pPr marL="0" indent="0">
              <a:buNone/>
            </a:pPr>
            <a:r>
              <a:rPr lang="en-US" sz="5500" b="1" dirty="0"/>
              <a:t>Today, nylon 6	(find) in many things: carpets, ropes, seat belts, furniture, computers, and even spare parts for the human body. It 7_____	(play) an important part in our lives for over 70 years. Next year about 36 million tons of it 8____	(manufacture).</a:t>
            </a:r>
          </a:p>
          <a:p>
            <a:pPr marL="0" indent="0">
              <a:buNone/>
            </a:pPr>
            <a:endParaRPr lang="en-US" sz="4400" b="1" dirty="0"/>
          </a:p>
          <a:p>
            <a:pPr marL="0" indent="0">
              <a:buNone/>
            </a:pPr>
            <a:endParaRPr lang="en-US" sz="44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832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NYLON. Check yourself.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was invented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worked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was introduced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became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was used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is found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has been playing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will be manufactured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971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90872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Повторить слова модуля 4 стр.66. Пройти по ссылке :</a:t>
            </a:r>
            <a:br>
              <a:rPr lang="ru-RU" dirty="0" smtClean="0"/>
            </a:br>
            <a:r>
              <a:rPr lang="en-US" dirty="0">
                <a:hlinkClick r:id="rId2"/>
              </a:rPr>
              <a:t>https://quizlet.com/270683080/spotlight-11-module-4-danger-unit-4b-illnesses-flash-cards/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96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</TotalTime>
  <Words>444</Words>
  <Application>Microsoft Office PowerPoint</Application>
  <PresentationFormat>Экран (4:3)</PresentationFormat>
  <Paragraphs>82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    Сlasswork. (Module-3, p.46-47)  Match parts of sentences.Check yourself.</vt:lpstr>
      <vt:lpstr>Committed, innocent, charged, evidence, minor  </vt:lpstr>
      <vt:lpstr>Put the verbs in brackets into the correct form(-ing form, to -infinitive or infinitive without to).(р.GR 6-7) </vt:lpstr>
      <vt:lpstr>Classwork.Module 4.Passive and Causative. ( р.GR 8-9) Choose the correct words to complete the sentences.  </vt:lpstr>
      <vt:lpstr>Check yourself</vt:lpstr>
      <vt:lpstr>NYLON </vt:lpstr>
      <vt:lpstr>NYLON. Check yourself.</vt:lpstr>
      <vt:lpstr>Повторить слова модуля 4 стр.66. Пройти по ссылке : https://quizlet.com/270683080/spotlight-11-module-4-danger-unit-4b-illnesses-flash-cards/</vt:lpstr>
      <vt:lpstr>Homework: 1.Выполнить задание  со слайда 4 и отправить учителю.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111</dc:creator>
  <cp:lastModifiedBy>Марина</cp:lastModifiedBy>
  <cp:revision>33</cp:revision>
  <dcterms:created xsi:type="dcterms:W3CDTF">2012-11-18T14:50:31Z</dcterms:created>
  <dcterms:modified xsi:type="dcterms:W3CDTF">2020-05-13T15:01:41Z</dcterms:modified>
</cp:coreProperties>
</file>