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63" r:id="rId10"/>
    <p:sldId id="264" r:id="rId11"/>
    <p:sldId id="265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0052" autoAdjust="0"/>
    <p:restoredTop sz="94660"/>
  </p:normalViewPr>
  <p:slideViewPr>
    <p:cSldViewPr>
      <p:cViewPr>
        <p:scale>
          <a:sx n="66" d="100"/>
          <a:sy n="66" d="100"/>
        </p:scale>
        <p:origin x="-149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4F4B1-C2CF-48B6-B689-C4CD8DC7E2FE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6C853-A18F-405C-BC0C-0B8BA270B7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17423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7D3F-CA93-424F-9F06-0AB2CD7CA5D2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FD3BF-E31F-42CD-AEF7-26B9D06C38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3771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C4A22-53D0-4013-9512-245F904C4CBA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C4241-A0E4-436D-8C2D-2CDDFD6156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2664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4816-1944-4C4A-A576-C340ED0C20B1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39224-3168-4D49-BEB0-D9A846850C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8268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094C6-BB0E-4CD3-BF60-8CA97FA88614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F32D7-3E34-40EF-9660-CDFC0EEDCA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9070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052A3-6460-4144-854D-1AF91F0E71AB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26FAD-E64D-4E42-9D83-744429BA3D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2987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5EE4E-6B32-4706-9002-B1BB48B654A6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D7BE0-4EA3-4ADB-8B50-7ECF439012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56391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93FD-CE92-472D-8ABC-DF7A473A2462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7DE04-8CB2-4998-B1FC-EEE06BBB16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0090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4B0A-11F5-40E3-801E-08A14D8034F0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CB9BB-D526-404E-BDDA-3F7B3DB979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307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8E4E-C0AD-4DA6-B68C-3DCB7E99736E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71E0-79DE-4224-8EC2-835782C947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9002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5EBD8-3219-4073-B62C-8404ADBF2B56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41B09-1D6F-45F4-8A08-9B95E419F7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6184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1220C43-04AF-41B4-92DC-5A3D27865F0A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Corbel" panose="020B0503020204020204" pitchFamily="34" charset="0"/>
              </a:defRPr>
            </a:lvl1pPr>
          </a:lstStyle>
          <a:p>
            <a:fld id="{18569EDF-5014-4351-93BE-171865265C6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6" r:id="rId2"/>
    <p:sldLayoutId id="2147483766" r:id="rId3"/>
    <p:sldLayoutId id="2147483755" r:id="rId4"/>
    <p:sldLayoutId id="2147483767" r:id="rId5"/>
    <p:sldLayoutId id="2147483754" r:id="rId6"/>
    <p:sldLayoutId id="2147483768" r:id="rId7"/>
    <p:sldLayoutId id="2147483769" r:id="rId8"/>
    <p:sldLayoutId id="2147483770" r:id="rId9"/>
    <p:sldLayoutId id="2147483753" r:id="rId10"/>
    <p:sldLayoutId id="214748375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rpt=simage&amp;ed=1&amp;text=%D0%BA%D0%B0%D1%80%D1%82%D0%B8%D0%BD%D0%BA%D0%B8%20%D0%B8%D0%B7%D0%BE%D0%B1%D1%80%D0%B0%D0%B6%D0%B5%D0%BD%D0%B8%D1%8F%20%D0%BF%D0%BE%D0%B6%D0%B0%D1%80%D0%BD%D1%8B%D1%85&amp;p=921&amp;img_url=www.strana-ru.ru/cache/pics/str_033/1254254647_26e96fbe_1_bg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384800"/>
            <a:ext cx="7407275" cy="14732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Поведение людей в экстремальных </a:t>
            </a: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ситуациях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«</a:t>
            </a:r>
            <a:r>
              <a:rPr lang="ru-RU" sz="3600" dirty="0" smtClean="0"/>
              <a:t>Умей </a:t>
            </a:r>
            <a:r>
              <a:rPr lang="ru-RU" sz="3600" dirty="0" smtClean="0"/>
              <a:t>принимать решения в опасных </a:t>
            </a:r>
            <a:r>
              <a:rPr lang="ru-RU" sz="3600" dirty="0" smtClean="0"/>
              <a:t>ситуациях»:</a:t>
            </a:r>
            <a:br>
              <a:rPr lang="ru-RU" sz="3600" dirty="0" smtClean="0"/>
            </a:br>
            <a:r>
              <a:rPr lang="ru-RU" sz="3600" dirty="0" smtClean="0"/>
              <a:t>1. Из  </a:t>
            </a:r>
            <a:r>
              <a:rPr lang="ru-RU" sz="3600" dirty="0" smtClean="0"/>
              <a:t>любой ситуации выходы  есть,  возможностей  много – их  просто не  </a:t>
            </a:r>
            <a:r>
              <a:rPr lang="ru-RU" sz="3600" dirty="0" smtClean="0"/>
              <a:t>счесть.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2. Здоровье  </a:t>
            </a:r>
            <a:r>
              <a:rPr lang="ru-RU" sz="3600" dirty="0" smtClean="0"/>
              <a:t>свое  ты  всегда  береги,  без  вредных  привычек  по  жизни  иди</a:t>
            </a:r>
            <a:r>
              <a:rPr lang="ru-RU" sz="3600" dirty="0" smtClean="0"/>
              <a:t>!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Информационная терапия </a:t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satMod val="130000"/>
                  </a:schemeClr>
                </a:solidFill>
              </a:rPr>
              <a:t>(в случае изоляции потерпевших)</a:t>
            </a:r>
            <a:endParaRPr lang="ru-RU" sz="2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912" cy="4800600"/>
          </a:xfrm>
        </p:spPr>
        <p:txBody>
          <a:bodyPr>
            <a:noAutofit/>
          </a:bodyPr>
          <a:lstStyle/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1) информация о том, что окружающий мир идет к ним на помощь и делается все, чтобы помощь пришла к ним как можно быстрее;</a:t>
            </a:r>
          </a:p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2) находящиеся в изоляции должны сохранять полное спокойствие, т.к. это одно из главных средств к их спасению;</a:t>
            </a:r>
          </a:p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3) необходимо оказывать себе самопомощь;</a:t>
            </a:r>
          </a:p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4) в случае завалов пострадавшие не должны принимать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каких-либо физических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усилий к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самоэвакуации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что может привести к опасному для них смещению обломков;</a:t>
            </a:r>
          </a:p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5) следует максимально экономить свои силы;</a:t>
            </a:r>
          </a:p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6) находиться с закрытыми глазами, что позволит приблизить себя к состоянию легкой дремоты и большей экономии физических сил;</a:t>
            </a:r>
          </a:p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7) дышать медленно, неглубоко и через нос, что позволит экономить влагу и кислород в организме и кислород в окружающем воздухе;</a:t>
            </a:r>
          </a:p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8) мысленно повторять фразу: «Я совершенно спокоен» 5–6 раз, чередуя эти самовнушения с периодами счета до 15–20, что позволит снять внутреннее напряжение и добиться нормализации пульса и артериального давления, а также самодисциплины;</a:t>
            </a:r>
          </a:p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9) высвобождение из «плена» может занять больше времени, чем хочется потерпевшим. «Будьте мужественными и терпеливыми. Помощь идет к вам».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Методы самопомощи в ЭС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«Я не должен бояться.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Страх — убийца разума.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Страх — это маленькая смерть, влекущая за собой полное уничтожение.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Я встречусь лицом к лицу со своим страхом.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Я позволю ему пройти через меня и сквозь меня.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И, когда он уйдет, я обращу свой внутренний взор на его путь.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Там, где был страх, не будет ничего.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Останусь лишь я».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1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						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Ф.Герберт</a:t>
            </a:r>
            <a:endParaRPr lang="ru-RU" sz="21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99350" cy="1143000"/>
          </a:xfrm>
        </p:spPr>
        <p:txBody>
          <a:bodyPr/>
          <a:lstStyle/>
          <a:p>
            <a:r>
              <a:rPr lang="ru-RU" dirty="0" smtClean="0"/>
              <a:t>Полезные советы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4800600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­Не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пользуйтесь неисправными электроприборами.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занимайтесь ремонтом электрооборудования и приборов. Об их поломке сообщите родителям. Эту работу должен выполнять специалист.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Прежде чем включить любой новый электроприбор в сеть, внимательно ознакомьтесь с инструкцией по его эксплуатации. Начинать использовать новый прибор лучше с помощью взрослых.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Проверяйте наличие или отсутствие напряжения с помощью специальных приборов (вольтметр,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токопробник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), предварительно убедившись в их исправности.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 судите об отсутствии электрического тока по тому, что не включаются бытовые электроприборы или не горит лампочка.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Прежде чем касаться токоведущих проводов или частей оборудования, даже если вы убеждены, что электричество отключено, попробуйте сначала прикоснуться к ним тыльной стороной ладони.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 касайтесь одновременно металлического корпуса электроприборов и металлических систем водопровода, отопления, канализации.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Помните, что плохой контакт в электропроводке приводит к ее нагреву, образованию искр и может стать причиной пожара.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4800600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- Пользуйтесь </a:t>
            </a:r>
            <a:r>
              <a:rPr lang="ru-RU" sz="2000" dirty="0" smtClean="0"/>
              <a:t>только стандартными предохранителями и плавкими вставками. Никогда не используй самодельные “жучки’’. Категорически запрещается замена перегоревших предохранителей и плавких вставок детьми. Это должны делать взрослые.</a:t>
            </a:r>
          </a:p>
          <a:p>
            <a:pPr algn="just">
              <a:buNone/>
            </a:pPr>
            <a:r>
              <a:rPr lang="ru-RU" sz="2000" dirty="0" smtClean="0"/>
              <a:t>- При использовании электронагревательных приборов не допускайте соприкосновения питающего электропровода с нагревательным элементом или нагретой поверхностью.</a:t>
            </a:r>
          </a:p>
          <a:p>
            <a:pPr algn="just">
              <a:buNone/>
            </a:pPr>
            <a:r>
              <a:rPr lang="ru-RU" sz="2000" dirty="0" smtClean="0"/>
              <a:t>- Не вытаскивайте вилку из штепсельной розетки, дергая за питающий электропровод.</a:t>
            </a:r>
          </a:p>
          <a:p>
            <a:pPr algn="just">
              <a:buNone/>
            </a:pPr>
            <a:r>
              <a:rPr lang="ru-RU" sz="2000" dirty="0" smtClean="0"/>
              <a:t>- Не заменяйте перегоревшую электрическую лампу под напряжением и не смотрите на нее при пробном включении.</a:t>
            </a:r>
          </a:p>
          <a:p>
            <a:pPr algn="just">
              <a:buNone/>
            </a:pPr>
            <a:r>
              <a:rPr lang="ru-RU" sz="2000" dirty="0" smtClean="0"/>
              <a:t>- Не подходите к торчащим, лежащим на земле, висящим  электроприборам.</a:t>
            </a:r>
          </a:p>
          <a:p>
            <a:pPr algn="just">
              <a:buNone/>
            </a:pPr>
            <a:r>
              <a:rPr lang="ru-RU" sz="2000" dirty="0" smtClean="0"/>
              <a:t>- В случае возгорания электроприбора его следует обесточить и накрыть плотной тканью для прекращения доступа кислорода в зону горения. Нельзя тушить водой горящие электроприборы, которые находятся под напряжением. Если пожар не удалось потушить, то необходимо немедленно вызвать пожарных и спасателей.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Самое дорогое у человека – это жизнь, берегите ее!</a:t>
            </a:r>
            <a:endParaRPr lang="ru-RU" dirty="0"/>
          </a:p>
        </p:txBody>
      </p:sp>
      <p:pic>
        <p:nvPicPr>
          <p:cNvPr id="4" name="Объект 3" descr="i?id=435577329-05-72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714488"/>
            <a:ext cx="7786742" cy="44291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Эмоциональные реакции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8143900" cy="3571900"/>
          </a:xfrm>
        </p:spPr>
        <p:txBody>
          <a:bodyPr/>
          <a:lstStyle/>
          <a:p>
            <a:r>
              <a:rPr lang="ru-RU" altLang="ru-RU" sz="2800" u="sng" dirty="0" smtClean="0">
                <a:solidFill>
                  <a:schemeClr val="tx2">
                    <a:lumMod val="75000"/>
                  </a:schemeClr>
                </a:solidFill>
              </a:rPr>
              <a:t>Агрессия</a:t>
            </a:r>
          </a:p>
          <a:p>
            <a:pPr lvl="1"/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Порывистые действия</a:t>
            </a:r>
          </a:p>
          <a:p>
            <a:pPr lvl="1"/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Направленная стратегия</a:t>
            </a:r>
          </a:p>
          <a:p>
            <a:pPr lvl="1"/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Злость, ярость, гнев</a:t>
            </a:r>
          </a:p>
          <a:p>
            <a:pPr lvl="1"/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Судороги мышц</a:t>
            </a:r>
          </a:p>
          <a:p>
            <a:pPr lvl="1"/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Стремление ударить, разбить, </a:t>
            </a:r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уничтожить</a:t>
            </a:r>
          </a:p>
          <a:p>
            <a:pPr lvl="0">
              <a:defRPr/>
            </a:pPr>
            <a:r>
              <a:rPr lang="ru-RU" altLang="ru-RU" sz="2800" u="sng" dirty="0" smtClean="0">
                <a:solidFill>
                  <a:schemeClr val="tx2">
                    <a:lumMod val="75000"/>
                  </a:schemeClr>
                </a:solidFill>
              </a:rPr>
              <a:t>Паника:</a:t>
            </a:r>
          </a:p>
          <a:p>
            <a:pPr lvl="1">
              <a:defRPr/>
            </a:pPr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Громкая речь</a:t>
            </a:r>
          </a:p>
          <a:p>
            <a:pPr lvl="1">
              <a:defRPr/>
            </a:pPr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Бурные выражения эмоций</a:t>
            </a:r>
          </a:p>
          <a:p>
            <a:pPr lvl="1">
              <a:defRPr/>
            </a:pPr>
            <a:r>
              <a:rPr lang="ru-RU" altLang="ru-RU" sz="2400" dirty="0" err="1" smtClean="0">
                <a:solidFill>
                  <a:schemeClr val="tx2">
                    <a:lumMod val="75000"/>
                  </a:schemeClr>
                </a:solidFill>
              </a:rPr>
              <a:t>Катастрофизация</a:t>
            </a:r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 произошедшего</a:t>
            </a:r>
          </a:p>
          <a:p>
            <a:pPr lvl="1">
              <a:defRPr/>
            </a:pPr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Порывистые движения</a:t>
            </a:r>
          </a:p>
          <a:p>
            <a:pPr lvl="1">
              <a:defRPr/>
            </a:pPr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Спорадические перемещения</a:t>
            </a:r>
          </a:p>
          <a:p>
            <a:pPr lvl="1">
              <a:defRPr/>
            </a:pPr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</a:rPr>
              <a:t>Действия опережают мысли</a:t>
            </a:r>
          </a:p>
          <a:p>
            <a:pPr lvl="1"/>
            <a:endParaRPr lang="ru-RU" altLang="ru-RU" sz="2400" dirty="0" smtClean="0"/>
          </a:p>
          <a:p>
            <a:pPr lvl="1"/>
            <a:endParaRPr lang="ru-RU" altLang="ru-R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Эмоциональные реакции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u="sng" dirty="0" smtClean="0">
                <a:solidFill>
                  <a:schemeClr val="tx2">
                    <a:lumMod val="75000"/>
                  </a:schemeClr>
                </a:solidFill>
              </a:rPr>
              <a:t>Апатия</a:t>
            </a:r>
          </a:p>
          <a:p>
            <a:pPr lvl="1"/>
            <a:r>
              <a:rPr lang="ru-RU" altLang="ru-RU" u="sng" dirty="0" smtClean="0">
                <a:solidFill>
                  <a:schemeClr val="tx2">
                    <a:lumMod val="75000"/>
                  </a:schemeClr>
                </a:solidFill>
              </a:rPr>
              <a:t>Вялость</a:t>
            </a:r>
          </a:p>
          <a:p>
            <a:pPr lvl="1"/>
            <a:r>
              <a:rPr lang="ru-RU" altLang="ru-RU" u="sng" dirty="0" smtClean="0">
                <a:solidFill>
                  <a:schemeClr val="tx2">
                    <a:lumMod val="75000"/>
                  </a:schemeClr>
                </a:solidFill>
              </a:rPr>
              <a:t>Пониженный тонус мышц</a:t>
            </a:r>
          </a:p>
          <a:p>
            <a:pPr lvl="1"/>
            <a:r>
              <a:rPr lang="ru-RU" altLang="ru-RU" u="sng" dirty="0" smtClean="0">
                <a:solidFill>
                  <a:schemeClr val="tx2">
                    <a:lumMod val="75000"/>
                  </a:schemeClr>
                </a:solidFill>
              </a:rPr>
              <a:t>Медленная, тихая речь</a:t>
            </a:r>
          </a:p>
          <a:p>
            <a:pPr lvl="1"/>
            <a:r>
              <a:rPr lang="ru-RU" altLang="ru-RU" u="sng" dirty="0" smtClean="0">
                <a:solidFill>
                  <a:schemeClr val="tx2">
                    <a:lumMod val="75000"/>
                  </a:schemeClr>
                </a:solidFill>
              </a:rPr>
              <a:t>Плавные, замедленные движения</a:t>
            </a:r>
          </a:p>
          <a:p>
            <a:pPr lvl="1"/>
            <a:r>
              <a:rPr lang="ru-RU" altLang="ru-RU" u="sng" dirty="0" smtClean="0">
                <a:solidFill>
                  <a:schemeClr val="tx2">
                    <a:lumMod val="75000"/>
                  </a:schemeClr>
                </a:solidFill>
              </a:rPr>
              <a:t>Эмоциональное безразличие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314324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Эмоциональные реакции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u="sng" dirty="0" smtClean="0">
                <a:solidFill>
                  <a:schemeClr val="tx2">
                    <a:lumMod val="75000"/>
                  </a:schemeClr>
                </a:solidFill>
              </a:rPr>
              <a:t>Паника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</a:rPr>
              <a:t> - ужас</a:t>
            </a:r>
            <a:endParaRPr lang="ru-RU" altLang="ru-RU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altLang="ru-RU" u="sng" dirty="0" smtClean="0">
                <a:solidFill>
                  <a:schemeClr val="tx2">
                    <a:lumMod val="75000"/>
                  </a:schemeClr>
                </a:solidFill>
              </a:rPr>
              <a:t>Агрессия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</a:rPr>
              <a:t> – тревога, страх</a:t>
            </a:r>
          </a:p>
          <a:p>
            <a:r>
              <a:rPr lang="ru-RU" altLang="ru-RU" u="sng" dirty="0" smtClean="0">
                <a:solidFill>
                  <a:schemeClr val="tx2">
                    <a:lumMod val="75000"/>
                  </a:schemeClr>
                </a:solidFill>
              </a:rPr>
              <a:t>Апатия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</a:rPr>
              <a:t> – ужас, тревога</a:t>
            </a:r>
            <a:endParaRPr lang="ru-RU" altLang="ru-RU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altLang="ru-RU" u="sng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87500" y="4270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Типы поведения в ЭС</a:t>
            </a: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644650" y="4000504"/>
            <a:ext cx="7499350" cy="285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ru-RU" alt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Активное конструктивное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ru-RU" alt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Активное деструктивное</a:t>
            </a:r>
          </a:p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ru-RU" alt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Пассивное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Если  ты оказался  дома без родителей, никому  чужому или  малознакомому без родителей  дверь не  открывай, как бы ни представлялся  незнакомец;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- 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если   пытаются  открыть входную дверь, вызывай полицию по телефону «02», точно укажи адрес, а затем с  балкона или с окна  зови  на помощь соседей  или  прохожих;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не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входи сразу в подъезд многоэтажного дома, если перед тобой  туда вошел  одинокий  мужчина или молодой парень;                                      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– не садись к незнакомым  или  мало  знакомым лицам в автомобиль, даже если очень  хочется покататься.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Избегать в темное  время суток улиц и переулков с плохим или  слабым освещением, не ходить  домой  короткими, но опасными, особенно  пролегающими  через лесопарковую зону, дорогами, дабы  сократить путь до дома, так  как  это  очень  удобное  место для  преступников;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- не доверяйте случайным знакомым;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-если  чувствуешь, что  тебя преследует, зайди в ближайший  магазин,  любое людное  место или попроси взрослого  прохожего проводить до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дома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99350" cy="1143000"/>
          </a:xfrm>
        </p:spPr>
        <p:txBody>
          <a:bodyPr/>
          <a:lstStyle/>
          <a:p>
            <a:r>
              <a:rPr lang="ru-RU" dirty="0" smtClean="0"/>
              <a:t>Памятка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857232"/>
            <a:ext cx="7786742" cy="4800600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Как  правильно вызывать пожарную  службу?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-  что и в какой последовательности  надо называть: 1) объект; 2) что  горит; 3) адрес;    4) номер  подъезда; 5)  этаж; 6) код  (для входа  в подъезд; 7)  фамилия; 8) телефон; 9)  сколько этажей  в здании; 10) если  опасность для  людей. 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Если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возгорание  произошло в квартире, при этом необходимо  помнить;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во 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– первых, выделяющийся  дым  очень опасен, он содержит ядовитые вещества от  него нельзя  защититься, даже  если  дышать  через сырую тряпку;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во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– вторых, даже  при успешном  тушении не  теряйте из виду  путь к  своему отступлению, внимательно  следите за  тем, чтобы  выход оставался  свободным и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незадымлённым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-  третьих,  если на вас загорелась одежда: нельзя бежать, это лишь  усилит горение, надо  быстро сбросить воспламенившуюся  одежду, а  если  это не удалось, следует упасть  и кататься по полу (земле), сбивая  пламя. </a:t>
            </a:r>
          </a:p>
          <a:p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99350" cy="1143000"/>
          </a:xfrm>
        </p:spPr>
        <p:txBody>
          <a:bodyPr/>
          <a:lstStyle/>
          <a:p>
            <a:r>
              <a:rPr lang="ru-RU" dirty="0" smtClean="0"/>
              <a:t>Общие правила поведения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7929618" cy="4800600"/>
          </a:xfrm>
        </p:spPr>
        <p:txBody>
          <a:bodyPr/>
          <a:lstStyle/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Пожар в квартире, доме, здании школы.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возникновении пожара в доме, квартире, здании необходимо выполнять следующие требования.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паниковать.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Вызвать пожарных и спасателей по телефону 01.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Попытаться погасить огонь самостоятельно на начальной стадии горения: залить водой, засыпать песком или землей, накрыть плотной тканью, залить содержимым огнетушителя. Сорвать горящие шторы, затоптать огонь ногами, залить водой или бросить в емкость с водой.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Отключить электрические и газовые приборы. В случае возгорания телевизора его необходимо быстро отключить от лить водой через вентиляционные отверстия.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Закрыть все окна и двери.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Найти и вывести(вынести) маленьких детей, которые прячутся в шкафах, под столами, в туалетных комнатах. Помочь старикам, пострадавшим.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Взять с собой документы, деньги, ценные вещи.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Быстро, без давки покинуть опасную зону пожара по заранее изученному безопасному маршруту, используя запасные выходы, пожарные лестницы.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Постоянно подавать звуковые сигналы.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Лечь на пол, ждать помощи или передвигаться ползком к выходу.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Дышать через мокрую ткань. Всеми силами, защищаться от дыма. Несколько вдохов воздуха, насыщенного дымом, могут привести к потере сознания.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Выйти на балкон, закрыть за собой дверь, позвать на помощь.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открывать окна и двери.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Использовать для защиты от огня и теплового изучения влажную плотную ткань.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закрывать входную дверь на ключ.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пользоваться лифтом.</a:t>
            </a: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Принципы оказания психологической помощи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безотлагательность</a:t>
            </a:r>
          </a:p>
          <a:p>
            <a:r>
              <a:rPr lang="ru-RU" altLang="ru-RU" smtClean="0"/>
              <a:t>приближенность к месту событий</a:t>
            </a:r>
          </a:p>
          <a:p>
            <a:r>
              <a:rPr lang="ru-RU" altLang="ru-RU" smtClean="0"/>
              <a:t>ожидание, что нормальное состояние восстановится</a:t>
            </a:r>
          </a:p>
          <a:p>
            <a:r>
              <a:rPr lang="ru-RU" altLang="ru-RU" smtClean="0"/>
              <a:t>единство и простота психологического воздействия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726</TotalTime>
  <Words>1284</Words>
  <Application>Microsoft Office PowerPoint</Application>
  <PresentationFormat>Экран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Поведение людей в экстремальных ситуациях  «Умей принимать решения в опасных ситуациях»: 1. Из  любой ситуации выходы  есть,  возможностей  много – их  просто не  счесть. 2. Здоровье  свое  ты  всегда  береги,  без  вредных  привычек  по  жизни  иди! </vt:lpstr>
      <vt:lpstr>Эмоциональные реакции</vt:lpstr>
      <vt:lpstr>Эмоциональные реакции</vt:lpstr>
      <vt:lpstr>Эмоциональные реакции</vt:lpstr>
      <vt:lpstr>Памятка №1</vt:lpstr>
      <vt:lpstr>Памятка №2</vt:lpstr>
      <vt:lpstr>Памятка №3</vt:lpstr>
      <vt:lpstr>Общие правила поведения </vt:lpstr>
      <vt:lpstr>Принципы оказания психологической помощи</vt:lpstr>
      <vt:lpstr>Информационная терапия  (в случае изоляции потерпевших)</vt:lpstr>
      <vt:lpstr>Методы самопомощи в ЭС</vt:lpstr>
      <vt:lpstr>Полезные советы</vt:lpstr>
      <vt:lpstr>Слайд 13</vt:lpstr>
      <vt:lpstr>Самое дорогое у человека – это жизнь, берегите ее!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Поведение людей в экстремальных ситуациях</dc:title>
  <dc:creator>Михаил</dc:creator>
  <cp:lastModifiedBy>1</cp:lastModifiedBy>
  <cp:revision>19</cp:revision>
  <dcterms:created xsi:type="dcterms:W3CDTF">2012-10-02T17:40:35Z</dcterms:created>
  <dcterms:modified xsi:type="dcterms:W3CDTF">2020-05-07T08:25:59Z</dcterms:modified>
</cp:coreProperties>
</file>