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60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9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1691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279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206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377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971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09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40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5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6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8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10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8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19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0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CA2F0-DC6F-42B7-9663-C8E0C668F6B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632582-EF81-4781-85A1-D8CA93E48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7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468" y="1354574"/>
            <a:ext cx="96692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Тиңдәш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кисәкләр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янында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билгеләре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85851" y="1939349"/>
            <a:ext cx="97013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(Знаки препинания при однородных членах предложения)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0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70560" y="499148"/>
            <a:ext cx="103806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t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Җөмләдә бер үк сүзгә (җөмлә кисәгенә) караган һәм бер үк сорауга җавап булган кисәкләр </a:t>
            </a:r>
            <a:r>
              <a:rPr lang="tt-RU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тиңдәш кисәкләр</a:t>
            </a:r>
            <a:r>
              <a:rPr lang="tt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 атала. </a:t>
            </a:r>
            <a:r>
              <a:rPr lang="tt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Мәсәлән: </a:t>
            </a:r>
            <a:r>
              <a:rPr lang="tt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Яланнар</a:t>
            </a:r>
            <a:r>
              <a:rPr lang="tt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басулар, болыннар,</a:t>
            </a:r>
            <a:r>
              <a:rPr lang="tt-RU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</a:t>
            </a:r>
            <a:r>
              <a:rPr lang="tt-RU" sz="2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һәм </a:t>
            </a:r>
            <a:r>
              <a:rPr lang="tt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урманнар</a:t>
            </a:r>
            <a:r>
              <a:rPr lang="tt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көчле яңгыр рәхәтенә чумдылар.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70560" y="2912239"/>
            <a:ext cx="105460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Однородные члены предложения - это такие члены предложения, которые выражены одной и той же частью речи, имеют одну и ту же грамматическую форму и выполняют одну и ту же синтаксическую функцию в предложении (являются одними и тем же членом предложения).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245326" y="769553"/>
            <a:ext cx="863130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tt-RU" alt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Барлык җөмлә кисәкләре дә тиңдәш кисәкләр була ала.</a:t>
            </a:r>
            <a:endParaRPr lang="ru-RU" alt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45326" y="3114544"/>
            <a:ext cx="9701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Однородными бывают абсолютно все члены предложения - как главные, так и второстепенные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 bwMode="auto">
          <a:xfrm>
            <a:off x="757646" y="332014"/>
            <a:ext cx="90895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tt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t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Алар </a:t>
            </a:r>
            <a:r>
              <a:rPr lang="tt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җыйнак</a:t>
            </a:r>
            <a:r>
              <a:rPr lang="tt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(распространённые) һәм </a:t>
            </a:r>
            <a:r>
              <a:rPr lang="tt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җәенке </a:t>
            </a:r>
            <a:r>
              <a:rPr lang="tt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(нераспростр.) булырга мөмкин.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/>
        </p:nvSpPr>
        <p:spPr bwMode="auto">
          <a:xfrm>
            <a:off x="1356428" y="2385220"/>
            <a:ext cx="8329613" cy="272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19100" indent="-3825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1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4888" indent="-2555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Char char="○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365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D89A4"/>
              </a:buClr>
              <a:buSzPct val="9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907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Кеше кешегә - </a:t>
            </a:r>
            <a:r>
              <a:rPr lang="tt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дус, иптәш 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һәм</a:t>
            </a:r>
            <a:r>
              <a:rPr lang="tt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туган.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t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Бөдрә </a:t>
            </a:r>
            <a:r>
              <a:rPr lang="tt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 каеннар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купшы </a:t>
            </a:r>
            <a:r>
              <a:rPr lang="tt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юкәләр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тирә-юн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гә ям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биреп торалар.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309" y="274638"/>
            <a:ext cx="9621067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t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Тиңдәш кисәкләр янында тыныш билгеләре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8309" y="1600200"/>
            <a:ext cx="11068594" cy="4972050"/>
          </a:xfrm>
        </p:spPr>
        <p:txBody>
          <a:bodyPr>
            <a:noAutofit/>
          </a:bodyPr>
          <a:lstStyle/>
          <a:p>
            <a:pPr marL="420624" indent="-384048" algn="ctr">
              <a:buNone/>
              <a:defRPr/>
            </a:pPr>
            <a:r>
              <a:rPr lang="tt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Тиңдәш кисәкләр үзара санау интонациясе ярдәмендә бәйләнсәләр, алар арасына </a:t>
            </a:r>
          </a:p>
          <a:p>
            <a:pPr marL="420624" indent="-384048" algn="ctr">
              <a:buNone/>
              <a:defRPr/>
            </a:pPr>
            <a:r>
              <a:rPr lang="tt-RU" sz="4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өтер</a:t>
            </a:r>
            <a:r>
              <a:rPr lang="tt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куела. 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		</a:t>
            </a:r>
            <a:r>
              <a:rPr lang="tt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Уйналмаган </a:t>
            </a:r>
            <a:r>
              <a:rPr lang="tt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уен, </a:t>
            </a:r>
            <a:r>
              <a:rPr lang="tt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сөйләнмәгән </a:t>
            </a:r>
            <a:r>
              <a:rPr lang="tt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сүз, </a:t>
            </a:r>
            <a:r>
              <a:rPr lang="tt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җырланмаган </a:t>
            </a:r>
            <a:r>
              <a:rPr lang="tt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җыр</a:t>
            </a:r>
            <a:r>
              <a:rPr lang="tt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калмады. </a:t>
            </a:r>
            <a:r>
              <a:rPr lang="tt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(Җ.Д.)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2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326" y="173537"/>
            <a:ext cx="10515600" cy="6450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t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Гомумиләштерүче сүзләр янында тыныш билгеләре</a:t>
            </a:r>
            <a: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9451" y="931817"/>
            <a:ext cx="11225349" cy="1846217"/>
          </a:xfrm>
        </p:spPr>
        <p:txBody>
          <a:bodyPr>
            <a:noAutofit/>
          </a:bodyPr>
          <a:lstStyle/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 algn="ctr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Тиңдәш кисәкләр алдыннан килгән гомумиләштерүче сүздән соң </a:t>
            </a:r>
            <a:r>
              <a:rPr lang="tt-RU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 нокта </a:t>
            </a:r>
            <a:r>
              <a:rPr lang="tt-RU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куела.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		</a:t>
            </a: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endParaRPr lang="be-BY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Font typeface="Wingdings 2"/>
              <a:buChar char=""/>
              <a:defRPr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9451" y="3043645"/>
            <a:ext cx="10698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u="sng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Двоеточие ставится</a:t>
            </a:r>
            <a:r>
              <a:rPr lang="ru-RU" sz="2800" b="1" i="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i="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 однородными членами предложения после обобщающих слов </a:t>
            </a:r>
            <a:r>
              <a:rPr lang="ru-RU" sz="2800" b="1" u="sng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</a:t>
            </a:r>
            <a:r>
              <a:rPr lang="ru-RU" sz="2800" b="1" u="sng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u="sng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бөтенесе</a:t>
            </a:r>
            <a:r>
              <a:rPr lang="ru-RU" sz="2800" b="1" u="sng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u="sng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һәммәсе</a:t>
            </a:r>
            <a:r>
              <a:rPr lang="ru-RU" sz="2800" b="1" i="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t-RU" sz="28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tt-RU" sz="28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әсәлән:</a:t>
            </a:r>
            <a:endParaRPr lang="ru-RU" sz="2800" b="1" i="0" dirty="0" smtClean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да: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олысы-кечесе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дә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яше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карты да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килгән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иде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-Все: и стар, и млад пришли.</a:t>
            </a:r>
            <a:endParaRPr lang="ru-RU" sz="2800" b="1" i="1" dirty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1223" y="214313"/>
            <a:ext cx="9779591" cy="3643584"/>
          </a:xfrm>
        </p:spPr>
        <p:txBody>
          <a:bodyPr>
            <a:noAutofit/>
          </a:bodyPr>
          <a:lstStyle/>
          <a:p>
            <a:pPr marL="420624" indent="-384048" algn="ctr">
              <a:buNone/>
              <a:defRPr/>
            </a:pPr>
            <a:r>
              <a:rPr lang="be-BY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Тиңдәш кисәкләрдән соң килгән гомумиләштерүче сүз алдыннан </a:t>
            </a:r>
            <a:r>
              <a:rPr lang="be-BY" sz="3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сызык куела</a:t>
            </a:r>
            <a:r>
              <a:rPr lang="be-BY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t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Умарта кортлары, төклетуралар, шөпшәләр – һәммәсе</a:t>
            </a:r>
            <a:r>
              <a:rPr lang="be-BY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мәш килеп очарга, безелдәргә, бал җыярга тотынды. </a:t>
            </a:r>
            <a:r>
              <a:rPr lang="be-BY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(Г.Б.)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0624" indent="-384048">
              <a:buNone/>
              <a:defRPr/>
            </a:pPr>
            <a:r>
              <a:rPr lang="be-BY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9268" y="3857897"/>
            <a:ext cx="10389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Тире ставится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b="1" i="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однородных членов предложения перед обобщающим словом: </a:t>
            </a:r>
          </a:p>
          <a:p>
            <a:r>
              <a:rPr lang="tt-RU" sz="28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Мәсәлән:</a:t>
            </a:r>
            <a:endParaRPr lang="ru-RU" sz="2800" b="1" i="0" dirty="0" smtClean="0">
              <a:solidFill>
                <a:srgbClr val="11111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Әнием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әтием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абыем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апам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белән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дә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горурланам</a:t>
            </a:r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i="1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Матерью, отцом, братом, сестрой - всеми горжусь.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052" y="-1"/>
            <a:ext cx="9925188" cy="1907177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tt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Бирем: Тыныш </a:t>
            </a:r>
            <a:r>
              <a:rPr lang="tt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билгеләрен куеп күчереп языгыз,  тиңдәшләнеп килгән җөмлә кисәкләрнең астына сызыгыз.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345474" y="1182188"/>
            <a:ext cx="8186738" cy="4525963"/>
          </a:xfrm>
        </p:spPr>
        <p:txBody>
          <a:bodyPr>
            <a:no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 Мин кышларның карын, чәчәкләрнең агын,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Күңелләрнең </a:t>
            </a:r>
            <a:r>
              <a:rPr lang="tt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чистасын яратам</a:t>
            </a: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Аклык хисен аңлый белгәннәргә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Шигъри хисләремне таратам.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(Л.Садриева)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Күктә, җирдә дә язгы матурлык,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Кошлар җырына хәйран калырлык.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Барча җирләргә, урман-кырларга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Оялып кына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яшеллек иңә, яшеллек килә</a:t>
            </a:r>
            <a:r>
              <a:rPr lang="tt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t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(Л.Садриева)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0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75707" y="797226"/>
            <a:ext cx="73727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Өй эше:</a:t>
            </a:r>
          </a:p>
          <a:p>
            <a:pPr algn="ctr"/>
            <a:endParaRPr lang="tt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142нче бит 3нче күнегү (стр 142 упр3)</a:t>
            </a:r>
          </a:p>
          <a:p>
            <a:pPr algn="ctr"/>
            <a:r>
              <a:rPr lang="tt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(Бирем: тәрҗемә </a:t>
            </a:r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итеп язарга,тиңдәш</a:t>
            </a:r>
          </a:p>
          <a:p>
            <a:pPr algn="ctr"/>
            <a:r>
              <a:rPr lang="tt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кисәкләрнең астына сызарга)</a:t>
            </a:r>
            <a:endParaRPr lang="tt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2979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269</Words>
  <Application>Microsoft Office PowerPoint</Application>
  <PresentationFormat>Широкоэкранный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Trebuchet MS</vt:lpstr>
      <vt:lpstr>Wingdings 2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Тиңдәш кисәкләр янында тыныш билгеләре</vt:lpstr>
      <vt:lpstr>Гомумиләштерүче сүзләр янында тыныш билгеләре </vt:lpstr>
      <vt:lpstr>Презентация PowerPoint</vt:lpstr>
      <vt:lpstr>Бирем: Тыныш билгеләрен куеп күчереп языгыз,  тиңдәшләнеп килгән җөмлә кисәкләрнең астына сызыгыз.  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11</cp:revision>
  <dcterms:created xsi:type="dcterms:W3CDTF">2020-04-27T08:42:05Z</dcterms:created>
  <dcterms:modified xsi:type="dcterms:W3CDTF">2020-05-13T22:24:33Z</dcterms:modified>
</cp:coreProperties>
</file>