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70" r:id="rId6"/>
    <p:sldId id="262" r:id="rId7"/>
    <p:sldId id="261" r:id="rId8"/>
    <p:sldId id="263" r:id="rId9"/>
    <p:sldId id="271" r:id="rId10"/>
    <p:sldId id="265" r:id="rId11"/>
    <p:sldId id="266" r:id="rId12"/>
    <p:sldId id="267" r:id="rId13"/>
    <p:sldId id="268" r:id="rId14"/>
    <p:sldId id="264" r:id="rId15"/>
    <p:sldId id="272" r:id="rId16"/>
    <p:sldId id="269" r:id="rId17"/>
    <p:sldId id="274" r:id="rId18"/>
    <p:sldId id="275" r:id="rId19"/>
    <p:sldId id="273" r:id="rId20"/>
    <p:sldId id="276" r:id="rId21"/>
    <p:sldId id="277" r:id="rId22"/>
    <p:sldId id="278" r:id="rId2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-1734" y="-59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27.04.2020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http://player.myshared.ru/135909/data/images/img5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1" cy="6957392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ru-RU" sz="60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ПОДГОТОВКА К ЕГЭ</a:t>
            </a:r>
            <a:endParaRPr lang="ru-RU" sz="60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ru-RU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ЗАДАНИЯ </a:t>
            </a:r>
            <a:r>
              <a:rPr lang="ru-RU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9-12</a:t>
            </a:r>
            <a:endParaRPr lang="ru-RU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98105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http://player.myshared.ru/135909/data/images/img5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1" cy="6957392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7355160" cy="720080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Суффиксы -ЫВА(-ИВА) и -ОВА(-ЕВА) в глаголах</a:t>
            </a:r>
            <a:r>
              <a:rPr lang="ru-RU" sz="2800" b="1" dirty="0"/>
              <a:t>.</a:t>
            </a:r>
            <a:r>
              <a:rPr lang="ru-RU" sz="2800" dirty="0"/>
              <a:t/>
            </a:r>
            <a:br>
              <a:rPr lang="ru-RU" sz="2800" dirty="0"/>
            </a:b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2800" dirty="0"/>
              <a:t>Если  глаголы оканчиваются на </a:t>
            </a:r>
            <a:r>
              <a:rPr lang="ru-RU" sz="2800" b="1" dirty="0"/>
              <a:t>-ЫВАЮ(-ИВАЮ) </a:t>
            </a:r>
            <a:r>
              <a:rPr lang="ru-RU" sz="2800" dirty="0"/>
              <a:t>в настоящем и будущем времени, то в неопределенной форме надо писать суффикс </a:t>
            </a:r>
            <a:r>
              <a:rPr lang="ru-RU" sz="2800" b="1" dirty="0"/>
              <a:t>-ЫВА(-ИВА)</a:t>
            </a:r>
            <a:r>
              <a:rPr lang="ru-RU" sz="2800" dirty="0"/>
              <a:t>. | Я запис</a:t>
            </a:r>
            <a:r>
              <a:rPr lang="ru-RU" sz="2800" b="1" u="sng" dirty="0"/>
              <a:t>ываю</a:t>
            </a:r>
            <a:r>
              <a:rPr lang="ru-RU" sz="2800" dirty="0"/>
              <a:t> (1л., </a:t>
            </a:r>
            <a:r>
              <a:rPr lang="ru-RU" sz="2800" dirty="0" err="1"/>
              <a:t>ед.ч</a:t>
            </a:r>
            <a:r>
              <a:rPr lang="ru-RU" sz="2800" dirty="0"/>
              <a:t>.) – запис</a:t>
            </a:r>
            <a:r>
              <a:rPr lang="ru-RU" sz="2800" b="1" u="sng" dirty="0"/>
              <a:t>ыва</a:t>
            </a:r>
            <a:r>
              <a:rPr lang="ru-RU" sz="2800" dirty="0"/>
              <a:t>ть.</a:t>
            </a:r>
          </a:p>
          <a:p>
            <a:r>
              <a:rPr lang="ru-RU" sz="2800" dirty="0"/>
              <a:t>Если глаголы оканчиваются на </a:t>
            </a:r>
            <a:r>
              <a:rPr lang="ru-RU" sz="2800" b="1" dirty="0"/>
              <a:t>-УЮ(-ЮЮ) </a:t>
            </a:r>
            <a:r>
              <a:rPr lang="ru-RU" sz="2800" dirty="0"/>
              <a:t>в настоящем и будущем времени, то в неопределенной форме и в прошедшем времени надо писать </a:t>
            </a:r>
            <a:r>
              <a:rPr lang="ru-RU" sz="2800" b="1" dirty="0"/>
              <a:t>-ОВА(-ЕВА)</a:t>
            </a:r>
            <a:r>
              <a:rPr lang="ru-RU" sz="2800" dirty="0"/>
              <a:t>. | Я цел</a:t>
            </a:r>
            <a:r>
              <a:rPr lang="ru-RU" sz="2800" b="1" u="sng" dirty="0"/>
              <a:t>ую</a:t>
            </a:r>
            <a:r>
              <a:rPr lang="ru-RU" sz="2800" dirty="0"/>
              <a:t> (1л., </a:t>
            </a:r>
            <a:r>
              <a:rPr lang="ru-RU" sz="2800" dirty="0" err="1"/>
              <a:t>ед.ч</a:t>
            </a:r>
            <a:r>
              <a:rPr lang="ru-RU" sz="2800" dirty="0"/>
              <a:t>.) - цел</a:t>
            </a:r>
            <a:r>
              <a:rPr lang="ru-RU" sz="2800" b="1" u="sng" dirty="0"/>
              <a:t>ова</a:t>
            </a:r>
            <a:r>
              <a:rPr lang="ru-RU" sz="2800" dirty="0"/>
              <a:t>ть.</a:t>
            </a:r>
          </a:p>
          <a:p>
            <a:pPr marL="0" indent="0">
              <a:buNone/>
            </a:pP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486716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http://player.myshared.ru/135909/data/images/img5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1" cy="6957392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827584" y="274638"/>
            <a:ext cx="6768752" cy="633412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/>
            </a:r>
            <a:br>
              <a:rPr lang="ru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</a:br>
            <a:r>
              <a:rPr lang="ru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Суффиксы </a:t>
            </a:r>
            <a:r>
              <a:rPr lang="ru-RU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существительных.</a:t>
            </a:r>
            <a:br>
              <a:rPr lang="ru-RU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</a:br>
            <a:endParaRPr lang="ru-RU" sz="2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23528" y="1268760"/>
            <a:ext cx="8424936" cy="1200329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2400" b="1" dirty="0"/>
              <a:t>Чтобы правильно написать гласные в суффиксах -ЕК  и -ИК, надо просклонять эти существительные.</a:t>
            </a:r>
          </a:p>
          <a:p>
            <a:pPr algn="ctr"/>
            <a:r>
              <a:rPr lang="ru-RU" sz="2400" b="1" dirty="0" smtClean="0">
                <a:solidFill>
                  <a:srgbClr val="C00000"/>
                </a:solidFill>
              </a:rPr>
              <a:t>Сыноч</a:t>
            </a:r>
            <a:r>
              <a:rPr lang="ru-RU" sz="2400" b="1" u="sng" dirty="0" smtClean="0">
                <a:solidFill>
                  <a:srgbClr val="C00000"/>
                </a:solidFill>
              </a:rPr>
              <a:t>ек</a:t>
            </a:r>
            <a:r>
              <a:rPr lang="ru-RU" sz="2400" b="1" dirty="0" smtClean="0">
                <a:solidFill>
                  <a:srgbClr val="C00000"/>
                </a:solidFill>
              </a:rPr>
              <a:t> </a:t>
            </a:r>
            <a:r>
              <a:rPr lang="ru-RU" sz="2400" b="1" dirty="0">
                <a:solidFill>
                  <a:srgbClr val="C00000"/>
                </a:solidFill>
              </a:rPr>
              <a:t>– сыноч</a:t>
            </a:r>
            <a:r>
              <a:rPr lang="ru-RU" sz="2400" b="1" u="sng" dirty="0">
                <a:solidFill>
                  <a:srgbClr val="C00000"/>
                </a:solidFill>
              </a:rPr>
              <a:t>к</a:t>
            </a:r>
            <a:r>
              <a:rPr lang="ru-RU" sz="2400" b="1" dirty="0">
                <a:solidFill>
                  <a:srgbClr val="C00000"/>
                </a:solidFill>
              </a:rPr>
              <a:t>а. Нос</a:t>
            </a:r>
            <a:r>
              <a:rPr lang="ru-RU" sz="2400" b="1" u="sng" dirty="0">
                <a:solidFill>
                  <a:srgbClr val="C00000"/>
                </a:solidFill>
              </a:rPr>
              <a:t>ик</a:t>
            </a:r>
            <a:r>
              <a:rPr lang="ru-RU" sz="2400" b="1" dirty="0">
                <a:solidFill>
                  <a:srgbClr val="C00000"/>
                </a:solidFill>
              </a:rPr>
              <a:t> – нос</a:t>
            </a:r>
            <a:r>
              <a:rPr lang="ru-RU" sz="2400" b="1" u="sng" dirty="0">
                <a:solidFill>
                  <a:srgbClr val="C00000"/>
                </a:solidFill>
              </a:rPr>
              <a:t>ик</a:t>
            </a:r>
            <a:r>
              <a:rPr lang="ru-RU" sz="2400" b="1" dirty="0">
                <a:solidFill>
                  <a:srgbClr val="C00000"/>
                </a:solidFill>
              </a:rPr>
              <a:t>а.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323528" y="2636912"/>
            <a:ext cx="8568952" cy="193899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400" dirty="0"/>
              <a:t>-</a:t>
            </a:r>
            <a:r>
              <a:rPr lang="ru-RU" sz="2400" b="1" dirty="0"/>
              <a:t>ИН-(-ИЗН-) и -ЕН-</a:t>
            </a:r>
          </a:p>
          <a:p>
            <a:r>
              <a:rPr lang="ru-RU" sz="2400" b="1" dirty="0"/>
              <a:t>Суффикс -</a:t>
            </a:r>
            <a:r>
              <a:rPr lang="ru-RU" sz="2400" b="1" dirty="0" err="1"/>
              <a:t>ен</a:t>
            </a:r>
            <a:r>
              <a:rPr lang="ru-RU" sz="2400" b="1" dirty="0"/>
              <a:t>- использу­ется при образовании форм слов на -</a:t>
            </a:r>
            <a:r>
              <a:rPr lang="ru-RU" sz="2400" b="1" dirty="0" err="1"/>
              <a:t>мя</a:t>
            </a:r>
            <a:r>
              <a:rPr lang="ru-RU" sz="2400" b="1" dirty="0"/>
              <a:t>. </a:t>
            </a:r>
            <a:r>
              <a:rPr lang="ru-RU" sz="2400" b="1" dirty="0" smtClean="0"/>
              <a:t> </a:t>
            </a:r>
            <a:r>
              <a:rPr lang="ru-RU" sz="2400" b="1" dirty="0">
                <a:solidFill>
                  <a:srgbClr val="C00000"/>
                </a:solidFill>
              </a:rPr>
              <a:t>Стрем</a:t>
            </a:r>
            <a:r>
              <a:rPr lang="ru-RU" sz="2400" b="1" u="sng" dirty="0">
                <a:solidFill>
                  <a:srgbClr val="C00000"/>
                </a:solidFill>
              </a:rPr>
              <a:t>ен</a:t>
            </a:r>
            <a:r>
              <a:rPr lang="ru-RU" sz="2400" b="1" dirty="0">
                <a:solidFill>
                  <a:srgbClr val="C00000"/>
                </a:solidFill>
              </a:rPr>
              <a:t>а – стремя, вре­м</a:t>
            </a:r>
            <a:r>
              <a:rPr lang="ru-RU" sz="2400" b="1" u="sng" dirty="0">
                <a:solidFill>
                  <a:srgbClr val="C00000"/>
                </a:solidFill>
              </a:rPr>
              <a:t>ен</a:t>
            </a:r>
            <a:r>
              <a:rPr lang="ru-RU" sz="2400" b="1" dirty="0">
                <a:solidFill>
                  <a:srgbClr val="C00000"/>
                </a:solidFill>
              </a:rPr>
              <a:t>а – время.</a:t>
            </a:r>
          </a:p>
          <a:p>
            <a:r>
              <a:rPr lang="ru-RU" sz="2400" b="1" dirty="0"/>
              <a:t>В  остальных существительных используется суффикс -</a:t>
            </a:r>
            <a:r>
              <a:rPr lang="ru-RU" sz="2400" b="1" dirty="0" smtClean="0"/>
              <a:t>ин-             (-</a:t>
            </a:r>
            <a:r>
              <a:rPr lang="ru-RU" sz="2400" b="1" dirty="0" err="1"/>
              <a:t>изн</a:t>
            </a:r>
            <a:r>
              <a:rPr lang="ru-RU" sz="2400" b="1" dirty="0"/>
              <a:t>-). </a:t>
            </a:r>
            <a:r>
              <a:rPr lang="ru-RU" sz="2400" b="1" dirty="0" smtClean="0"/>
              <a:t> </a:t>
            </a:r>
            <a:r>
              <a:rPr lang="ru-RU" sz="2400" b="1" dirty="0">
                <a:solidFill>
                  <a:srgbClr val="C00000"/>
                </a:solidFill>
              </a:rPr>
              <a:t>Старш</a:t>
            </a:r>
            <a:r>
              <a:rPr lang="ru-RU" sz="2400" b="1" u="sng" dirty="0">
                <a:solidFill>
                  <a:srgbClr val="C00000"/>
                </a:solidFill>
              </a:rPr>
              <a:t>ин</a:t>
            </a:r>
            <a:r>
              <a:rPr lang="ru-RU" sz="2400" b="1" dirty="0">
                <a:solidFill>
                  <a:srgbClr val="C00000"/>
                </a:solidFill>
              </a:rPr>
              <a:t>а, тиш</a:t>
            </a:r>
            <a:r>
              <a:rPr lang="ru-RU" sz="2400" b="1" u="sng" dirty="0">
                <a:solidFill>
                  <a:srgbClr val="C00000"/>
                </a:solidFill>
              </a:rPr>
              <a:t>ин</a:t>
            </a:r>
            <a:r>
              <a:rPr lang="ru-RU" sz="2400" b="1" dirty="0">
                <a:solidFill>
                  <a:srgbClr val="C00000"/>
                </a:solidFill>
              </a:rPr>
              <a:t>а, желт</a:t>
            </a:r>
            <a:r>
              <a:rPr lang="ru-RU" sz="2400" b="1" u="sng" dirty="0">
                <a:solidFill>
                  <a:srgbClr val="C00000"/>
                </a:solidFill>
              </a:rPr>
              <a:t>изн</a:t>
            </a:r>
            <a:r>
              <a:rPr lang="ru-RU" sz="2400" b="1" dirty="0">
                <a:solidFill>
                  <a:srgbClr val="C00000"/>
                </a:solidFill>
              </a:rPr>
              <a:t>а.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323528" y="4797152"/>
            <a:ext cx="8568952" cy="156966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400" b="1" dirty="0"/>
              <a:t>-ИНК- пишется в существительных, образованных от слов, в которых есть суффикс -ин-.  </a:t>
            </a:r>
            <a:r>
              <a:rPr lang="ru-RU" sz="2400" b="1" dirty="0">
                <a:solidFill>
                  <a:srgbClr val="C00000"/>
                </a:solidFill>
              </a:rPr>
              <a:t>Царапина – царапинка.</a:t>
            </a:r>
          </a:p>
          <a:p>
            <a:r>
              <a:rPr lang="ru-RU" sz="2400" b="1" dirty="0"/>
              <a:t>В остальных случаях -ЕНК-. </a:t>
            </a:r>
            <a:r>
              <a:rPr lang="ru-RU" sz="2400" b="1" dirty="0" smtClean="0"/>
              <a:t> </a:t>
            </a:r>
            <a:r>
              <a:rPr lang="ru-RU" sz="2400" b="1" dirty="0">
                <a:solidFill>
                  <a:srgbClr val="C00000"/>
                </a:solidFill>
              </a:rPr>
              <a:t>Вишенка – вишня.</a:t>
            </a:r>
          </a:p>
          <a:p>
            <a:r>
              <a:rPr lang="ru-RU" sz="2400" b="1" dirty="0"/>
              <a:t>Исключение: </a:t>
            </a:r>
            <a:r>
              <a:rPr lang="ru-RU" sz="2400" b="1" dirty="0">
                <a:solidFill>
                  <a:srgbClr val="C00000"/>
                </a:solidFill>
              </a:rPr>
              <a:t>горлинка.</a:t>
            </a:r>
          </a:p>
        </p:txBody>
      </p:sp>
    </p:spTree>
    <p:extLst>
      <p:ext uri="{BB962C8B-B14F-4D97-AF65-F5344CB8AC3E}">
        <p14:creationId xmlns:p14="http://schemas.microsoft.com/office/powerpoint/2010/main" val="14867164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http://player.myshared.ru/135909/data/images/img5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1" cy="6957392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Заголовок 1"/>
          <p:cNvSpPr>
            <a:spLocks noGrp="1"/>
          </p:cNvSpPr>
          <p:nvPr>
            <p:ph type="title" idx="4294967295"/>
          </p:nvPr>
        </p:nvSpPr>
        <p:spPr>
          <a:xfrm>
            <a:off x="683568" y="260648"/>
            <a:ext cx="7200800" cy="777875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/>
            </a:r>
            <a:br>
              <a:rPr lang="ru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</a:br>
            <a:r>
              <a:rPr lang="ru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Суффиксы </a:t>
            </a:r>
            <a:r>
              <a:rPr lang="ru-RU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существительных.</a:t>
            </a:r>
            <a:br>
              <a:rPr lang="ru-RU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</a:br>
            <a:endParaRPr lang="ru-RU" sz="2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95536" y="1268761"/>
            <a:ext cx="8280920" cy="2677656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/>
            <a:r>
              <a:rPr lang="ru-RU" sz="2400" b="1" dirty="0"/>
              <a:t>В существительных мужского рода пишется суффикс -ЕЦ-</a:t>
            </a:r>
            <a:r>
              <a:rPr lang="ru-RU" sz="2400" b="1" dirty="0" smtClean="0"/>
              <a:t>. </a:t>
            </a:r>
            <a:r>
              <a:rPr lang="ru-RU" sz="2400" b="1" dirty="0" smtClean="0">
                <a:solidFill>
                  <a:srgbClr val="C00000"/>
                </a:solidFill>
              </a:rPr>
              <a:t>Красав</a:t>
            </a:r>
            <a:r>
              <a:rPr lang="ru-RU" sz="2400" b="1" u="sng" dirty="0" smtClean="0">
                <a:solidFill>
                  <a:srgbClr val="C00000"/>
                </a:solidFill>
              </a:rPr>
              <a:t>ец</a:t>
            </a:r>
            <a:r>
              <a:rPr lang="ru-RU" sz="2400" b="1" dirty="0">
                <a:solidFill>
                  <a:srgbClr val="C00000"/>
                </a:solidFill>
              </a:rPr>
              <a:t>. </a:t>
            </a:r>
          </a:p>
          <a:p>
            <a:pPr lvl="0"/>
            <a:r>
              <a:rPr lang="ru-RU" sz="2400" b="1" dirty="0"/>
              <a:t>В существительных женского рода – -ИЦ-. </a:t>
            </a:r>
            <a:r>
              <a:rPr lang="ru-RU" sz="2400" b="1" dirty="0" smtClean="0">
                <a:solidFill>
                  <a:srgbClr val="C00000"/>
                </a:solidFill>
              </a:rPr>
              <a:t>Красав</a:t>
            </a:r>
            <a:r>
              <a:rPr lang="ru-RU" sz="2400" b="1" u="sng" dirty="0" smtClean="0">
                <a:solidFill>
                  <a:srgbClr val="C00000"/>
                </a:solidFill>
              </a:rPr>
              <a:t>иц</a:t>
            </a:r>
            <a:r>
              <a:rPr lang="ru-RU" sz="2400" b="1" dirty="0" smtClean="0">
                <a:solidFill>
                  <a:srgbClr val="C00000"/>
                </a:solidFill>
              </a:rPr>
              <a:t>а</a:t>
            </a:r>
            <a:r>
              <a:rPr lang="ru-RU" sz="2400" b="1" dirty="0">
                <a:solidFill>
                  <a:srgbClr val="C00000"/>
                </a:solidFill>
              </a:rPr>
              <a:t>.</a:t>
            </a:r>
            <a:r>
              <a:rPr lang="ru-RU" sz="2400" b="1" dirty="0"/>
              <a:t> </a:t>
            </a:r>
          </a:p>
          <a:p>
            <a:pPr lvl="0"/>
            <a:r>
              <a:rPr lang="ru-RU" sz="2400" b="1" dirty="0"/>
              <a:t>В существительных среднего рода в предударной по­зиции пишется суффикс -ЕЦ-. </a:t>
            </a:r>
            <a:r>
              <a:rPr lang="ru-RU" sz="2400" b="1" dirty="0" smtClean="0">
                <a:solidFill>
                  <a:srgbClr val="C00000"/>
                </a:solidFill>
              </a:rPr>
              <a:t>Пальт</a:t>
            </a:r>
            <a:r>
              <a:rPr lang="ru-RU" sz="2400" b="1" u="sng" dirty="0" smtClean="0">
                <a:solidFill>
                  <a:srgbClr val="C00000"/>
                </a:solidFill>
              </a:rPr>
              <a:t>ец</a:t>
            </a:r>
            <a:r>
              <a:rPr lang="ru-RU" sz="2400" b="1" dirty="0" smtClean="0">
                <a:solidFill>
                  <a:srgbClr val="C00000"/>
                </a:solidFill>
              </a:rPr>
              <a:t>о </a:t>
            </a:r>
            <a:r>
              <a:rPr lang="ru-RU" sz="2400" b="1" dirty="0"/>
              <a:t>(</a:t>
            </a:r>
            <a:r>
              <a:rPr lang="ru-RU" sz="2400" b="1" dirty="0" err="1"/>
              <a:t>ец</a:t>
            </a:r>
            <a:r>
              <a:rPr lang="ru-RU" sz="2400" b="1" dirty="0"/>
              <a:t> стоит перед ударной о). После ударе­ния – -ИЦ-. </a:t>
            </a:r>
            <a:r>
              <a:rPr lang="ru-RU" sz="2400" b="1" dirty="0" smtClean="0">
                <a:solidFill>
                  <a:srgbClr val="C00000"/>
                </a:solidFill>
              </a:rPr>
              <a:t>Плать</a:t>
            </a:r>
            <a:r>
              <a:rPr lang="ru-RU" sz="2400" b="1" u="sng" dirty="0" smtClean="0">
                <a:solidFill>
                  <a:srgbClr val="C00000"/>
                </a:solidFill>
              </a:rPr>
              <a:t>иц</a:t>
            </a:r>
            <a:r>
              <a:rPr lang="ru-RU" sz="2400" b="1" dirty="0" smtClean="0">
                <a:solidFill>
                  <a:srgbClr val="C00000"/>
                </a:solidFill>
              </a:rPr>
              <a:t>е</a:t>
            </a:r>
            <a:r>
              <a:rPr lang="ru-RU" sz="2400" b="1" dirty="0" smtClean="0"/>
              <a:t> </a:t>
            </a:r>
            <a:r>
              <a:rPr lang="ru-RU" sz="2400" b="1" dirty="0"/>
              <a:t>(</a:t>
            </a:r>
            <a:r>
              <a:rPr lang="ru-RU" sz="2400" b="1" dirty="0" err="1"/>
              <a:t>иц</a:t>
            </a:r>
            <a:r>
              <a:rPr lang="ru-RU" sz="2400" b="1" dirty="0"/>
              <a:t> стоит после ударного корня плат). 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395536" y="4365104"/>
            <a:ext cx="8280920" cy="1200329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400" b="1" dirty="0"/>
              <a:t>ИЧК- пишется в существительных, образованных от слов, в которых есть суффикс –ИЦ-. </a:t>
            </a:r>
            <a:r>
              <a:rPr lang="ru-RU" sz="2400" b="1" dirty="0" smtClean="0">
                <a:solidFill>
                  <a:srgbClr val="C00000"/>
                </a:solidFill>
              </a:rPr>
              <a:t>Лестн</a:t>
            </a:r>
            <a:r>
              <a:rPr lang="ru-RU" sz="2400" b="1" u="sng" dirty="0" smtClean="0">
                <a:solidFill>
                  <a:srgbClr val="C00000"/>
                </a:solidFill>
              </a:rPr>
              <a:t>иц</a:t>
            </a:r>
            <a:r>
              <a:rPr lang="ru-RU" sz="2400" b="1" dirty="0" smtClean="0">
                <a:solidFill>
                  <a:srgbClr val="C00000"/>
                </a:solidFill>
              </a:rPr>
              <a:t>а – лест­н</a:t>
            </a:r>
            <a:r>
              <a:rPr lang="ru-RU" sz="2400" b="1" u="sng" dirty="0" smtClean="0">
                <a:solidFill>
                  <a:srgbClr val="C00000"/>
                </a:solidFill>
              </a:rPr>
              <a:t>ичк</a:t>
            </a:r>
            <a:r>
              <a:rPr lang="ru-RU" sz="2400" b="1" dirty="0" smtClean="0">
                <a:solidFill>
                  <a:srgbClr val="C00000"/>
                </a:solidFill>
              </a:rPr>
              <a:t>а.</a:t>
            </a:r>
          </a:p>
          <a:p>
            <a:r>
              <a:rPr lang="ru-RU" sz="2400" b="1" dirty="0" smtClean="0"/>
              <a:t>В остальных случаях используется -ЕЧК-.  </a:t>
            </a:r>
            <a:r>
              <a:rPr lang="ru-RU" sz="2400" b="1" dirty="0" smtClean="0">
                <a:solidFill>
                  <a:srgbClr val="C00000"/>
                </a:solidFill>
              </a:rPr>
              <a:t>Утр</a:t>
            </a:r>
            <a:r>
              <a:rPr lang="ru-RU" sz="2400" b="1" u="sng" dirty="0" smtClean="0">
                <a:solidFill>
                  <a:srgbClr val="C00000"/>
                </a:solidFill>
              </a:rPr>
              <a:t>ечк</a:t>
            </a:r>
            <a:r>
              <a:rPr lang="ru-RU" sz="2400" b="1" dirty="0" smtClean="0">
                <a:solidFill>
                  <a:srgbClr val="C00000"/>
                </a:solidFill>
              </a:rPr>
              <a:t>о – утро.</a:t>
            </a:r>
            <a:endParaRPr lang="ru-RU" sz="24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67164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http://player.myshared.ru/135909/data/images/img5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1" cy="6957392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395536" y="274638"/>
            <a:ext cx="6984776" cy="777875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Суффиксы </a:t>
            </a:r>
            <a:r>
              <a:rPr lang="ru-RU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прилагательных.</a:t>
            </a:r>
            <a:br>
              <a:rPr lang="ru-RU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</a:br>
            <a:endParaRPr lang="ru-RU" sz="28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395536" y="1412776"/>
            <a:ext cx="7992888" cy="156966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400" b="1" dirty="0"/>
              <a:t>В прилагательных используются суффиксы -ИСТ-, -ЧИВ-, -ЛИВ-, у которых нет вариантов с буквой е. </a:t>
            </a:r>
            <a:r>
              <a:rPr lang="ru-RU" sz="2400" b="1" dirty="0" smtClean="0"/>
              <a:t> </a:t>
            </a:r>
            <a:r>
              <a:rPr lang="ru-RU" sz="2400" b="1" dirty="0">
                <a:solidFill>
                  <a:srgbClr val="C00000"/>
                </a:solidFill>
              </a:rPr>
              <a:t>Глин</a:t>
            </a:r>
            <a:r>
              <a:rPr lang="ru-RU" sz="2400" b="1" u="sng" dirty="0">
                <a:solidFill>
                  <a:srgbClr val="C00000"/>
                </a:solidFill>
              </a:rPr>
              <a:t>и­ст</a:t>
            </a:r>
            <a:r>
              <a:rPr lang="ru-RU" sz="2400" b="1" dirty="0">
                <a:solidFill>
                  <a:srgbClr val="C00000"/>
                </a:solidFill>
              </a:rPr>
              <a:t>ый, драч</a:t>
            </a:r>
            <a:r>
              <a:rPr lang="ru-RU" sz="2400" b="1" u="sng" dirty="0">
                <a:solidFill>
                  <a:srgbClr val="C00000"/>
                </a:solidFill>
              </a:rPr>
              <a:t>лив</a:t>
            </a:r>
            <a:r>
              <a:rPr lang="ru-RU" sz="2400" b="1" dirty="0">
                <a:solidFill>
                  <a:srgbClr val="C00000"/>
                </a:solidFill>
              </a:rPr>
              <a:t>ый, причуд</a:t>
            </a:r>
            <a:r>
              <a:rPr lang="ru-RU" sz="2400" b="1" u="sng" dirty="0">
                <a:solidFill>
                  <a:srgbClr val="C00000"/>
                </a:solidFill>
              </a:rPr>
              <a:t>лив</a:t>
            </a:r>
            <a:r>
              <a:rPr lang="ru-RU" sz="2400" b="1" dirty="0">
                <a:solidFill>
                  <a:srgbClr val="C00000"/>
                </a:solidFill>
              </a:rPr>
              <a:t>ый.</a:t>
            </a:r>
          </a:p>
          <a:p>
            <a:r>
              <a:rPr lang="ru-RU" sz="2400" b="1" u="sng" dirty="0"/>
              <a:t>Исключения</a:t>
            </a:r>
            <a:r>
              <a:rPr lang="ru-RU" sz="2400" b="1" dirty="0"/>
              <a:t>: </a:t>
            </a:r>
            <a:r>
              <a:rPr lang="ru-RU" sz="2400" b="1" dirty="0">
                <a:solidFill>
                  <a:srgbClr val="C00000"/>
                </a:solidFill>
              </a:rPr>
              <a:t>горестный, доблестный.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395536" y="3429000"/>
            <a:ext cx="7992888" cy="156966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400" b="1" dirty="0"/>
              <a:t>В прилагательных в безударной позиции пишется суффикс -ЕВ-. </a:t>
            </a:r>
            <a:r>
              <a:rPr lang="ru-RU" sz="2400" b="1" dirty="0" smtClean="0">
                <a:solidFill>
                  <a:srgbClr val="C00000"/>
                </a:solidFill>
              </a:rPr>
              <a:t>Бол</a:t>
            </a:r>
            <a:r>
              <a:rPr lang="ru-RU" sz="2400" b="1" u="sng" dirty="0" smtClean="0">
                <a:solidFill>
                  <a:srgbClr val="C00000"/>
                </a:solidFill>
              </a:rPr>
              <a:t>ев</a:t>
            </a:r>
            <a:r>
              <a:rPr lang="ru-RU" sz="2400" b="1" dirty="0" smtClean="0">
                <a:solidFill>
                  <a:srgbClr val="C00000"/>
                </a:solidFill>
              </a:rPr>
              <a:t>ой </a:t>
            </a:r>
            <a:r>
              <a:rPr lang="ru-RU" sz="2400" b="1" dirty="0">
                <a:solidFill>
                  <a:srgbClr val="C00000"/>
                </a:solidFill>
              </a:rPr>
              <a:t>прием</a:t>
            </a:r>
            <a:r>
              <a:rPr lang="ru-RU" sz="2400" b="1" dirty="0"/>
              <a:t>.</a:t>
            </a:r>
          </a:p>
          <a:p>
            <a:r>
              <a:rPr lang="ru-RU" sz="2400" b="1" dirty="0"/>
              <a:t>Под ударением — -ИВ-. </a:t>
            </a:r>
            <a:r>
              <a:rPr lang="ru-RU" sz="2400" b="1" dirty="0" smtClean="0">
                <a:solidFill>
                  <a:srgbClr val="C00000"/>
                </a:solidFill>
              </a:rPr>
              <a:t>Игр</a:t>
            </a:r>
            <a:r>
              <a:rPr lang="ru-RU" sz="2400" b="1" u="sng" dirty="0" smtClean="0">
                <a:solidFill>
                  <a:srgbClr val="C00000"/>
                </a:solidFill>
              </a:rPr>
              <a:t>ив</a:t>
            </a:r>
            <a:r>
              <a:rPr lang="ru-RU" sz="2400" b="1" dirty="0" smtClean="0">
                <a:solidFill>
                  <a:srgbClr val="C00000"/>
                </a:solidFill>
              </a:rPr>
              <a:t>ый </a:t>
            </a:r>
            <a:r>
              <a:rPr lang="ru-RU" sz="2400" b="1" dirty="0">
                <a:solidFill>
                  <a:srgbClr val="C00000"/>
                </a:solidFill>
              </a:rPr>
              <a:t>тон</a:t>
            </a:r>
            <a:r>
              <a:rPr lang="ru-RU" sz="2400" b="1" dirty="0"/>
              <a:t>.</a:t>
            </a:r>
          </a:p>
          <a:p>
            <a:r>
              <a:rPr lang="ru-RU" sz="2400" b="1" u="sng" dirty="0"/>
              <a:t>Исключения</a:t>
            </a:r>
            <a:r>
              <a:rPr lang="ru-RU" sz="2400" b="1" dirty="0"/>
              <a:t>: </a:t>
            </a:r>
            <a:r>
              <a:rPr lang="ru-RU" sz="2400" b="1" dirty="0">
                <a:solidFill>
                  <a:srgbClr val="C00000"/>
                </a:solidFill>
              </a:rPr>
              <a:t>милостивый, юродивый</a:t>
            </a:r>
            <a:r>
              <a:rPr lang="ru-RU" sz="2400" b="1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4867164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http://player.myshared.ru/135909/data/images/img5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1" cy="6957392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851104" cy="778098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Вы­пи­ши­те слово, в ко­то­ром на месте про­пус­ка пи­шет­ся буква Е.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340768"/>
            <a:ext cx="8496944" cy="5256584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ru-RU" sz="2800" b="1" dirty="0" err="1"/>
              <a:t>уста­навл</a:t>
            </a:r>
            <a:r>
              <a:rPr lang="ru-RU" sz="2800" b="1" dirty="0"/>
              <a:t>..</a:t>
            </a:r>
            <a:r>
              <a:rPr lang="ru-RU" sz="2800" b="1" dirty="0" err="1" smtClean="0"/>
              <a:t>вать</a:t>
            </a:r>
            <a:r>
              <a:rPr lang="ru-RU" sz="2800" b="1" dirty="0"/>
              <a:t> </a:t>
            </a:r>
            <a:r>
              <a:rPr lang="ru-RU" sz="2800" b="1" dirty="0" smtClean="0"/>
              <a:t>  </a:t>
            </a:r>
            <a:r>
              <a:rPr lang="ru-RU" sz="2800" b="1" dirty="0" err="1" smtClean="0"/>
              <a:t>пе­ре­ноч</a:t>
            </a:r>
            <a:r>
              <a:rPr lang="ru-RU" sz="2800" b="1" dirty="0"/>
              <a:t>..</a:t>
            </a:r>
            <a:r>
              <a:rPr lang="ru-RU" sz="2800" b="1" dirty="0" err="1" smtClean="0"/>
              <a:t>вать</a:t>
            </a:r>
            <a:r>
              <a:rPr lang="ru-RU" sz="2800" b="1" dirty="0"/>
              <a:t> </a:t>
            </a:r>
            <a:r>
              <a:rPr lang="ru-RU" sz="2800" b="1" dirty="0" smtClean="0"/>
              <a:t>  </a:t>
            </a:r>
            <a:r>
              <a:rPr lang="ru-RU" sz="2800" b="1" dirty="0" err="1" smtClean="0"/>
              <a:t>пред­при­имч</a:t>
            </a:r>
            <a:r>
              <a:rPr lang="ru-RU" sz="2800" b="1" dirty="0"/>
              <a:t>..</a:t>
            </a:r>
            <a:r>
              <a:rPr lang="ru-RU" sz="2800" b="1" dirty="0" smtClean="0"/>
              <a:t>вый завис</a:t>
            </a:r>
            <a:r>
              <a:rPr lang="ru-RU" sz="2800" b="1" dirty="0"/>
              <a:t>..</a:t>
            </a:r>
            <a:r>
              <a:rPr lang="ru-RU" sz="2800" b="1" dirty="0" err="1" smtClean="0"/>
              <a:t>мый</a:t>
            </a:r>
            <a:r>
              <a:rPr lang="ru-RU" sz="2800" b="1" dirty="0"/>
              <a:t> 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откле</a:t>
            </a:r>
            <a:r>
              <a:rPr lang="ru-RU" sz="2800" b="1" dirty="0"/>
              <a:t>...</a:t>
            </a:r>
            <a:r>
              <a:rPr lang="ru-RU" sz="2800" b="1" dirty="0" err="1"/>
              <a:t>ться</a:t>
            </a:r>
            <a:endParaRPr lang="ru-RU" sz="2800" b="1" dirty="0"/>
          </a:p>
          <a:p>
            <a:pPr marL="514350" indent="-514350">
              <a:buFont typeface="+mj-lt"/>
              <a:buAutoNum type="arabicPeriod"/>
            </a:pPr>
            <a:endParaRPr lang="ru-RU" sz="2800" b="1" dirty="0" smtClean="0"/>
          </a:p>
          <a:p>
            <a:pPr marL="514350" indent="-514350">
              <a:buFont typeface="+mj-lt"/>
              <a:buAutoNum type="arabicPeriod"/>
            </a:pPr>
            <a:r>
              <a:rPr lang="ru-RU" sz="2800" b="1" dirty="0" err="1"/>
              <a:t>выпяч</a:t>
            </a:r>
            <a:r>
              <a:rPr lang="ru-RU" sz="2800" b="1" dirty="0"/>
              <a:t>..</a:t>
            </a:r>
            <a:r>
              <a:rPr lang="ru-RU" sz="2800" b="1" dirty="0" err="1" smtClean="0"/>
              <a:t>вать</a:t>
            </a:r>
            <a:r>
              <a:rPr lang="ru-RU" sz="2800" b="1" dirty="0"/>
              <a:t> </a:t>
            </a:r>
            <a:r>
              <a:rPr lang="ru-RU" sz="2800" b="1" dirty="0" smtClean="0"/>
              <a:t>   </a:t>
            </a:r>
            <a:r>
              <a:rPr lang="ru-RU" sz="2800" b="1" dirty="0" err="1" smtClean="0"/>
              <a:t>до­ходч</a:t>
            </a:r>
            <a:r>
              <a:rPr lang="ru-RU" sz="2800" b="1" dirty="0"/>
              <a:t>..</a:t>
            </a:r>
            <a:r>
              <a:rPr lang="ru-RU" sz="2800" b="1" dirty="0" smtClean="0"/>
              <a:t>вый     </a:t>
            </a:r>
            <a:r>
              <a:rPr lang="ru-RU" sz="2800" b="1" dirty="0" err="1" smtClean="0"/>
              <a:t>пре­одол</a:t>
            </a:r>
            <a:r>
              <a:rPr lang="ru-RU" sz="2800" b="1" dirty="0"/>
              <a:t>..</a:t>
            </a:r>
            <a:r>
              <a:rPr lang="ru-RU" sz="2800" b="1" dirty="0" err="1" smtClean="0"/>
              <a:t>вать</a:t>
            </a:r>
            <a:r>
              <a:rPr lang="ru-RU" sz="2800" b="1" dirty="0"/>
              <a:t> </a:t>
            </a:r>
            <a:r>
              <a:rPr lang="ru-RU" sz="2800" b="1" dirty="0" smtClean="0"/>
              <a:t>   </a:t>
            </a:r>
            <a:r>
              <a:rPr lang="ru-RU" sz="2800" b="1" dirty="0" err="1" smtClean="0"/>
              <a:t>зате</a:t>
            </a:r>
            <a:r>
              <a:rPr lang="ru-RU" sz="2800" b="1" dirty="0"/>
              <a:t>..</a:t>
            </a:r>
            <a:r>
              <a:rPr lang="ru-RU" sz="2800" b="1" dirty="0" err="1" smtClean="0"/>
              <a:t>ть</a:t>
            </a:r>
            <a:r>
              <a:rPr lang="ru-RU" sz="2800" b="1" dirty="0"/>
              <a:t> </a:t>
            </a:r>
            <a:r>
              <a:rPr lang="ru-RU" sz="2800" b="1" dirty="0" err="1" smtClean="0"/>
              <a:t>за­шкал</a:t>
            </a:r>
            <a:r>
              <a:rPr lang="ru-RU" sz="2800" b="1" dirty="0"/>
              <a:t>..</a:t>
            </a:r>
            <a:r>
              <a:rPr lang="ru-RU" sz="2800" b="1" dirty="0" err="1" smtClean="0"/>
              <a:t>вать</a:t>
            </a:r>
            <a:endParaRPr lang="ru-RU" sz="2800" b="1" dirty="0" smtClean="0"/>
          </a:p>
          <a:p>
            <a:pPr marL="514350" indent="-514350">
              <a:buFont typeface="+mj-lt"/>
              <a:buAutoNum type="arabicPeriod"/>
            </a:pPr>
            <a:endParaRPr lang="ru-RU" sz="2800" b="1" dirty="0"/>
          </a:p>
          <a:p>
            <a:pPr marL="514350" indent="-514350">
              <a:buFont typeface="+mj-lt"/>
              <a:buAutoNum type="arabicPeriod"/>
            </a:pPr>
            <a:r>
              <a:rPr lang="ru-RU" sz="2800" b="1" dirty="0" err="1"/>
              <a:t>ута</a:t>
            </a:r>
            <a:r>
              <a:rPr lang="ru-RU" sz="2800" b="1" dirty="0"/>
              <a:t>..</a:t>
            </a:r>
            <a:r>
              <a:rPr lang="ru-RU" sz="2800" b="1" dirty="0" err="1" smtClean="0"/>
              <a:t>вать</a:t>
            </a:r>
            <a:r>
              <a:rPr lang="ru-RU" sz="2800" b="1" dirty="0"/>
              <a:t> 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фасол</a:t>
            </a:r>
            <a:r>
              <a:rPr lang="ru-RU" sz="2800" b="1" dirty="0"/>
              <a:t>..</a:t>
            </a:r>
            <a:r>
              <a:rPr lang="ru-RU" sz="2800" b="1" dirty="0" smtClean="0"/>
              <a:t>вый  </a:t>
            </a:r>
            <a:r>
              <a:rPr lang="ru-RU" sz="2800" b="1" dirty="0" err="1" smtClean="0"/>
              <a:t>вы­здо­равл</a:t>
            </a:r>
            <a:r>
              <a:rPr lang="ru-RU" sz="2800" b="1" dirty="0"/>
              <a:t>..</a:t>
            </a:r>
            <a:r>
              <a:rPr lang="ru-RU" sz="2800" b="1" dirty="0" err="1" smtClean="0"/>
              <a:t>вать</a:t>
            </a:r>
            <a:r>
              <a:rPr lang="ru-RU" sz="2800" b="1" dirty="0"/>
              <a:t> </a:t>
            </a:r>
            <a:r>
              <a:rPr lang="ru-RU" sz="2800" b="1" dirty="0" smtClean="0"/>
              <a:t>                         </a:t>
            </a:r>
            <a:r>
              <a:rPr lang="ru-RU" sz="2800" b="1" dirty="0" err="1" smtClean="0"/>
              <a:t>раз­брызг</a:t>
            </a:r>
            <a:r>
              <a:rPr lang="ru-RU" sz="2800" b="1" dirty="0"/>
              <a:t>..</a:t>
            </a:r>
            <a:r>
              <a:rPr lang="ru-RU" sz="2800" b="1" dirty="0" err="1" smtClean="0"/>
              <a:t>ва­ю­щий</a:t>
            </a:r>
            <a:r>
              <a:rPr lang="ru-RU" sz="2800" b="1" dirty="0"/>
              <a:t> </a:t>
            </a:r>
            <a:r>
              <a:rPr lang="ru-RU" sz="2800" b="1" dirty="0" smtClean="0"/>
              <a:t>  </a:t>
            </a:r>
            <a:r>
              <a:rPr lang="ru-RU" sz="2800" b="1" dirty="0" err="1" smtClean="0"/>
              <a:t>на­зойл</a:t>
            </a:r>
            <a:r>
              <a:rPr lang="ru-RU" sz="2800" b="1" dirty="0"/>
              <a:t>..</a:t>
            </a:r>
            <a:r>
              <a:rPr lang="ru-RU" sz="2800" b="1" dirty="0" smtClean="0"/>
              <a:t>вый</a:t>
            </a:r>
          </a:p>
          <a:p>
            <a:pPr marL="514350" indent="-514350">
              <a:buFont typeface="+mj-lt"/>
              <a:buAutoNum type="arabicPeriod"/>
            </a:pPr>
            <a:endParaRPr lang="ru-RU" sz="2800" b="1" dirty="0"/>
          </a:p>
          <a:p>
            <a:pPr marL="514350" indent="-514350">
              <a:buFont typeface="+mj-lt"/>
              <a:buAutoNum type="arabicPeriod"/>
            </a:pPr>
            <a:r>
              <a:rPr lang="ru-RU" sz="2800" b="1" dirty="0" err="1"/>
              <a:t>за­канч</a:t>
            </a:r>
            <a:r>
              <a:rPr lang="ru-RU" sz="2800" b="1" dirty="0"/>
              <a:t>..</a:t>
            </a:r>
            <a:r>
              <a:rPr lang="ru-RU" sz="2800" b="1" dirty="0" err="1" smtClean="0"/>
              <a:t>вать</a:t>
            </a:r>
            <a:r>
              <a:rPr lang="ru-RU" sz="2800" b="1" dirty="0"/>
              <a:t> </a:t>
            </a:r>
            <a:r>
              <a:rPr lang="ru-RU" sz="2800" b="1" dirty="0" smtClean="0"/>
              <a:t>   </a:t>
            </a:r>
            <a:r>
              <a:rPr lang="ru-RU" sz="2800" b="1" dirty="0" err="1" smtClean="0"/>
              <a:t>до­верч</a:t>
            </a:r>
            <a:r>
              <a:rPr lang="ru-RU" sz="2800" b="1" dirty="0"/>
              <a:t>..</a:t>
            </a:r>
            <a:r>
              <a:rPr lang="ru-RU" sz="2800" b="1" dirty="0" smtClean="0"/>
              <a:t>вый   </a:t>
            </a:r>
            <a:r>
              <a:rPr lang="ru-RU" sz="2800" b="1" dirty="0" err="1" smtClean="0"/>
              <a:t>ливн</a:t>
            </a:r>
            <a:r>
              <a:rPr lang="ru-RU" sz="2800" b="1" dirty="0"/>
              <a:t>..</a:t>
            </a:r>
            <a:r>
              <a:rPr lang="ru-RU" sz="2800" b="1" dirty="0" smtClean="0"/>
              <a:t>вый       </a:t>
            </a:r>
            <a:r>
              <a:rPr lang="ru-RU" sz="2800" b="1" dirty="0" err="1" smtClean="0"/>
              <a:t>скваж</a:t>
            </a:r>
            <a:r>
              <a:rPr lang="ru-RU" sz="2800" b="1" dirty="0"/>
              <a:t>..</a:t>
            </a:r>
            <a:r>
              <a:rPr lang="ru-RU" sz="2800" b="1" dirty="0" smtClean="0"/>
              <a:t>на  </a:t>
            </a:r>
            <a:r>
              <a:rPr lang="ru-RU" sz="2800" b="1" dirty="0" err="1" smtClean="0"/>
              <a:t>за­ботл</a:t>
            </a:r>
            <a:r>
              <a:rPr lang="ru-RU" sz="2800" b="1" dirty="0"/>
              <a:t>..вый</a:t>
            </a:r>
          </a:p>
          <a:p>
            <a:pPr marL="0" indent="0">
              <a:buNone/>
            </a:pPr>
            <a:endParaRPr lang="ru-RU" sz="2800" b="1" dirty="0"/>
          </a:p>
          <a:p>
            <a:pPr marL="0" indent="0">
              <a:buNone/>
            </a:pPr>
            <a:endParaRPr lang="ru-RU" sz="2800" dirty="0"/>
          </a:p>
          <a:p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4867164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http://player.myshared.ru/135909/data/images/img5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1" cy="6957392"/>
          </a:xfrm>
          <a:prstGeom prst="rect">
            <a:avLst/>
          </a:prstGeom>
          <a:noFill/>
          <a:ln>
            <a:noFill/>
          </a:ln>
        </p:spPr>
      </p:pic>
      <p:pic>
        <p:nvPicPr>
          <p:cNvPr id="8194" name="Picture 2" descr="http://bugaga.net.ru/img/spryazhenie-glagolov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16632"/>
            <a:ext cx="9144000" cy="64807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13212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http://player.myshared.ru/135909/data/images/img5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1" cy="6957392"/>
          </a:xfrm>
          <a:prstGeom prst="rect">
            <a:avLst/>
          </a:prstGeom>
          <a:noFill/>
          <a:ln>
            <a:noFill/>
          </a:ln>
        </p:spPr>
      </p:pic>
      <p:pic>
        <p:nvPicPr>
          <p:cNvPr id="7170" name="Picture 2" descr="http://cdn01.ru/files/users/images/e2/b9/e2b9edd6a4b1be8d5f5c6683eb61b59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-964"/>
            <a:ext cx="9144000" cy="67423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86716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http://player.myshared.ru/135909/data/images/img5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1" cy="6957392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Прямоугольник 4"/>
          <p:cNvSpPr/>
          <p:nvPr/>
        </p:nvSpPr>
        <p:spPr>
          <a:xfrm>
            <a:off x="215516" y="1052736"/>
            <a:ext cx="8100900" cy="193899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400" b="1" dirty="0"/>
              <a:t>1. У глаголов </a:t>
            </a:r>
            <a:r>
              <a:rPr lang="ru-RU" sz="2400" b="1" dirty="0">
                <a:solidFill>
                  <a:srgbClr val="C00000"/>
                </a:solidFill>
              </a:rPr>
              <a:t>с приставкой </a:t>
            </a:r>
            <a:r>
              <a:rPr lang="ru-RU" sz="2400" b="1" i="1" dirty="0">
                <a:solidFill>
                  <a:srgbClr val="C00000"/>
                </a:solidFill>
              </a:rPr>
              <a:t>вы-</a:t>
            </a:r>
            <a:r>
              <a:rPr lang="ru-RU" sz="2400" b="1" dirty="0">
                <a:solidFill>
                  <a:srgbClr val="C00000"/>
                </a:solidFill>
              </a:rPr>
              <a:t> </a:t>
            </a:r>
            <a:r>
              <a:rPr lang="ru-RU" sz="2400" b="1" dirty="0"/>
              <a:t>спряжение определяется по бесприставочному глаголу:</a:t>
            </a:r>
          </a:p>
          <a:p>
            <a:r>
              <a:rPr lang="ru-RU" sz="2400" b="1" dirty="0"/>
              <a:t>они выспятся – спят (2-е спряжение)</a:t>
            </a:r>
            <a:br>
              <a:rPr lang="ru-RU" sz="2400" b="1" dirty="0"/>
            </a:br>
            <a:r>
              <a:rPr lang="ru-RU" sz="2400" b="1" i="1" dirty="0"/>
              <a:t>он вырастит сына – растит</a:t>
            </a:r>
            <a:r>
              <a:rPr lang="ru-RU" sz="2400" b="1" dirty="0"/>
              <a:t> (2-е спряжение)</a:t>
            </a:r>
            <a:br>
              <a:rPr lang="ru-RU" sz="2400" b="1" dirty="0"/>
            </a:br>
            <a:r>
              <a:rPr lang="ru-RU" sz="2400" b="1" i="1" dirty="0"/>
              <a:t>у него вырастет сын – растет</a:t>
            </a:r>
            <a:r>
              <a:rPr lang="ru-RU" sz="2400" b="1" dirty="0"/>
              <a:t> (1-е спряжение)</a:t>
            </a:r>
          </a:p>
        </p:txBody>
      </p:sp>
      <p:sp>
        <p:nvSpPr>
          <p:cNvPr id="6" name="Заголовок 5"/>
          <p:cNvSpPr>
            <a:spLocks noGrp="1"/>
          </p:cNvSpPr>
          <p:nvPr>
            <p:ph type="title" idx="4294967295"/>
          </p:nvPr>
        </p:nvSpPr>
        <p:spPr>
          <a:xfrm>
            <a:off x="1475656" y="274638"/>
            <a:ext cx="4752528" cy="633412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Примечания</a:t>
            </a:r>
            <a:endParaRPr lang="ru-RU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62562" y="3068960"/>
            <a:ext cx="8496944" cy="1200329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400" b="1" dirty="0"/>
              <a:t>2. Запомните разноспрягаемые глаголы: </a:t>
            </a:r>
            <a:r>
              <a:rPr lang="ru-RU" sz="2400" b="1" i="1" dirty="0">
                <a:solidFill>
                  <a:srgbClr val="C00000"/>
                </a:solidFill>
              </a:rPr>
              <a:t>хотеть, бежать, чтить</a:t>
            </a:r>
            <a:r>
              <a:rPr lang="ru-RU" sz="2400" b="1" i="1" dirty="0"/>
              <a:t> (чтут, чтят), </a:t>
            </a:r>
            <a:r>
              <a:rPr lang="ru-RU" sz="2400" b="1" i="1" dirty="0">
                <a:solidFill>
                  <a:srgbClr val="C00000"/>
                </a:solidFill>
              </a:rPr>
              <a:t>брезжить</a:t>
            </a:r>
            <a:r>
              <a:rPr lang="ru-RU" sz="2400" b="1" i="1" dirty="0"/>
              <a:t> (рассвет брезжит, зори </a:t>
            </a:r>
            <a:r>
              <a:rPr lang="ru-RU" sz="2400" b="1" i="1" dirty="0" err="1"/>
              <a:t>брезжут</a:t>
            </a:r>
            <a:r>
              <a:rPr lang="ru-RU" sz="2400" b="1" i="1" dirty="0"/>
              <a:t>).</a:t>
            </a:r>
            <a:endParaRPr lang="ru-RU" sz="2400" b="1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262562" y="4509120"/>
            <a:ext cx="8640960" cy="156966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400" b="1" dirty="0"/>
              <a:t>3. Глаголы на </a:t>
            </a:r>
            <a:r>
              <a:rPr lang="ru-RU" sz="2400" b="1" i="1" dirty="0"/>
              <a:t>-ять</a:t>
            </a:r>
            <a:r>
              <a:rPr lang="ru-RU" sz="2400" b="1" dirty="0"/>
              <a:t> относятся к 1-му спряжению: </a:t>
            </a:r>
            <a:r>
              <a:rPr lang="ru-RU" sz="2400" b="1" i="1" dirty="0">
                <a:solidFill>
                  <a:srgbClr val="C00000"/>
                </a:solidFill>
              </a:rPr>
              <a:t>баять, блеять, веять, каяться, лаять, лелеять, маяться, надеяться, реять, сеять, </a:t>
            </a:r>
            <a:r>
              <a:rPr lang="ru-RU" sz="2400" b="1" i="1" dirty="0" smtClean="0">
                <a:solidFill>
                  <a:srgbClr val="C00000"/>
                </a:solidFill>
              </a:rPr>
              <a:t>таять </a:t>
            </a:r>
            <a:r>
              <a:rPr lang="ru-RU" sz="2400" b="1" dirty="0" smtClean="0">
                <a:solidFill>
                  <a:srgbClr val="C00000"/>
                </a:solidFill>
              </a:rPr>
              <a:t>(</a:t>
            </a:r>
            <a:r>
              <a:rPr lang="ru-RU" sz="2400" b="1" dirty="0">
                <a:solidFill>
                  <a:srgbClr val="C00000"/>
                </a:solidFill>
              </a:rPr>
              <a:t>не путать: </a:t>
            </a:r>
            <a:r>
              <a:rPr lang="ru-RU" sz="2400" b="1" i="1" dirty="0">
                <a:solidFill>
                  <a:srgbClr val="C00000"/>
                </a:solidFill>
              </a:rPr>
              <a:t>таить</a:t>
            </a:r>
            <a:r>
              <a:rPr lang="ru-RU" sz="2400" b="1" dirty="0">
                <a:solidFill>
                  <a:srgbClr val="C00000"/>
                </a:solidFill>
              </a:rPr>
              <a:t> – «скрывать»), </a:t>
            </a:r>
            <a:r>
              <a:rPr lang="ru-RU" sz="2400" b="1" dirty="0" smtClean="0">
                <a:solidFill>
                  <a:srgbClr val="C00000"/>
                </a:solidFill>
              </a:rPr>
              <a:t>чаять, </a:t>
            </a:r>
            <a:r>
              <a:rPr lang="ru-RU" sz="2400" b="1" i="1" dirty="0" smtClean="0">
                <a:solidFill>
                  <a:srgbClr val="C00000"/>
                </a:solidFill>
              </a:rPr>
              <a:t>чуять,</a:t>
            </a:r>
            <a:r>
              <a:rPr lang="ru-RU" sz="2400" b="1" dirty="0" smtClean="0">
                <a:solidFill>
                  <a:srgbClr val="C00000"/>
                </a:solidFill>
              </a:rPr>
              <a:t> </a:t>
            </a:r>
            <a:r>
              <a:rPr lang="ru-RU" sz="2400" b="1" i="1" dirty="0" smtClean="0">
                <a:solidFill>
                  <a:srgbClr val="C00000"/>
                </a:solidFill>
              </a:rPr>
              <a:t>хаять</a:t>
            </a:r>
            <a:r>
              <a:rPr lang="ru-RU" sz="2400" b="1" dirty="0">
                <a:solidFill>
                  <a:srgbClr val="C00000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2132124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8" grpId="0" animBg="1"/>
      <p:bldP spid="9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http://player.myshared.ru/135909/data/images/img5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1" cy="6957392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/>
            </a:r>
            <a:br>
              <a:rPr lang="ru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</a:br>
            <a:r>
              <a:rPr lang="ru-RU" sz="31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Укажите </a:t>
            </a:r>
            <a:r>
              <a:rPr lang="ru-RU" sz="31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номера слов, которые пишутся с буквой у(ю).</a:t>
            </a:r>
            <a:br>
              <a:rPr lang="ru-RU" sz="31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</a:br>
            <a:endParaRPr lang="ru-RU" sz="31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r>
              <a:rPr lang="ru-RU" sz="2800" b="1" dirty="0"/>
              <a:t>1. они </a:t>
            </a:r>
            <a:r>
              <a:rPr lang="ru-RU" sz="2800" b="1" dirty="0" err="1"/>
              <a:t>бормоч_т</a:t>
            </a:r>
            <a:r>
              <a:rPr lang="ru-RU" sz="2800" b="1" dirty="0"/>
              <a:t/>
            </a:r>
            <a:br>
              <a:rPr lang="ru-RU" sz="2800" b="1" dirty="0"/>
            </a:br>
            <a:r>
              <a:rPr lang="ru-RU" sz="2800" b="1" dirty="0"/>
              <a:t>2. они </a:t>
            </a:r>
            <a:r>
              <a:rPr lang="ru-RU" sz="2800" b="1" dirty="0" err="1"/>
              <a:t>трепещ_т</a:t>
            </a:r>
            <a:r>
              <a:rPr lang="ru-RU" sz="2800" b="1" dirty="0"/>
              <a:t/>
            </a:r>
            <a:br>
              <a:rPr lang="ru-RU" sz="2800" b="1" dirty="0"/>
            </a:br>
            <a:r>
              <a:rPr lang="ru-RU" sz="2800" b="1" dirty="0"/>
              <a:t>3. они </a:t>
            </a:r>
            <a:r>
              <a:rPr lang="ru-RU" sz="2800" b="1" dirty="0" err="1"/>
              <a:t>вид_т</a:t>
            </a:r>
            <a:r>
              <a:rPr lang="ru-RU" sz="2800" b="1" dirty="0"/>
              <a:t/>
            </a:r>
            <a:br>
              <a:rPr lang="ru-RU" sz="2800" b="1" dirty="0"/>
            </a:br>
            <a:r>
              <a:rPr lang="ru-RU" sz="2800" b="1" dirty="0"/>
              <a:t>4. они </a:t>
            </a:r>
            <a:r>
              <a:rPr lang="ru-RU" sz="2800" b="1" dirty="0" err="1"/>
              <a:t>ма_тся</a:t>
            </a:r>
            <a:r>
              <a:rPr lang="ru-RU" sz="2800" b="1" dirty="0"/>
              <a:t/>
            </a:r>
            <a:br>
              <a:rPr lang="ru-RU" sz="2800" b="1" dirty="0"/>
            </a:br>
            <a:r>
              <a:rPr lang="ru-RU" sz="2800" b="1" dirty="0"/>
              <a:t>5. они </a:t>
            </a:r>
            <a:r>
              <a:rPr lang="ru-RU" sz="2800" b="1" dirty="0" err="1"/>
              <a:t>высп_тся</a:t>
            </a:r>
            <a:r>
              <a:rPr lang="ru-RU" sz="2800" b="1" dirty="0"/>
              <a:t/>
            </a:r>
            <a:br>
              <a:rPr lang="ru-RU" sz="2800" b="1" dirty="0"/>
            </a:br>
            <a:r>
              <a:rPr lang="ru-RU" sz="2800" b="1" dirty="0"/>
              <a:t>6. они </a:t>
            </a:r>
            <a:r>
              <a:rPr lang="ru-RU" sz="2800" b="1" dirty="0" err="1"/>
              <a:t>наде_тся</a:t>
            </a:r>
            <a:r>
              <a:rPr lang="ru-RU" sz="2800" b="1" dirty="0"/>
              <a:t/>
            </a:r>
            <a:br>
              <a:rPr lang="ru-RU" sz="2800" b="1" dirty="0"/>
            </a:br>
            <a:r>
              <a:rPr lang="ru-RU" sz="2800" b="1" dirty="0"/>
              <a:t>7. они </a:t>
            </a:r>
            <a:r>
              <a:rPr lang="ru-RU" sz="2800" b="1" dirty="0" err="1"/>
              <a:t>леле_т</a:t>
            </a:r>
            <a:r>
              <a:rPr lang="ru-RU" sz="2800" b="1" dirty="0"/>
              <a:t/>
            </a:r>
            <a:br>
              <a:rPr lang="ru-RU" sz="2800" b="1" dirty="0"/>
            </a:br>
            <a:endParaRPr lang="ru-RU" sz="2800" dirty="0"/>
          </a:p>
        </p:txBody>
      </p:sp>
      <p:sp>
        <p:nvSpPr>
          <p:cNvPr id="5" name="Объект 4"/>
          <p:cNvSpPr>
            <a:spLocks noGrp="1"/>
          </p:cNvSpPr>
          <p:nvPr>
            <p:ph sz="half" idx="2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r>
              <a:rPr lang="ru-RU" b="1" dirty="0"/>
              <a:t>8. они </a:t>
            </a:r>
            <a:r>
              <a:rPr lang="ru-RU" b="1" dirty="0" err="1"/>
              <a:t>брезж_т</a:t>
            </a:r>
            <a:r>
              <a:rPr lang="ru-RU" b="1" dirty="0"/>
              <a:t/>
            </a:r>
            <a:br>
              <a:rPr lang="ru-RU" b="1" dirty="0"/>
            </a:br>
            <a:r>
              <a:rPr lang="ru-RU" b="1" dirty="0"/>
              <a:t>9. снега </a:t>
            </a:r>
            <a:r>
              <a:rPr lang="ru-RU" b="1" dirty="0" err="1"/>
              <a:t>та_т</a:t>
            </a:r>
            <a:r>
              <a:rPr lang="ru-RU" b="1" dirty="0"/>
              <a:t/>
            </a:r>
            <a:br>
              <a:rPr lang="ru-RU" b="1" dirty="0"/>
            </a:br>
            <a:r>
              <a:rPr lang="ru-RU" b="1" dirty="0"/>
              <a:t>10. травы </a:t>
            </a:r>
            <a:r>
              <a:rPr lang="ru-RU" b="1" dirty="0" err="1"/>
              <a:t>колыш_тся</a:t>
            </a:r>
            <a:r>
              <a:rPr lang="ru-RU" b="1" dirty="0"/>
              <a:t/>
            </a:r>
            <a:br>
              <a:rPr lang="ru-RU" b="1" dirty="0"/>
            </a:br>
            <a:r>
              <a:rPr lang="ru-RU" b="1" dirty="0"/>
              <a:t>11. они </a:t>
            </a:r>
            <a:r>
              <a:rPr lang="ru-RU" b="1" dirty="0" err="1"/>
              <a:t>мерещ_тся</a:t>
            </a:r>
            <a:r>
              <a:rPr lang="ru-RU" b="1" dirty="0"/>
              <a:t/>
            </a:r>
            <a:br>
              <a:rPr lang="ru-RU" b="1" dirty="0"/>
            </a:br>
            <a:r>
              <a:rPr lang="ru-RU" b="1" dirty="0"/>
              <a:t>12. собаки </a:t>
            </a:r>
            <a:r>
              <a:rPr lang="ru-RU" b="1" dirty="0" err="1"/>
              <a:t>ла_т</a:t>
            </a:r>
            <a:r>
              <a:rPr lang="ru-RU" b="1" dirty="0"/>
              <a:t/>
            </a:r>
            <a:br>
              <a:rPr lang="ru-RU" b="1" dirty="0"/>
            </a:br>
            <a:r>
              <a:rPr lang="ru-RU" b="1" dirty="0"/>
              <a:t>13. овцы </a:t>
            </a:r>
            <a:r>
              <a:rPr lang="ru-RU" b="1" dirty="0" err="1"/>
              <a:t>бле_т</a:t>
            </a:r>
            <a:r>
              <a:rPr lang="ru-RU" b="1" dirty="0"/>
              <a:t/>
            </a:r>
            <a:br>
              <a:rPr lang="ru-RU" b="1" dirty="0"/>
            </a:br>
            <a:r>
              <a:rPr lang="ru-RU" b="1" dirty="0"/>
              <a:t>14. они </a:t>
            </a:r>
            <a:r>
              <a:rPr lang="ru-RU" b="1" dirty="0" err="1"/>
              <a:t>бор_тся</a:t>
            </a:r>
            <a:endParaRPr lang="ru-RU" b="1" dirty="0"/>
          </a:p>
          <a:p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1547664" y="4869160"/>
            <a:ext cx="6336704" cy="108012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rgbClr val="C00000"/>
                </a:solidFill>
              </a:rPr>
              <a:t>1, 2, 4, 6, 7, 8, 9, 10, 12, 13, 14</a:t>
            </a:r>
            <a:endParaRPr lang="ru-RU" sz="36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9946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http://player.myshared.ru/135909/data/images/img5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1" cy="6957392"/>
          </a:xfrm>
          <a:prstGeom prst="rect">
            <a:avLst/>
          </a:prstGeom>
          <a:noFill/>
          <a:ln>
            <a:noFill/>
          </a:ln>
        </p:spPr>
      </p:pic>
      <p:pic>
        <p:nvPicPr>
          <p:cNvPr id="9218" name="Picture 2" descr="http://grammatika-rus.ru/wp-content/uploads/2014/10/suffiksy-prichastij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35539" cy="6453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13212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http://player.myshared.ru/135909/data/images/img5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1" cy="6957392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79512" y="274638"/>
            <a:ext cx="7175376" cy="1143000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sz="2800" b="1" dirty="0">
                <a:ln w="10541" cmpd="sng">
                  <a:solidFill>
                    <a:sysClr val="windowText" lastClr="000000"/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Опре­де­ли­те слово, в ко­то­ром про­пу­ще­на без­удар­ная непро­ве­ря­е­мая глас­ная корня. Вы­пи­ши­те это слово, вста­вив про­пу­щен­ную букву.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467544" y="1628801"/>
            <a:ext cx="2664296" cy="2664296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r>
              <a:rPr lang="ru-RU" sz="2800" b="1" dirty="0"/>
              <a:t>к..</a:t>
            </a:r>
            <a:r>
              <a:rPr lang="ru-RU" sz="2800" b="1" dirty="0" err="1"/>
              <a:t>рми­лец</a:t>
            </a:r>
            <a:endParaRPr lang="ru-RU" sz="2800" b="1" dirty="0"/>
          </a:p>
          <a:p>
            <a:pPr marL="0" indent="0">
              <a:buNone/>
            </a:pPr>
            <a:r>
              <a:rPr lang="ru-RU" sz="2800" b="1" dirty="0" err="1"/>
              <a:t>невм</a:t>
            </a:r>
            <a:r>
              <a:rPr lang="ru-RU" sz="2800" b="1" dirty="0"/>
              <a:t>..готу</a:t>
            </a:r>
          </a:p>
          <a:p>
            <a:pPr marL="0" indent="0">
              <a:buNone/>
            </a:pPr>
            <a:r>
              <a:rPr lang="ru-RU" sz="2800" b="1" dirty="0" err="1"/>
              <a:t>перег</a:t>
            </a:r>
            <a:r>
              <a:rPr lang="ru-RU" sz="2800" b="1" dirty="0"/>
              <a:t>..</a:t>
            </a:r>
            <a:r>
              <a:rPr lang="ru-RU" sz="2800" b="1" dirty="0" err="1"/>
              <a:t>рев­ший</a:t>
            </a:r>
            <a:endParaRPr lang="ru-RU" sz="2800" b="1" dirty="0"/>
          </a:p>
          <a:p>
            <a:pPr marL="0" indent="0">
              <a:buNone/>
            </a:pPr>
            <a:r>
              <a:rPr lang="ru-RU" sz="2800" b="1" dirty="0"/>
              <a:t>ср..</a:t>
            </a:r>
            <a:r>
              <a:rPr lang="ru-RU" sz="2800" b="1" dirty="0" err="1"/>
              <a:t>вни­тель­ный</a:t>
            </a:r>
            <a:endParaRPr lang="ru-RU" sz="2800" b="1" dirty="0"/>
          </a:p>
          <a:p>
            <a:pPr marL="0" indent="0">
              <a:buNone/>
            </a:pPr>
            <a:r>
              <a:rPr lang="ru-RU" sz="2800" b="1" dirty="0" err="1"/>
              <a:t>агр</a:t>
            </a:r>
            <a:r>
              <a:rPr lang="ru-RU" sz="2800" b="1" dirty="0"/>
              <a:t>..ном</a:t>
            </a:r>
          </a:p>
          <a:p>
            <a:endParaRPr lang="ru-RU" sz="28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3275856" y="1628800"/>
            <a:ext cx="2736304" cy="2246769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800" b="1" dirty="0" err="1"/>
              <a:t>оз</a:t>
            </a:r>
            <a:r>
              <a:rPr lang="ru-RU" sz="2800" b="1" dirty="0"/>
              <a:t>..</a:t>
            </a:r>
            <a:r>
              <a:rPr lang="ru-RU" sz="2800" b="1" dirty="0" err="1"/>
              <a:t>ря­ю­щий</a:t>
            </a:r>
            <a:endParaRPr lang="ru-RU" sz="2800" b="1" dirty="0"/>
          </a:p>
          <a:p>
            <a:r>
              <a:rPr lang="ru-RU" sz="2800" b="1" dirty="0" err="1"/>
              <a:t>обж</a:t>
            </a:r>
            <a:r>
              <a:rPr lang="ru-RU" sz="2800" b="1" dirty="0"/>
              <a:t>..</a:t>
            </a:r>
            <a:r>
              <a:rPr lang="ru-RU" sz="2800" b="1" dirty="0" err="1"/>
              <a:t>гать­ся</a:t>
            </a:r>
            <a:endParaRPr lang="ru-RU" sz="2800" b="1" dirty="0"/>
          </a:p>
          <a:p>
            <a:r>
              <a:rPr lang="ru-RU" sz="2800" b="1" dirty="0"/>
              <a:t>в</a:t>
            </a:r>
            <a:r>
              <a:rPr lang="ru-RU" sz="2800" b="1" dirty="0" smtClean="0"/>
              <a:t>..</a:t>
            </a:r>
            <a:r>
              <a:rPr lang="ru-RU" sz="2800" b="1" dirty="0" err="1" smtClean="0"/>
              <a:t>негрет</a:t>
            </a:r>
            <a:endParaRPr lang="ru-RU" sz="2800" b="1" dirty="0"/>
          </a:p>
          <a:p>
            <a:r>
              <a:rPr lang="ru-RU" sz="2800" b="1" dirty="0" err="1"/>
              <a:t>заб</a:t>
            </a:r>
            <a:r>
              <a:rPr lang="ru-RU" sz="2800" b="1" dirty="0"/>
              <a:t>..</a:t>
            </a:r>
            <a:r>
              <a:rPr lang="ru-RU" sz="2800" b="1" dirty="0" err="1"/>
              <a:t>ру</a:t>
            </a:r>
            <a:endParaRPr lang="ru-RU" sz="2800" b="1" dirty="0"/>
          </a:p>
          <a:p>
            <a:r>
              <a:rPr lang="ru-RU" sz="2800" b="1" dirty="0" err="1"/>
              <a:t>оштр</a:t>
            </a:r>
            <a:r>
              <a:rPr lang="ru-RU" sz="2800" b="1" dirty="0"/>
              <a:t>..</a:t>
            </a:r>
            <a:r>
              <a:rPr lang="ru-RU" sz="2800" b="1" dirty="0" err="1"/>
              <a:t>фо­вать</a:t>
            </a:r>
            <a:endParaRPr lang="ru-RU" sz="2800" b="1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6084168" y="2060848"/>
            <a:ext cx="2808312" cy="2246769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800" b="1" dirty="0" err="1"/>
              <a:t>зап</a:t>
            </a:r>
            <a:r>
              <a:rPr lang="ru-RU" sz="2800" b="1" dirty="0"/>
              <a:t>..</a:t>
            </a:r>
            <a:r>
              <a:rPr lang="ru-RU" sz="2800" b="1" dirty="0" err="1"/>
              <a:t>зда­лый</a:t>
            </a:r>
            <a:endParaRPr lang="ru-RU" sz="2800" b="1" dirty="0"/>
          </a:p>
          <a:p>
            <a:r>
              <a:rPr lang="ru-RU" sz="2800" b="1" dirty="0" err="1"/>
              <a:t>изл</a:t>
            </a:r>
            <a:r>
              <a:rPr lang="ru-RU" sz="2800" b="1" dirty="0"/>
              <a:t>..гать</a:t>
            </a:r>
          </a:p>
          <a:p>
            <a:r>
              <a:rPr lang="ru-RU" sz="2800" b="1" dirty="0" err="1"/>
              <a:t>тр</a:t>
            </a:r>
            <a:r>
              <a:rPr lang="ru-RU" sz="2800" b="1" dirty="0"/>
              <a:t>..</a:t>
            </a:r>
            <a:r>
              <a:rPr lang="ru-RU" sz="2800" b="1" dirty="0" err="1"/>
              <a:t>пе­щу­щий</a:t>
            </a:r>
            <a:endParaRPr lang="ru-RU" sz="2800" b="1" dirty="0"/>
          </a:p>
          <a:p>
            <a:r>
              <a:rPr lang="ru-RU" sz="2800" b="1" dirty="0" err="1"/>
              <a:t>пан..рам­ный</a:t>
            </a:r>
            <a:endParaRPr lang="ru-RU" sz="2800" b="1" dirty="0"/>
          </a:p>
          <a:p>
            <a:r>
              <a:rPr lang="ru-RU" sz="2800" b="1" dirty="0" err="1"/>
              <a:t>отгор</a:t>
            </a:r>
            <a:r>
              <a:rPr lang="ru-RU" sz="2800" b="1" dirty="0"/>
              <a:t>..</a:t>
            </a:r>
            <a:r>
              <a:rPr lang="ru-RU" sz="2800" b="1" dirty="0" err="1"/>
              <a:t>дить­ся</a:t>
            </a:r>
            <a:endParaRPr lang="ru-RU" sz="2800" b="1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1259632" y="4437112"/>
            <a:ext cx="2520280" cy="2246769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800" b="1" dirty="0"/>
              <a:t>к</a:t>
            </a:r>
            <a:r>
              <a:rPr lang="ru-RU" sz="2800" b="1" dirty="0" smtClean="0"/>
              <a:t>омм..</a:t>
            </a:r>
            <a:r>
              <a:rPr lang="ru-RU" sz="2800" b="1" dirty="0" err="1" smtClean="0"/>
              <a:t>рсант</a:t>
            </a:r>
            <a:endParaRPr lang="ru-RU" sz="2800" b="1" dirty="0"/>
          </a:p>
          <a:p>
            <a:r>
              <a:rPr lang="ru-RU" sz="2800" b="1" dirty="0" err="1"/>
              <a:t>с</a:t>
            </a:r>
            <a:r>
              <a:rPr lang="ru-RU" sz="2800" b="1" dirty="0" err="1" smtClean="0"/>
              <a:t>к</a:t>
            </a:r>
            <a:r>
              <a:rPr lang="ru-RU" sz="2800" b="1" dirty="0" smtClean="0"/>
              <a:t>..</a:t>
            </a:r>
            <a:r>
              <a:rPr lang="ru-RU" sz="2800" b="1" dirty="0" err="1" smtClean="0"/>
              <a:t>кать</a:t>
            </a:r>
            <a:endParaRPr lang="ru-RU" sz="2800" b="1" dirty="0"/>
          </a:p>
          <a:p>
            <a:r>
              <a:rPr lang="ru-RU" sz="2800" b="1" dirty="0" err="1"/>
              <a:t>щ</a:t>
            </a:r>
            <a:r>
              <a:rPr lang="ru-RU" sz="2800" b="1" dirty="0" err="1" smtClean="0"/>
              <a:t>еб</a:t>
            </a:r>
            <a:r>
              <a:rPr lang="ru-RU" sz="2800" b="1" dirty="0" smtClean="0"/>
              <a:t>..тать</a:t>
            </a:r>
            <a:endParaRPr lang="ru-RU" sz="2800" b="1" dirty="0"/>
          </a:p>
          <a:p>
            <a:r>
              <a:rPr lang="ru-RU" sz="2800" b="1" dirty="0"/>
              <a:t>д</a:t>
            </a:r>
            <a:r>
              <a:rPr lang="ru-RU" sz="2800" b="1" dirty="0" smtClean="0"/>
              <a:t>..</a:t>
            </a:r>
            <a:r>
              <a:rPr lang="ru-RU" sz="2800" b="1" dirty="0" err="1" smtClean="0"/>
              <a:t>летант</a:t>
            </a:r>
            <a:endParaRPr lang="ru-RU" sz="2800" b="1" dirty="0"/>
          </a:p>
          <a:p>
            <a:r>
              <a:rPr lang="ru-RU" sz="2800" b="1" dirty="0" err="1"/>
              <a:t>в</a:t>
            </a:r>
            <a:r>
              <a:rPr lang="ru-RU" sz="2800" b="1" dirty="0" err="1" smtClean="0"/>
              <a:t>озг</a:t>
            </a:r>
            <a:r>
              <a:rPr lang="ru-RU" sz="2800" b="1" dirty="0" smtClean="0"/>
              <a:t>..</a:t>
            </a:r>
            <a:r>
              <a:rPr lang="ru-RU" sz="2800" b="1" dirty="0" err="1" smtClean="0"/>
              <a:t>рание</a:t>
            </a:r>
            <a:endParaRPr lang="ru-RU" sz="2800" b="1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4067944" y="4403175"/>
            <a:ext cx="2232248" cy="46805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600" b="1" dirty="0" smtClean="0"/>
              <a:t>агр</a:t>
            </a:r>
            <a:r>
              <a:rPr lang="ru-RU" sz="3600" b="1" dirty="0" smtClean="0">
                <a:solidFill>
                  <a:srgbClr val="C00000"/>
                </a:solidFill>
              </a:rPr>
              <a:t>о</a:t>
            </a:r>
            <a:r>
              <a:rPr lang="ru-RU" sz="3600" b="1" dirty="0" smtClean="0"/>
              <a:t>ном</a:t>
            </a:r>
            <a:endParaRPr lang="ru-RU" sz="3600" b="1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5206586" y="4898949"/>
            <a:ext cx="2232248" cy="46805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600" b="1" dirty="0" smtClean="0"/>
              <a:t>в</a:t>
            </a:r>
            <a:r>
              <a:rPr lang="ru-RU" sz="3600" b="1" dirty="0" smtClean="0">
                <a:solidFill>
                  <a:srgbClr val="C00000"/>
                </a:solidFill>
              </a:rPr>
              <a:t>и</a:t>
            </a:r>
            <a:r>
              <a:rPr lang="ru-RU" sz="3600" b="1" dirty="0" smtClean="0"/>
              <a:t>негрет</a:t>
            </a:r>
            <a:endParaRPr lang="ru-RU" sz="3600" b="1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5580112" y="5445224"/>
            <a:ext cx="2952328" cy="46805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600" b="1" dirty="0" smtClean="0"/>
              <a:t>пан</a:t>
            </a:r>
            <a:r>
              <a:rPr lang="ru-RU" sz="3600" b="1" dirty="0" smtClean="0">
                <a:solidFill>
                  <a:srgbClr val="C00000"/>
                </a:solidFill>
              </a:rPr>
              <a:t>о</a:t>
            </a:r>
            <a:r>
              <a:rPr lang="ru-RU" sz="3600" b="1" dirty="0" smtClean="0"/>
              <a:t>рамный</a:t>
            </a:r>
            <a:endParaRPr lang="ru-RU" sz="3600" b="1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6012160" y="6021288"/>
            <a:ext cx="2448272" cy="46805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600" b="1" dirty="0" smtClean="0"/>
              <a:t>д</a:t>
            </a:r>
            <a:r>
              <a:rPr lang="ru-RU" sz="3600" b="1" dirty="0" smtClean="0">
                <a:solidFill>
                  <a:srgbClr val="C00000"/>
                </a:solidFill>
              </a:rPr>
              <a:t>и</a:t>
            </a:r>
            <a:r>
              <a:rPr lang="ru-RU" sz="3600" b="1" dirty="0" smtClean="0"/>
              <a:t>летант</a:t>
            </a:r>
            <a:endParaRPr lang="ru-RU" sz="3600" b="1" dirty="0"/>
          </a:p>
        </p:txBody>
      </p:sp>
    </p:spTree>
    <p:extLst>
      <p:ext uri="{BB962C8B-B14F-4D97-AF65-F5344CB8AC3E}">
        <p14:creationId xmlns:p14="http://schemas.microsoft.com/office/powerpoint/2010/main" val="17378186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http://player.myshared.ru/135909/data/images/img5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1" cy="6957392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Заголовок 1"/>
          <p:cNvSpPr>
            <a:spLocks noGrp="1"/>
          </p:cNvSpPr>
          <p:nvPr>
            <p:ph type="title"/>
          </p:nvPr>
        </p:nvSpPr>
        <p:spPr/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/>
            </a:r>
            <a:br>
              <a:rPr lang="ru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</a:br>
            <a:r>
              <a:rPr lang="ru-RU" sz="31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Укажите </a:t>
            </a:r>
            <a:r>
              <a:rPr lang="ru-RU" sz="31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номера слов, которые пишутся с буквой </a:t>
            </a:r>
            <a:r>
              <a:rPr lang="ru-RU" sz="31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а(я).</a:t>
            </a:r>
            <a:r>
              <a:rPr lang="ru-RU" sz="31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/>
            </a:r>
            <a:br>
              <a:rPr lang="ru-RU" sz="31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</a:br>
            <a:endParaRPr lang="ru-RU" sz="31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sz="half" idx="1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marL="0" indent="0">
              <a:buNone/>
            </a:pPr>
            <a:r>
              <a:rPr lang="ru-RU" b="1" dirty="0"/>
              <a:t>1. </a:t>
            </a:r>
            <a:r>
              <a:rPr lang="ru-RU" b="1" dirty="0" err="1"/>
              <a:t>колыш_щий</a:t>
            </a:r>
            <a:r>
              <a:rPr lang="ru-RU" b="1" dirty="0"/>
              <a:t/>
            </a:r>
            <a:br>
              <a:rPr lang="ru-RU" b="1" dirty="0"/>
            </a:br>
            <a:r>
              <a:rPr lang="ru-RU" b="1" dirty="0"/>
              <a:t>2. </a:t>
            </a:r>
            <a:r>
              <a:rPr lang="ru-RU" b="1" dirty="0" err="1"/>
              <a:t>кле_щий</a:t>
            </a:r>
            <a:r>
              <a:rPr lang="ru-RU" b="1" dirty="0"/>
              <a:t/>
            </a:r>
            <a:br>
              <a:rPr lang="ru-RU" b="1" dirty="0"/>
            </a:br>
            <a:r>
              <a:rPr lang="ru-RU" b="1" dirty="0"/>
              <a:t>3. </a:t>
            </a:r>
            <a:r>
              <a:rPr lang="ru-RU" b="1" dirty="0" err="1"/>
              <a:t>бор_щийся</a:t>
            </a:r>
            <a:r>
              <a:rPr lang="ru-RU" b="1" dirty="0"/>
              <a:t/>
            </a:r>
            <a:br>
              <a:rPr lang="ru-RU" b="1" dirty="0"/>
            </a:br>
            <a:r>
              <a:rPr lang="ru-RU" b="1" dirty="0"/>
              <a:t>4. </a:t>
            </a:r>
            <a:r>
              <a:rPr lang="ru-RU" b="1" dirty="0" err="1"/>
              <a:t>бре_щий</a:t>
            </a:r>
            <a:r>
              <a:rPr lang="ru-RU" b="1" dirty="0"/>
              <a:t/>
            </a:r>
            <a:br>
              <a:rPr lang="ru-RU" b="1" dirty="0"/>
            </a:br>
            <a:r>
              <a:rPr lang="ru-RU" b="1" dirty="0"/>
              <a:t>5. </a:t>
            </a:r>
            <a:r>
              <a:rPr lang="ru-RU" b="1" dirty="0" err="1"/>
              <a:t>гон_щий</a:t>
            </a:r>
            <a:r>
              <a:rPr lang="ru-RU" b="1" dirty="0"/>
              <a:t/>
            </a:r>
            <a:br>
              <a:rPr lang="ru-RU" b="1" dirty="0"/>
            </a:br>
            <a:r>
              <a:rPr lang="ru-RU" b="1" dirty="0"/>
              <a:t>6. </a:t>
            </a:r>
            <a:r>
              <a:rPr lang="ru-RU" b="1" dirty="0" err="1"/>
              <a:t>мел_щий</a:t>
            </a:r>
            <a:r>
              <a:rPr lang="ru-RU" b="1" dirty="0"/>
              <a:t/>
            </a:r>
            <a:br>
              <a:rPr lang="ru-RU" b="1" dirty="0"/>
            </a:br>
            <a:r>
              <a:rPr lang="ru-RU" b="1" dirty="0"/>
              <a:t>7. </a:t>
            </a:r>
            <a:r>
              <a:rPr lang="ru-RU" b="1" dirty="0" err="1"/>
              <a:t>дыш_щий</a:t>
            </a:r>
            <a:r>
              <a:rPr lang="ru-RU" b="1" dirty="0"/>
              <a:t/>
            </a:r>
            <a:br>
              <a:rPr lang="ru-RU" b="1" dirty="0"/>
            </a:br>
            <a:endParaRPr lang="ru-RU" b="1" dirty="0"/>
          </a:p>
        </p:txBody>
      </p:sp>
      <p:sp>
        <p:nvSpPr>
          <p:cNvPr id="7" name="Объект 6"/>
          <p:cNvSpPr>
            <a:spLocks noGrp="1"/>
          </p:cNvSpPr>
          <p:nvPr>
            <p:ph sz="half" idx="2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marL="0" indent="0">
              <a:buNone/>
            </a:pPr>
            <a:r>
              <a:rPr lang="ru-RU" b="1" dirty="0"/>
              <a:t>8. </a:t>
            </a:r>
            <a:r>
              <a:rPr lang="ru-RU" b="1" dirty="0" err="1"/>
              <a:t>трепещ_щий</a:t>
            </a:r>
            <a:r>
              <a:rPr lang="ru-RU" b="1" dirty="0"/>
              <a:t/>
            </a:r>
            <a:br>
              <a:rPr lang="ru-RU" b="1" dirty="0"/>
            </a:br>
            <a:r>
              <a:rPr lang="ru-RU" b="1" dirty="0"/>
              <a:t>9. </a:t>
            </a:r>
            <a:r>
              <a:rPr lang="ru-RU" b="1" dirty="0" err="1"/>
              <a:t>наде_щийся</a:t>
            </a:r>
            <a:r>
              <a:rPr lang="ru-RU" b="1" dirty="0"/>
              <a:t/>
            </a:r>
            <a:br>
              <a:rPr lang="ru-RU" b="1" dirty="0"/>
            </a:br>
            <a:r>
              <a:rPr lang="ru-RU" b="1" dirty="0"/>
              <a:t>10. </a:t>
            </a:r>
            <a:r>
              <a:rPr lang="ru-RU" b="1" dirty="0" err="1"/>
              <a:t>ма_щийся</a:t>
            </a:r>
            <a:r>
              <a:rPr lang="ru-RU" b="1" dirty="0"/>
              <a:t/>
            </a:r>
            <a:br>
              <a:rPr lang="ru-RU" b="1" dirty="0"/>
            </a:br>
            <a:r>
              <a:rPr lang="ru-RU" b="1" dirty="0"/>
              <a:t>11. </a:t>
            </a:r>
            <a:r>
              <a:rPr lang="ru-RU" b="1" dirty="0" err="1"/>
              <a:t>стел_щий</a:t>
            </a:r>
            <a:r>
              <a:rPr lang="ru-RU" b="1" dirty="0"/>
              <a:t/>
            </a:r>
            <a:br>
              <a:rPr lang="ru-RU" b="1" dirty="0"/>
            </a:br>
            <a:r>
              <a:rPr lang="ru-RU" b="1" dirty="0"/>
              <a:t>12. </a:t>
            </a:r>
            <a:r>
              <a:rPr lang="ru-RU" b="1" dirty="0" err="1"/>
              <a:t>мысл_щий</a:t>
            </a:r>
            <a:r>
              <a:rPr lang="ru-RU" b="1" dirty="0"/>
              <a:t/>
            </a:r>
            <a:br>
              <a:rPr lang="ru-RU" b="1" dirty="0"/>
            </a:br>
            <a:r>
              <a:rPr lang="ru-RU" b="1" dirty="0"/>
              <a:t>13. </a:t>
            </a:r>
            <a:r>
              <a:rPr lang="ru-RU" b="1" dirty="0" err="1"/>
              <a:t>ка_щийся</a:t>
            </a:r>
            <a:r>
              <a:rPr lang="ru-RU" b="1" dirty="0"/>
              <a:t/>
            </a:r>
            <a:br>
              <a:rPr lang="ru-RU" b="1" dirty="0"/>
            </a:br>
            <a:r>
              <a:rPr lang="ru-RU" b="1" dirty="0"/>
              <a:t>14. </a:t>
            </a:r>
            <a:r>
              <a:rPr lang="ru-RU" b="1" dirty="0" err="1"/>
              <a:t>скач_щий</a:t>
            </a:r>
            <a:endParaRPr lang="ru-RU" b="1" dirty="0"/>
          </a:p>
          <a:p>
            <a:pPr marL="0" indent="0">
              <a:buNone/>
            </a:pP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1547664" y="4869160"/>
            <a:ext cx="6336704" cy="108012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rgbClr val="C00000"/>
                </a:solidFill>
              </a:rPr>
              <a:t>2, 5, 7, 12 </a:t>
            </a:r>
            <a:endParaRPr lang="ru-RU" sz="36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9946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http://player.myshared.ru/135909/data/images/img5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1" cy="6957392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Заголовок 1"/>
          <p:cNvSpPr>
            <a:spLocks noGrp="1"/>
          </p:cNvSpPr>
          <p:nvPr>
            <p:ph type="title"/>
          </p:nvPr>
        </p:nvSpPr>
        <p:spPr/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/>
            </a:r>
            <a:br>
              <a:rPr lang="ru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</a:br>
            <a:r>
              <a:rPr lang="ru-RU" sz="31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Укажите </a:t>
            </a:r>
            <a:r>
              <a:rPr lang="ru-RU" sz="31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номера </a:t>
            </a:r>
            <a:r>
              <a:rPr lang="ru-RU" sz="31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словосочетаний, в которых пропущена буква Е.</a:t>
            </a:r>
            <a:r>
              <a:rPr lang="ru-RU" sz="31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/>
            </a:r>
            <a:br>
              <a:rPr lang="ru-RU" sz="31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</a:br>
            <a:endParaRPr lang="ru-RU" sz="31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853136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ru-RU" b="1" dirty="0"/>
              <a:t>1. </a:t>
            </a:r>
            <a:r>
              <a:rPr lang="ru-RU" b="1" dirty="0" err="1"/>
              <a:t>свеш_нная</a:t>
            </a:r>
            <a:r>
              <a:rPr lang="ru-RU" b="1" dirty="0"/>
              <a:t> с крыши веревка</a:t>
            </a:r>
            <a:br>
              <a:rPr lang="ru-RU" b="1" dirty="0"/>
            </a:br>
            <a:r>
              <a:rPr lang="ru-RU" b="1" dirty="0"/>
              <a:t>2. </a:t>
            </a:r>
            <a:r>
              <a:rPr lang="ru-RU" b="1" dirty="0" err="1"/>
              <a:t>вывал_нный</a:t>
            </a:r>
            <a:r>
              <a:rPr lang="ru-RU" b="1" dirty="0"/>
              <a:t> в грязи мяч</a:t>
            </a:r>
            <a:br>
              <a:rPr lang="ru-RU" b="1" dirty="0"/>
            </a:br>
            <a:r>
              <a:rPr lang="ru-RU" b="1" dirty="0"/>
              <a:t>3. </a:t>
            </a:r>
            <a:r>
              <a:rPr lang="ru-RU" b="1" dirty="0" err="1"/>
              <a:t>пристрел_нный</a:t>
            </a:r>
            <a:r>
              <a:rPr lang="ru-RU" b="1" dirty="0"/>
              <a:t> зверь</a:t>
            </a:r>
            <a:br>
              <a:rPr lang="ru-RU" b="1" dirty="0"/>
            </a:br>
            <a:r>
              <a:rPr lang="ru-RU" b="1" dirty="0"/>
              <a:t>4. </a:t>
            </a:r>
            <a:r>
              <a:rPr lang="ru-RU" b="1" dirty="0" err="1"/>
              <a:t>смеш_нные</a:t>
            </a:r>
            <a:r>
              <a:rPr lang="ru-RU" b="1" dirty="0"/>
              <a:t> ингредиенты</a:t>
            </a:r>
            <a:br>
              <a:rPr lang="ru-RU" b="1" dirty="0"/>
            </a:br>
            <a:r>
              <a:rPr lang="ru-RU" b="1" dirty="0"/>
              <a:t>5. корабли </a:t>
            </a:r>
            <a:r>
              <a:rPr lang="ru-RU" b="1" dirty="0" err="1"/>
              <a:t>обвеш_ны</a:t>
            </a:r>
            <a:r>
              <a:rPr lang="ru-RU" b="1" dirty="0"/>
              <a:t> флажками</a:t>
            </a:r>
            <a:br>
              <a:rPr lang="ru-RU" b="1" dirty="0"/>
            </a:br>
            <a:r>
              <a:rPr lang="ru-RU" b="1" dirty="0"/>
              <a:t>6. </a:t>
            </a:r>
            <a:r>
              <a:rPr lang="ru-RU" b="1" dirty="0" err="1"/>
              <a:t>обвеш_нный</a:t>
            </a:r>
            <a:r>
              <a:rPr lang="ru-RU" b="1" dirty="0"/>
              <a:t> продавцом</a:t>
            </a:r>
            <a:br>
              <a:rPr lang="ru-RU" b="1" dirty="0"/>
            </a:br>
            <a:r>
              <a:rPr lang="ru-RU" b="1" dirty="0"/>
              <a:t>7. </a:t>
            </a:r>
            <a:r>
              <a:rPr lang="ru-RU" b="1" dirty="0" err="1"/>
              <a:t>пристрел_нное</a:t>
            </a:r>
            <a:r>
              <a:rPr lang="ru-RU" b="1" dirty="0"/>
              <a:t> ружье</a:t>
            </a:r>
            <a:br>
              <a:rPr lang="ru-RU" b="1" dirty="0"/>
            </a:br>
            <a:r>
              <a:rPr lang="ru-RU" b="1" dirty="0"/>
              <a:t>8. </a:t>
            </a:r>
            <a:r>
              <a:rPr lang="ru-RU" b="1" dirty="0" err="1"/>
              <a:t>развеш_нная</a:t>
            </a:r>
            <a:r>
              <a:rPr lang="ru-RU" b="1" dirty="0"/>
              <a:t> в шкафу одежда</a:t>
            </a:r>
            <a:br>
              <a:rPr lang="ru-RU" b="1" dirty="0"/>
            </a:br>
            <a:r>
              <a:rPr lang="ru-RU" b="1" dirty="0"/>
              <a:t>9. </a:t>
            </a:r>
            <a:r>
              <a:rPr lang="ru-RU" b="1" dirty="0" err="1"/>
              <a:t>навеш_нная</a:t>
            </a:r>
            <a:r>
              <a:rPr lang="ru-RU" b="1" dirty="0"/>
              <a:t> дверь </a:t>
            </a:r>
            <a:br>
              <a:rPr lang="ru-RU" b="1" dirty="0"/>
            </a:br>
            <a:r>
              <a:rPr lang="ru-RU" b="1" dirty="0"/>
              <a:t>10. </a:t>
            </a:r>
            <a:r>
              <a:rPr lang="ru-RU" b="1" dirty="0" err="1"/>
              <a:t>развеш_нная</a:t>
            </a:r>
            <a:r>
              <a:rPr lang="ru-RU" b="1" dirty="0"/>
              <a:t> крупа</a:t>
            </a:r>
            <a:br>
              <a:rPr lang="ru-RU" b="1" dirty="0"/>
            </a:br>
            <a:endParaRPr lang="ru-RU" b="1" dirty="0"/>
          </a:p>
        </p:txBody>
      </p:sp>
      <p:sp>
        <p:nvSpPr>
          <p:cNvPr id="7" name="Объект 6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853136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ru-RU" b="1" dirty="0"/>
              <a:t>11. </a:t>
            </a:r>
            <a:r>
              <a:rPr lang="ru-RU" b="1" dirty="0" err="1"/>
              <a:t>стрел_ный</a:t>
            </a:r>
            <a:r>
              <a:rPr lang="ru-RU" b="1" dirty="0"/>
              <a:t> воробей</a:t>
            </a:r>
            <a:br>
              <a:rPr lang="ru-RU" b="1" dirty="0"/>
            </a:br>
            <a:r>
              <a:rPr lang="ru-RU" b="1" dirty="0"/>
              <a:t>12. </a:t>
            </a:r>
            <a:r>
              <a:rPr lang="ru-RU" b="1" dirty="0" err="1"/>
              <a:t>выкач_нная</a:t>
            </a:r>
            <a:r>
              <a:rPr lang="ru-RU" b="1" dirty="0"/>
              <a:t> из сарая бочка</a:t>
            </a:r>
            <a:br>
              <a:rPr lang="ru-RU" b="1" dirty="0"/>
            </a:br>
            <a:r>
              <a:rPr lang="ru-RU" b="1" dirty="0"/>
              <a:t>13. </a:t>
            </a:r>
            <a:r>
              <a:rPr lang="ru-RU" b="1" dirty="0" err="1"/>
              <a:t>замеш_нный</a:t>
            </a:r>
            <a:r>
              <a:rPr lang="ru-RU" b="1" dirty="0"/>
              <a:t> в преступлении</a:t>
            </a:r>
            <a:br>
              <a:rPr lang="ru-RU" b="1" dirty="0"/>
            </a:br>
            <a:r>
              <a:rPr lang="ru-RU" b="1" dirty="0"/>
              <a:t>14. стены </a:t>
            </a:r>
            <a:r>
              <a:rPr lang="ru-RU" b="1" dirty="0" err="1"/>
              <a:t>увеш_ны</a:t>
            </a:r>
            <a:r>
              <a:rPr lang="ru-RU" b="1" dirty="0"/>
              <a:t> картинами</a:t>
            </a:r>
            <a:br>
              <a:rPr lang="ru-RU" b="1" dirty="0"/>
            </a:br>
            <a:r>
              <a:rPr lang="ru-RU" b="1" dirty="0"/>
              <a:t>15. </a:t>
            </a:r>
            <a:r>
              <a:rPr lang="ru-RU" b="1" dirty="0" err="1"/>
              <a:t>вывал_нный</a:t>
            </a:r>
            <a:r>
              <a:rPr lang="ru-RU" b="1" dirty="0"/>
              <a:t> мусор</a:t>
            </a:r>
            <a:br>
              <a:rPr lang="ru-RU" b="1" dirty="0"/>
            </a:br>
            <a:r>
              <a:rPr lang="ru-RU" b="1" dirty="0"/>
              <a:t>16. </a:t>
            </a:r>
            <a:r>
              <a:rPr lang="ru-RU" b="1" dirty="0" err="1"/>
              <a:t>замеш_нный</a:t>
            </a:r>
            <a:r>
              <a:rPr lang="ru-RU" b="1" dirty="0"/>
              <a:t> раствор</a:t>
            </a:r>
            <a:br>
              <a:rPr lang="ru-RU" b="1" dirty="0"/>
            </a:br>
            <a:r>
              <a:rPr lang="ru-RU" b="1" dirty="0"/>
              <a:t>17. </a:t>
            </a:r>
            <a:r>
              <a:rPr lang="ru-RU" b="1" dirty="0" err="1"/>
              <a:t>насто_нный</a:t>
            </a:r>
            <a:r>
              <a:rPr lang="ru-RU" b="1" dirty="0"/>
              <a:t> на травах</a:t>
            </a:r>
            <a:br>
              <a:rPr lang="ru-RU" b="1" dirty="0"/>
            </a:br>
            <a:r>
              <a:rPr lang="ru-RU" b="1" dirty="0"/>
              <a:t>18. </a:t>
            </a:r>
            <a:r>
              <a:rPr lang="ru-RU" b="1" dirty="0" err="1"/>
              <a:t>обещ_нная</a:t>
            </a:r>
            <a:r>
              <a:rPr lang="ru-RU" b="1" dirty="0"/>
              <a:t> помощь</a:t>
            </a:r>
            <a:br>
              <a:rPr lang="ru-RU" b="1" dirty="0"/>
            </a:br>
            <a:r>
              <a:rPr lang="ru-RU" b="1" dirty="0"/>
              <a:t>19. </a:t>
            </a:r>
            <a:r>
              <a:rPr lang="ru-RU" b="1" dirty="0" err="1"/>
              <a:t>ове_нные</a:t>
            </a:r>
            <a:r>
              <a:rPr lang="ru-RU" b="1" dirty="0"/>
              <a:t> славой</a:t>
            </a:r>
            <a:br>
              <a:rPr lang="ru-RU" b="1" dirty="0"/>
            </a:br>
            <a:r>
              <a:rPr lang="ru-RU" b="1" dirty="0"/>
              <a:t>20. </a:t>
            </a:r>
            <a:r>
              <a:rPr lang="ru-RU" b="1" dirty="0" err="1"/>
              <a:t>услыш_нный</a:t>
            </a:r>
            <a:r>
              <a:rPr lang="ru-RU" b="1" dirty="0"/>
              <a:t> разговор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1547664" y="5301208"/>
            <a:ext cx="6336704" cy="86409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600" b="1" i="1" dirty="0">
                <a:solidFill>
                  <a:srgbClr val="C00000"/>
                </a:solidFill>
              </a:rPr>
              <a:t>1, 3, 6, 9, 10, 12, 15, 16</a:t>
            </a:r>
            <a:endParaRPr lang="ru-RU" sz="36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9946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http://player.myshared.ru/135909/data/images/img5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1" cy="6957392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 smtClean="0"/>
              <a:t>Домашнее задание: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800" dirty="0" smtClean="0"/>
              <a:t>Отработать задания на сайте решу </a:t>
            </a:r>
            <a:r>
              <a:rPr lang="ru-RU" sz="2800" smtClean="0"/>
              <a:t>егэ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86994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http://player.myshared.ru/135909/data/images/img5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1" cy="6957392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251520" y="274638"/>
            <a:ext cx="7344816" cy="1143000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sz="2800" b="1" dirty="0">
                <a:ln w="10541" cmpd="sng">
                  <a:solidFill>
                    <a:sysClr val="windowText" lastClr="000000"/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Опре­де­ли­те слово, в ко­то­ром про­пу­ще­на без­удар­ная </a:t>
            </a:r>
            <a:r>
              <a:rPr lang="ru-RU" sz="2800" b="1" dirty="0" smtClean="0">
                <a:ln w="10541" cmpd="sng">
                  <a:solidFill>
                    <a:sysClr val="windowText" lastClr="000000"/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чередующаяся </a:t>
            </a:r>
            <a:r>
              <a:rPr lang="ru-RU" sz="2800" b="1" dirty="0">
                <a:ln w="10541" cmpd="sng">
                  <a:solidFill>
                    <a:sysClr val="windowText" lastClr="000000"/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глас­ная корня. Вы­пи­ши­те это слово, вста­вив про­пу­щен­ную букву.</a:t>
            </a:r>
            <a:endParaRPr lang="ru-RU" sz="28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323528" y="1628800"/>
            <a:ext cx="2880320" cy="2246769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800" b="1" dirty="0"/>
              <a:t>к..</a:t>
            </a:r>
            <a:r>
              <a:rPr lang="ru-RU" sz="2800" b="1" dirty="0" err="1"/>
              <a:t>лам­бур</a:t>
            </a:r>
            <a:endParaRPr lang="ru-RU" sz="2800" b="1" dirty="0"/>
          </a:p>
          <a:p>
            <a:r>
              <a:rPr lang="ru-RU" sz="2800" b="1" dirty="0" err="1"/>
              <a:t>зат</a:t>
            </a:r>
            <a:r>
              <a:rPr lang="ru-RU" sz="2800" b="1" dirty="0"/>
              <a:t>.. мнить</a:t>
            </a:r>
          </a:p>
          <a:p>
            <a:r>
              <a:rPr lang="ru-RU" sz="2800" b="1" dirty="0" err="1"/>
              <a:t>пок</a:t>
            </a:r>
            <a:r>
              <a:rPr lang="ru-RU" sz="2800" b="1" dirty="0"/>
              <a:t>..</a:t>
            </a:r>
            <a:r>
              <a:rPr lang="ru-RU" sz="2800" b="1" dirty="0" err="1"/>
              <a:t>ря­ю­щий</a:t>
            </a:r>
            <a:endParaRPr lang="ru-RU" sz="2800" b="1" dirty="0"/>
          </a:p>
          <a:p>
            <a:r>
              <a:rPr lang="ru-RU" sz="2800" b="1" dirty="0" err="1"/>
              <a:t>зап</a:t>
            </a:r>
            <a:r>
              <a:rPr lang="ru-RU" sz="2800" b="1" dirty="0"/>
              <a:t>..</a:t>
            </a:r>
            <a:r>
              <a:rPr lang="ru-RU" sz="2800" b="1" dirty="0" err="1"/>
              <a:t>реть­ся</a:t>
            </a:r>
            <a:endParaRPr lang="ru-RU" sz="2800" b="1" dirty="0"/>
          </a:p>
          <a:p>
            <a:r>
              <a:rPr lang="ru-RU" sz="2800" b="1" dirty="0" err="1"/>
              <a:t>зак</a:t>
            </a:r>
            <a:r>
              <a:rPr lang="ru-RU" sz="2800" b="1" dirty="0"/>
              <a:t>.. </a:t>
            </a:r>
            <a:r>
              <a:rPr lang="ru-RU" sz="2800" b="1" dirty="0" err="1"/>
              <a:t>лдо­ван­ный</a:t>
            </a:r>
            <a:endParaRPr lang="ru-RU" sz="2800" b="1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3347864" y="1628800"/>
            <a:ext cx="3456384" cy="2246769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800" b="1" dirty="0"/>
              <a:t>прим..</a:t>
            </a:r>
            <a:r>
              <a:rPr lang="ru-RU" sz="2800" b="1" dirty="0" err="1"/>
              <a:t>рять</a:t>
            </a:r>
            <a:r>
              <a:rPr lang="ru-RU" sz="2800" b="1" dirty="0"/>
              <a:t> (пла­тье)</a:t>
            </a:r>
          </a:p>
          <a:p>
            <a:r>
              <a:rPr lang="ru-RU" sz="2800" b="1" dirty="0"/>
              <a:t>к</a:t>
            </a:r>
            <a:r>
              <a:rPr lang="ru-RU" sz="2800" b="1" dirty="0" smtClean="0"/>
              <a:t>..</a:t>
            </a:r>
            <a:r>
              <a:rPr lang="ru-RU" sz="2800" b="1" dirty="0" err="1" smtClean="0"/>
              <a:t>сичка</a:t>
            </a:r>
            <a:endParaRPr lang="ru-RU" sz="2800" b="1" dirty="0"/>
          </a:p>
          <a:p>
            <a:r>
              <a:rPr lang="ru-RU" sz="2800" b="1" dirty="0" err="1"/>
              <a:t>обог</a:t>
            </a:r>
            <a:r>
              <a:rPr lang="ru-RU" sz="2800" b="1" dirty="0"/>
              <a:t>..</a:t>
            </a:r>
            <a:r>
              <a:rPr lang="ru-RU" sz="2800" b="1" dirty="0" err="1"/>
              <a:t>щение</a:t>
            </a:r>
            <a:endParaRPr lang="ru-RU" sz="2800" b="1" dirty="0"/>
          </a:p>
          <a:p>
            <a:r>
              <a:rPr lang="ru-RU" sz="2800" b="1" dirty="0" err="1"/>
              <a:t>альм</a:t>
            </a:r>
            <a:r>
              <a:rPr lang="ru-RU" sz="2800" b="1" dirty="0"/>
              <a:t>..нах</a:t>
            </a:r>
          </a:p>
          <a:p>
            <a:r>
              <a:rPr lang="ru-RU" sz="2800" b="1" dirty="0" err="1"/>
              <a:t>оз</a:t>
            </a:r>
            <a:r>
              <a:rPr lang="ru-RU" sz="2800" b="1" dirty="0"/>
              <a:t>..</a:t>
            </a:r>
            <a:r>
              <a:rPr lang="ru-RU" sz="2800" b="1" dirty="0" err="1"/>
              <a:t>рение</a:t>
            </a:r>
            <a:endParaRPr lang="ru-RU" sz="2800" b="1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6588224" y="2204864"/>
            <a:ext cx="2376264" cy="2246769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800" b="1" dirty="0"/>
              <a:t>рез..</a:t>
            </a:r>
            <a:r>
              <a:rPr lang="ru-RU" sz="2800" b="1" dirty="0" err="1"/>
              <a:t>ден­ция</a:t>
            </a:r>
            <a:endParaRPr lang="ru-RU" sz="2800" b="1" dirty="0"/>
          </a:p>
          <a:p>
            <a:r>
              <a:rPr lang="ru-RU" sz="2800" b="1" dirty="0"/>
              <a:t>щ..</a:t>
            </a:r>
            <a:r>
              <a:rPr lang="ru-RU" sz="2800" b="1" dirty="0" err="1"/>
              <a:t>бе­тать</a:t>
            </a:r>
            <a:endParaRPr lang="ru-RU" sz="2800" b="1" dirty="0"/>
          </a:p>
          <a:p>
            <a:r>
              <a:rPr lang="ru-RU" sz="2800" b="1" dirty="0"/>
              <a:t>р..</a:t>
            </a:r>
            <a:r>
              <a:rPr lang="ru-RU" sz="2800" b="1" dirty="0" err="1"/>
              <a:t>месло</a:t>
            </a:r>
            <a:endParaRPr lang="ru-RU" sz="2800" b="1" dirty="0"/>
          </a:p>
          <a:p>
            <a:r>
              <a:rPr lang="ru-RU" sz="2800" b="1" dirty="0" err="1"/>
              <a:t>напом</a:t>
            </a:r>
            <a:r>
              <a:rPr lang="ru-RU" sz="2800" b="1" dirty="0"/>
              <a:t>..</a:t>
            </a:r>
            <a:r>
              <a:rPr lang="ru-RU" sz="2800" b="1" dirty="0" err="1"/>
              <a:t>нание</a:t>
            </a:r>
            <a:endParaRPr lang="ru-RU" sz="2800" b="1" dirty="0"/>
          </a:p>
          <a:p>
            <a:r>
              <a:rPr lang="ru-RU" sz="2800" b="1" dirty="0" err="1"/>
              <a:t>узн</a:t>
            </a:r>
            <a:r>
              <a:rPr lang="ru-RU" sz="2800" b="1" dirty="0"/>
              <a:t>..</a:t>
            </a:r>
            <a:r>
              <a:rPr lang="ru-RU" sz="2800" b="1" dirty="0" err="1"/>
              <a:t>вать</a:t>
            </a:r>
            <a:endParaRPr lang="ru-RU" sz="2800" b="1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3923928" y="4221088"/>
            <a:ext cx="2592288" cy="2246769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800" b="1" dirty="0"/>
              <a:t>проб..</a:t>
            </a:r>
            <a:r>
              <a:rPr lang="ru-RU" sz="2800" b="1" dirty="0" err="1"/>
              <a:t>рать­ся</a:t>
            </a:r>
            <a:endParaRPr lang="ru-RU" sz="2800" b="1" dirty="0"/>
          </a:p>
          <a:p>
            <a:r>
              <a:rPr lang="ru-RU" sz="2800" b="1" dirty="0"/>
              <a:t>г..</a:t>
            </a:r>
            <a:r>
              <a:rPr lang="ru-RU" sz="2800" b="1" dirty="0" err="1"/>
              <a:t>рдить­ся</a:t>
            </a:r>
            <a:endParaRPr lang="ru-RU" sz="2800" b="1" dirty="0"/>
          </a:p>
          <a:p>
            <a:r>
              <a:rPr lang="ru-RU" sz="2800" b="1" dirty="0" err="1"/>
              <a:t>велос</a:t>
            </a:r>
            <a:r>
              <a:rPr lang="ru-RU" sz="2800" b="1" dirty="0"/>
              <a:t>..</a:t>
            </a:r>
            <a:r>
              <a:rPr lang="ru-RU" sz="2800" b="1" dirty="0" err="1"/>
              <a:t>пед</a:t>
            </a:r>
            <a:endParaRPr lang="ru-RU" sz="2800" b="1" dirty="0"/>
          </a:p>
          <a:p>
            <a:r>
              <a:rPr lang="ru-RU" sz="2800" b="1" dirty="0" err="1"/>
              <a:t>нац</a:t>
            </a:r>
            <a:r>
              <a:rPr lang="ru-RU" sz="2800" b="1" dirty="0"/>
              <a:t>..</a:t>
            </a:r>
            <a:r>
              <a:rPr lang="ru-RU" sz="2800" b="1" dirty="0" err="1"/>
              <a:t>ональ­ный</a:t>
            </a:r>
            <a:endParaRPr lang="ru-RU" sz="2800" b="1" dirty="0"/>
          </a:p>
          <a:p>
            <a:r>
              <a:rPr lang="ru-RU" sz="2800" b="1" dirty="0" err="1"/>
              <a:t>адр</a:t>
            </a:r>
            <a:r>
              <a:rPr lang="ru-RU" sz="2800" b="1" dirty="0"/>
              <a:t>..со­вать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323528" y="4030224"/>
            <a:ext cx="2736304" cy="633551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b="1" dirty="0" smtClean="0"/>
              <a:t>зап</a:t>
            </a:r>
            <a:r>
              <a:rPr lang="ru-RU" sz="3200" b="1" dirty="0" smtClean="0">
                <a:solidFill>
                  <a:srgbClr val="C00000"/>
                </a:solidFill>
              </a:rPr>
              <a:t>е</a:t>
            </a:r>
            <a:r>
              <a:rPr lang="ru-RU" sz="3200" b="1" dirty="0" smtClean="0"/>
              <a:t>реть­ся</a:t>
            </a:r>
            <a:endParaRPr lang="ru-RU" sz="3200" b="1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323528" y="4663775"/>
            <a:ext cx="2736304" cy="633551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b="1" dirty="0" smtClean="0"/>
              <a:t>оз</a:t>
            </a:r>
            <a:r>
              <a:rPr lang="ru-RU" sz="3200" b="1" dirty="0" smtClean="0">
                <a:solidFill>
                  <a:srgbClr val="C00000"/>
                </a:solidFill>
              </a:rPr>
              <a:t>а</a:t>
            </a:r>
            <a:r>
              <a:rPr lang="ru-RU" sz="3200" b="1" dirty="0" smtClean="0"/>
              <a:t>рение</a:t>
            </a:r>
            <a:endParaRPr lang="ru-RU" sz="3200" b="1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323528" y="5285564"/>
            <a:ext cx="2736304" cy="633551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b="1" dirty="0" smtClean="0"/>
              <a:t>напом</a:t>
            </a:r>
            <a:r>
              <a:rPr lang="ru-RU" sz="3200" b="1" dirty="0" smtClean="0">
                <a:solidFill>
                  <a:srgbClr val="C00000"/>
                </a:solidFill>
              </a:rPr>
              <a:t>и</a:t>
            </a:r>
            <a:r>
              <a:rPr lang="ru-RU" sz="3200" b="1" dirty="0" smtClean="0"/>
              <a:t>нание</a:t>
            </a:r>
            <a:endParaRPr lang="ru-RU" sz="3200" b="1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323528" y="5949280"/>
            <a:ext cx="2736304" cy="633551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b="1" dirty="0" smtClean="0"/>
              <a:t>проб</a:t>
            </a:r>
            <a:r>
              <a:rPr lang="ru-RU" sz="3200" b="1" dirty="0" smtClean="0">
                <a:solidFill>
                  <a:srgbClr val="C00000"/>
                </a:solidFill>
              </a:rPr>
              <a:t>и</a:t>
            </a:r>
            <a:r>
              <a:rPr lang="ru-RU" sz="3200" b="1" dirty="0" smtClean="0"/>
              <a:t>рать­ся</a:t>
            </a:r>
            <a:endParaRPr lang="ru-RU" sz="3200" b="1" dirty="0"/>
          </a:p>
        </p:txBody>
      </p:sp>
    </p:spTree>
    <p:extLst>
      <p:ext uri="{BB962C8B-B14F-4D97-AF65-F5344CB8AC3E}">
        <p14:creationId xmlns:p14="http://schemas.microsoft.com/office/powerpoint/2010/main" val="14867164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http://player.myshared.ru/135909/data/images/img5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1" cy="6957392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395536" y="274638"/>
            <a:ext cx="7032377" cy="1143000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sz="2800" b="1" dirty="0">
                <a:ln w="10541" cmpd="sng">
                  <a:solidFill>
                    <a:sysClr val="windowText" lastClr="000000"/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Опре­де­ли­те слово, в ко­то­ром про­пу­ще­на без­удар­ная </a:t>
            </a:r>
            <a:r>
              <a:rPr lang="ru-RU" sz="2800" b="1" dirty="0" smtClean="0">
                <a:ln w="10541" cmpd="sng">
                  <a:solidFill>
                    <a:sysClr val="windowText" lastClr="000000"/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про­ве­ря­е­мая </a:t>
            </a:r>
            <a:r>
              <a:rPr lang="ru-RU" sz="2800" b="1" dirty="0">
                <a:ln w="10541" cmpd="sng">
                  <a:solidFill>
                    <a:sysClr val="windowText" lastClr="000000"/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глас­ная корня. Вы­пи­ши­те это слово, вста­вив про­пу­щен­ную букву.</a:t>
            </a:r>
            <a:endParaRPr lang="ru-RU" sz="28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395536" y="1628800"/>
            <a:ext cx="2232248" cy="2246769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800" b="1" dirty="0"/>
              <a:t>к..</a:t>
            </a:r>
            <a:r>
              <a:rPr lang="ru-RU" sz="2800" b="1" dirty="0" err="1"/>
              <a:t>снуть­ся</a:t>
            </a:r>
            <a:endParaRPr lang="ru-RU" sz="2800" b="1" dirty="0"/>
          </a:p>
          <a:p>
            <a:r>
              <a:rPr lang="ru-RU" sz="2800" b="1" dirty="0"/>
              <a:t>б..</a:t>
            </a:r>
            <a:r>
              <a:rPr lang="ru-RU" sz="2800" b="1" dirty="0" err="1"/>
              <a:t>гаж</a:t>
            </a:r>
            <a:endParaRPr lang="ru-RU" sz="2800" b="1" dirty="0"/>
          </a:p>
          <a:p>
            <a:r>
              <a:rPr lang="ru-RU" sz="2800" b="1" dirty="0" err="1"/>
              <a:t>водор</a:t>
            </a:r>
            <a:r>
              <a:rPr lang="ru-RU" sz="2800" b="1" dirty="0"/>
              <a:t>..</a:t>
            </a:r>
            <a:r>
              <a:rPr lang="ru-RU" sz="2800" b="1" dirty="0" err="1"/>
              <a:t>сли</a:t>
            </a:r>
            <a:endParaRPr lang="ru-RU" sz="2800" b="1" dirty="0"/>
          </a:p>
          <a:p>
            <a:r>
              <a:rPr lang="ru-RU" sz="2800" b="1" dirty="0"/>
              <a:t>с..</a:t>
            </a:r>
            <a:r>
              <a:rPr lang="ru-RU" sz="2800" b="1" dirty="0" err="1"/>
              <a:t>рди­тый</a:t>
            </a:r>
            <a:endParaRPr lang="ru-RU" sz="2800" b="1" dirty="0"/>
          </a:p>
          <a:p>
            <a:r>
              <a:rPr lang="ru-RU" sz="2800" b="1" dirty="0"/>
              <a:t>проб..</a:t>
            </a:r>
            <a:r>
              <a:rPr lang="ru-RU" sz="2800" b="1" dirty="0" err="1"/>
              <a:t>рать­ся</a:t>
            </a:r>
            <a:endParaRPr lang="ru-RU" sz="2800" b="1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2843808" y="1700808"/>
            <a:ext cx="2952328" cy="2246769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800" b="1" dirty="0" err="1"/>
              <a:t>пред­пол</a:t>
            </a:r>
            <a:r>
              <a:rPr lang="ru-RU" sz="2800" b="1" dirty="0"/>
              <a:t> ..</a:t>
            </a:r>
            <a:r>
              <a:rPr lang="ru-RU" sz="2800" b="1" dirty="0" err="1"/>
              <a:t>жение</a:t>
            </a:r>
            <a:endParaRPr lang="ru-RU" sz="2800" b="1" dirty="0"/>
          </a:p>
          <a:p>
            <a:r>
              <a:rPr lang="ru-RU" sz="2800" b="1" dirty="0" err="1"/>
              <a:t>просл</a:t>
            </a:r>
            <a:r>
              <a:rPr lang="ru-RU" sz="2800" b="1" dirty="0"/>
              <a:t>..</a:t>
            </a:r>
            <a:r>
              <a:rPr lang="ru-RU" sz="2800" b="1" dirty="0" err="1"/>
              <a:t>влять</a:t>
            </a:r>
            <a:endParaRPr lang="ru-RU" sz="2800" b="1" dirty="0"/>
          </a:p>
          <a:p>
            <a:r>
              <a:rPr lang="ru-RU" sz="2800" b="1" dirty="0" err="1"/>
              <a:t>выск</a:t>
            </a:r>
            <a:r>
              <a:rPr lang="ru-RU" sz="2800" b="1" dirty="0"/>
              <a:t>..</a:t>
            </a:r>
            <a:r>
              <a:rPr lang="ru-RU" sz="2800" b="1" dirty="0" err="1"/>
              <a:t>чка</a:t>
            </a:r>
            <a:endParaRPr lang="ru-RU" sz="2800" b="1" dirty="0"/>
          </a:p>
          <a:p>
            <a:r>
              <a:rPr lang="ru-RU" sz="2800" b="1" dirty="0" err="1"/>
              <a:t>пр</a:t>
            </a:r>
            <a:r>
              <a:rPr lang="ru-RU" sz="2800" b="1" dirty="0"/>
              <a:t>..</a:t>
            </a:r>
            <a:r>
              <a:rPr lang="ru-RU" sz="2800" b="1" dirty="0" err="1"/>
              <a:t>ори­тет</a:t>
            </a:r>
            <a:endParaRPr lang="ru-RU" sz="2800" b="1" dirty="0"/>
          </a:p>
          <a:p>
            <a:r>
              <a:rPr lang="ru-RU" sz="2800" b="1" dirty="0" err="1"/>
              <a:t>заст</a:t>
            </a:r>
            <a:r>
              <a:rPr lang="ru-RU" sz="2800" b="1" dirty="0"/>
              <a:t>..лить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5940152" y="1844824"/>
            <a:ext cx="2952328" cy="2246769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800" b="1" dirty="0" err="1"/>
              <a:t>р..форма</a:t>
            </a:r>
            <a:endParaRPr lang="ru-RU" sz="2800" b="1" dirty="0"/>
          </a:p>
          <a:p>
            <a:r>
              <a:rPr lang="ru-RU" sz="2800" b="1" dirty="0"/>
              <a:t>те..</a:t>
            </a:r>
            <a:r>
              <a:rPr lang="ru-RU" sz="2800" b="1" dirty="0" err="1"/>
              <a:t>ре­ти­че­ский</a:t>
            </a:r>
            <a:endParaRPr lang="ru-RU" sz="2800" b="1" dirty="0"/>
          </a:p>
          <a:p>
            <a:r>
              <a:rPr lang="ru-RU" sz="2800" b="1" dirty="0" err="1"/>
              <a:t>дем</a:t>
            </a:r>
            <a:r>
              <a:rPr lang="ru-RU" sz="2800" b="1" dirty="0"/>
              <a:t>..се­зон­ный</a:t>
            </a:r>
          </a:p>
          <a:p>
            <a:r>
              <a:rPr lang="ru-RU" sz="2800" b="1" dirty="0" err="1"/>
              <a:t>заж</a:t>
            </a:r>
            <a:r>
              <a:rPr lang="ru-RU" sz="2800" b="1" dirty="0"/>
              <a:t>..</a:t>
            </a:r>
            <a:r>
              <a:rPr lang="ru-RU" sz="2800" b="1" dirty="0" err="1"/>
              <a:t>га­ю­щий</a:t>
            </a:r>
            <a:endParaRPr lang="ru-RU" sz="2800" b="1" dirty="0"/>
          </a:p>
          <a:p>
            <a:r>
              <a:rPr lang="ru-RU" sz="2800" b="1" dirty="0"/>
              <a:t>оп..</a:t>
            </a:r>
            <a:r>
              <a:rPr lang="ru-RU" sz="2800" b="1" dirty="0" err="1"/>
              <a:t>рать­ся</a:t>
            </a:r>
            <a:endParaRPr lang="ru-RU" sz="2800" b="1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827584" y="4091592"/>
            <a:ext cx="2448272" cy="2246769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800" b="1" dirty="0"/>
              <a:t>к..</a:t>
            </a:r>
            <a:r>
              <a:rPr lang="ru-RU" sz="2800" b="1" dirty="0" err="1"/>
              <a:t>ри­ка­ту­ра</a:t>
            </a:r>
            <a:endParaRPr lang="ru-RU" sz="2800" b="1" dirty="0"/>
          </a:p>
          <a:p>
            <a:r>
              <a:rPr lang="ru-RU" sz="2800" b="1" dirty="0" err="1"/>
              <a:t>инц</a:t>
            </a:r>
            <a:r>
              <a:rPr lang="ru-RU" sz="2800" b="1" dirty="0"/>
              <a:t>..</a:t>
            </a:r>
            <a:r>
              <a:rPr lang="ru-RU" sz="2800" b="1" dirty="0" err="1"/>
              <a:t>дент</a:t>
            </a:r>
            <a:endParaRPr lang="ru-RU" sz="2800" b="1" dirty="0"/>
          </a:p>
          <a:p>
            <a:r>
              <a:rPr lang="ru-RU" sz="2800" b="1" dirty="0" err="1"/>
              <a:t>разг</a:t>
            </a:r>
            <a:r>
              <a:rPr lang="ru-RU" sz="2800" b="1" dirty="0"/>
              <a:t>..</a:t>
            </a:r>
            <a:r>
              <a:rPr lang="ru-RU" sz="2800" b="1" dirty="0" err="1"/>
              <a:t>реть­ся</a:t>
            </a:r>
            <a:endParaRPr lang="ru-RU" sz="2800" b="1" dirty="0"/>
          </a:p>
          <a:p>
            <a:r>
              <a:rPr lang="ru-RU" sz="2800" b="1" dirty="0" err="1"/>
              <a:t>кор</a:t>
            </a:r>
            <a:r>
              <a:rPr lang="ru-RU" sz="2800" b="1" dirty="0"/>
              <a:t>..</a:t>
            </a:r>
            <a:r>
              <a:rPr lang="ru-RU" sz="2800" b="1" dirty="0" err="1"/>
              <a:t>бель­ный</a:t>
            </a:r>
            <a:endParaRPr lang="ru-RU" sz="2800" b="1" dirty="0"/>
          </a:p>
          <a:p>
            <a:r>
              <a:rPr lang="ru-RU" sz="2800" b="1" dirty="0" err="1"/>
              <a:t>инт</a:t>
            </a:r>
            <a:r>
              <a:rPr lang="ru-RU" sz="2800" b="1" dirty="0"/>
              <a:t>..</a:t>
            </a:r>
            <a:r>
              <a:rPr lang="ru-RU" sz="2800" b="1" dirty="0" err="1"/>
              <a:t>рес­ный</a:t>
            </a:r>
            <a:endParaRPr lang="ru-RU" sz="2800" b="1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3419872" y="4100721"/>
            <a:ext cx="2808312" cy="603881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b="1" dirty="0" smtClean="0"/>
              <a:t>с</a:t>
            </a:r>
            <a:r>
              <a:rPr lang="ru-RU" sz="3200" b="1" dirty="0" smtClean="0">
                <a:solidFill>
                  <a:srgbClr val="C00000"/>
                </a:solidFill>
              </a:rPr>
              <a:t>е</a:t>
            </a:r>
            <a:r>
              <a:rPr lang="ru-RU" sz="3200" b="1" dirty="0" smtClean="0"/>
              <a:t>рди­тый</a:t>
            </a:r>
            <a:endParaRPr lang="ru-RU" sz="3200" b="1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4425961" y="4704602"/>
            <a:ext cx="2916324" cy="64717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b="1" dirty="0" smtClean="0"/>
              <a:t>просл</a:t>
            </a:r>
            <a:r>
              <a:rPr lang="ru-RU" sz="3200" b="1" dirty="0" smtClean="0">
                <a:solidFill>
                  <a:srgbClr val="C00000"/>
                </a:solidFill>
              </a:rPr>
              <a:t>а</a:t>
            </a:r>
            <a:r>
              <a:rPr lang="ru-RU" sz="3200" b="1" dirty="0" smtClean="0"/>
              <a:t>влять</a:t>
            </a:r>
            <a:endParaRPr lang="ru-RU" sz="3200" b="1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5364088" y="5351781"/>
            <a:ext cx="2808312" cy="57739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3200" b="1" dirty="0" smtClean="0"/>
              <a:t>те</a:t>
            </a:r>
            <a:r>
              <a:rPr lang="ru-RU" sz="3200" b="1" dirty="0" smtClean="0">
                <a:solidFill>
                  <a:srgbClr val="C00000"/>
                </a:solidFill>
              </a:rPr>
              <a:t>о</a:t>
            </a:r>
            <a:r>
              <a:rPr lang="ru-RU" sz="3200" b="1" dirty="0" smtClean="0"/>
              <a:t>ре­ти­че­ский</a:t>
            </a:r>
            <a:endParaRPr lang="ru-RU" sz="3200" b="1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5796136" y="5935279"/>
            <a:ext cx="2808312" cy="53144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b="1" dirty="0" smtClean="0"/>
              <a:t>кор</a:t>
            </a:r>
            <a:r>
              <a:rPr lang="ru-RU" sz="3200" b="1" dirty="0" smtClean="0">
                <a:solidFill>
                  <a:srgbClr val="C00000"/>
                </a:solidFill>
              </a:rPr>
              <a:t>а</a:t>
            </a:r>
            <a:r>
              <a:rPr lang="ru-RU" sz="3200" b="1" dirty="0" smtClean="0"/>
              <a:t>бель­ный</a:t>
            </a:r>
            <a:endParaRPr lang="ru-RU" sz="3200" b="1" dirty="0"/>
          </a:p>
        </p:txBody>
      </p:sp>
    </p:spTree>
    <p:extLst>
      <p:ext uri="{BB962C8B-B14F-4D97-AF65-F5344CB8AC3E}">
        <p14:creationId xmlns:p14="http://schemas.microsoft.com/office/powerpoint/2010/main" val="14867164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C:\Documents and Settings\Кирилл\Рабочий стол\МАМА\родина\0_1c3b0_237e46b8_XL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4488"/>
          <a:stretch>
            <a:fillRect/>
          </a:stretch>
        </p:blipFill>
        <p:spPr bwMode="auto">
          <a:xfrm>
            <a:off x="0" y="-17463"/>
            <a:ext cx="9167813" cy="6875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4" name="Rectangle 7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1143000" y="3000375"/>
            <a:ext cx="2786063" cy="2928938"/>
          </a:xfrm>
          <a:solidFill>
            <a:schemeClr val="bg1"/>
          </a:solidFill>
          <a:ln w="19050">
            <a:solidFill>
              <a:srgbClr val="333399"/>
            </a:solidFill>
            <a:miter lim="800000"/>
            <a:headEnd/>
            <a:tailEnd/>
          </a:ln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ru-RU" sz="2800" b="1" dirty="0" smtClean="0"/>
              <a:t>    </a:t>
            </a:r>
            <a:r>
              <a:rPr lang="ru-RU" sz="2800" b="1" dirty="0" smtClean="0">
                <a:solidFill>
                  <a:srgbClr val="002060"/>
                </a:solidFill>
              </a:rPr>
              <a:t>если  </a:t>
            </a:r>
            <a:r>
              <a:rPr lang="ru-RU" sz="2800" b="1" dirty="0" smtClean="0">
                <a:solidFill>
                  <a:srgbClr val="C00000"/>
                </a:solidFill>
              </a:rPr>
              <a:t>глухой </a:t>
            </a:r>
            <a:r>
              <a:rPr lang="ru-RU" sz="2800" b="1" dirty="0" smtClean="0">
                <a:solidFill>
                  <a:srgbClr val="002060"/>
                </a:solidFill>
              </a:rPr>
              <a:t>согласный</a:t>
            </a:r>
          </a:p>
          <a:p>
            <a:pPr eaLnBrk="1" hangingPunct="1">
              <a:buFontTx/>
              <a:buNone/>
            </a:pPr>
            <a:endParaRPr lang="ru-RU" sz="2800" b="1" dirty="0" smtClean="0">
              <a:solidFill>
                <a:srgbClr val="CC0000"/>
              </a:solidFill>
            </a:endParaRPr>
          </a:p>
          <a:p>
            <a:pPr eaLnBrk="1" hangingPunct="1">
              <a:buFontTx/>
              <a:buNone/>
            </a:pPr>
            <a:r>
              <a:rPr lang="ru-RU" sz="2800" b="1" dirty="0" smtClean="0">
                <a:solidFill>
                  <a:srgbClr val="CC0000"/>
                </a:solidFill>
              </a:rPr>
              <a:t>              </a:t>
            </a:r>
            <a:r>
              <a:rPr lang="ru-RU" sz="4400" b="1" dirty="0" smtClean="0">
                <a:solidFill>
                  <a:srgbClr val="CC0000"/>
                </a:solidFill>
              </a:rPr>
              <a:t>С</a:t>
            </a:r>
          </a:p>
        </p:txBody>
      </p:sp>
      <p:sp>
        <p:nvSpPr>
          <p:cNvPr id="15365" name="Rectangle 8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5857875" y="3000375"/>
            <a:ext cx="2857500" cy="2928938"/>
          </a:xfrm>
          <a:solidFill>
            <a:schemeClr val="bg1"/>
          </a:solidFill>
          <a:ln w="19050">
            <a:solidFill>
              <a:srgbClr val="002060"/>
            </a:solidFill>
            <a:miter lim="800000"/>
            <a:headEnd/>
            <a:tailEnd/>
          </a:ln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ru-RU" sz="2800" b="1" smtClean="0"/>
              <a:t> </a:t>
            </a:r>
            <a:r>
              <a:rPr lang="ru-RU" sz="2800" b="1" smtClean="0">
                <a:solidFill>
                  <a:srgbClr val="002060"/>
                </a:solidFill>
              </a:rPr>
              <a:t>если </a:t>
            </a:r>
          </a:p>
          <a:p>
            <a:pPr algn="ctr" eaLnBrk="1" hangingPunct="1">
              <a:buFontTx/>
              <a:buNone/>
            </a:pPr>
            <a:r>
              <a:rPr lang="ru-RU" sz="2800" b="1" smtClean="0">
                <a:solidFill>
                  <a:srgbClr val="002060"/>
                </a:solidFill>
              </a:rPr>
              <a:t> </a:t>
            </a:r>
            <a:r>
              <a:rPr lang="ru-RU" sz="2800" b="1" smtClean="0">
                <a:solidFill>
                  <a:srgbClr val="C00000"/>
                </a:solidFill>
              </a:rPr>
              <a:t>звонкий </a:t>
            </a:r>
            <a:r>
              <a:rPr lang="ru-RU" sz="2800" b="1" smtClean="0">
                <a:solidFill>
                  <a:srgbClr val="002060"/>
                </a:solidFill>
              </a:rPr>
              <a:t>согласный</a:t>
            </a:r>
          </a:p>
          <a:p>
            <a:pPr eaLnBrk="1" hangingPunct="1"/>
            <a:endParaRPr lang="ru-RU" sz="2800" smtClean="0"/>
          </a:p>
          <a:p>
            <a:pPr eaLnBrk="1" hangingPunct="1">
              <a:buFontTx/>
              <a:buNone/>
            </a:pPr>
            <a:r>
              <a:rPr lang="ru-RU" sz="2800" b="1" smtClean="0">
                <a:solidFill>
                  <a:srgbClr val="CC0000"/>
                </a:solidFill>
              </a:rPr>
              <a:t>                </a:t>
            </a:r>
            <a:r>
              <a:rPr lang="ru-RU" sz="4400" b="1" smtClean="0">
                <a:solidFill>
                  <a:srgbClr val="CC0000"/>
                </a:solidFill>
              </a:rPr>
              <a:t>З</a:t>
            </a:r>
          </a:p>
          <a:p>
            <a:pPr eaLnBrk="1" hangingPunct="1"/>
            <a:endParaRPr lang="ru-RU" sz="4000" smtClean="0">
              <a:solidFill>
                <a:srgbClr val="CC0000"/>
              </a:solidFill>
            </a:endParaRPr>
          </a:p>
        </p:txBody>
      </p:sp>
      <p:sp>
        <p:nvSpPr>
          <p:cNvPr id="15367" name="Line 13"/>
          <p:cNvSpPr>
            <a:spLocks noChangeShapeType="1"/>
          </p:cNvSpPr>
          <p:nvPr/>
        </p:nvSpPr>
        <p:spPr bwMode="auto">
          <a:xfrm flipH="1">
            <a:off x="2428875" y="2143125"/>
            <a:ext cx="1500188" cy="506413"/>
          </a:xfrm>
          <a:prstGeom prst="line">
            <a:avLst/>
          </a:prstGeom>
          <a:noFill/>
          <a:ln w="9525">
            <a:solidFill>
              <a:srgbClr val="00206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5368" name="Line 14"/>
          <p:cNvSpPr>
            <a:spLocks noChangeShapeType="1"/>
          </p:cNvSpPr>
          <p:nvPr/>
        </p:nvSpPr>
        <p:spPr bwMode="auto">
          <a:xfrm>
            <a:off x="6286500" y="2214563"/>
            <a:ext cx="1300163" cy="577850"/>
          </a:xfrm>
          <a:prstGeom prst="line">
            <a:avLst/>
          </a:prstGeom>
          <a:noFill/>
          <a:ln w="9525">
            <a:solidFill>
              <a:srgbClr val="00206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cxnSp>
        <p:nvCxnSpPr>
          <p:cNvPr id="17" name="Прямая со стрелкой 16"/>
          <p:cNvCxnSpPr/>
          <p:nvPr/>
        </p:nvCxnSpPr>
        <p:spPr>
          <a:xfrm rot="5400000">
            <a:off x="7073107" y="4785519"/>
            <a:ext cx="571500" cy="1587"/>
          </a:xfrm>
          <a:prstGeom prst="straightConnector1">
            <a:avLst/>
          </a:prstGeom>
          <a:ln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/>
          <p:nvPr/>
        </p:nvCxnSpPr>
        <p:spPr>
          <a:xfrm rot="5400000">
            <a:off x="2251076" y="4321175"/>
            <a:ext cx="500062" cy="1587"/>
          </a:xfrm>
          <a:prstGeom prst="straightConnector1">
            <a:avLst/>
          </a:prstGeom>
          <a:ln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1500188" y="214313"/>
            <a:ext cx="6072187" cy="523875"/>
          </a:xfrm>
          <a:prstGeom prst="rect">
            <a:avLst/>
          </a:prstGeom>
          <a:solidFill>
            <a:schemeClr val="bg1"/>
          </a:solidFill>
          <a:ln w="9525">
            <a:solidFill>
              <a:srgbClr val="00206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ru-RU" sz="2800" b="1" dirty="0">
                <a:solidFill>
                  <a:srgbClr val="C00000"/>
                </a:solidFill>
              </a:rPr>
              <a:t>1. </a:t>
            </a:r>
            <a:r>
              <a:rPr lang="ru-RU" sz="2800" b="1" dirty="0">
                <a:solidFill>
                  <a:srgbClr val="002060"/>
                </a:solidFill>
              </a:rPr>
              <a:t>Выдели в слове </a:t>
            </a:r>
            <a:r>
              <a:rPr lang="ru-RU" sz="2800" b="1" dirty="0">
                <a:solidFill>
                  <a:srgbClr val="C00000"/>
                </a:solidFill>
              </a:rPr>
              <a:t>приставку.</a:t>
            </a:r>
            <a:endParaRPr lang="ru-RU" sz="2800" dirty="0">
              <a:solidFill>
                <a:srgbClr val="C00000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1143000" y="1143000"/>
            <a:ext cx="7000875" cy="954088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800" b="1" kern="0" dirty="0">
                <a:solidFill>
                  <a:srgbClr val="C00000"/>
                </a:solidFill>
              </a:rPr>
              <a:t>2. </a:t>
            </a:r>
            <a:r>
              <a:rPr lang="ru-RU" sz="2800" b="1" kern="0" dirty="0">
                <a:solidFill>
                  <a:srgbClr val="002060"/>
                </a:solidFill>
              </a:rPr>
              <a:t>Посмотри на букву </a:t>
            </a:r>
            <a:r>
              <a:rPr lang="ru-RU" sz="2800" b="1" kern="0" dirty="0">
                <a:solidFill>
                  <a:srgbClr val="C00000"/>
                </a:solidFill>
              </a:rPr>
              <a:t>согласного звука </a:t>
            </a:r>
            <a:r>
              <a:rPr lang="ru-RU" sz="2800" b="1" kern="0" dirty="0">
                <a:solidFill>
                  <a:srgbClr val="002060"/>
                </a:solidFill>
              </a:rPr>
              <a:t>после приставки</a:t>
            </a:r>
            <a:endParaRPr lang="ru-RU" sz="2800" dirty="0">
              <a:solidFill>
                <a:srgbClr val="002060"/>
              </a:solidFill>
            </a:endParaRPr>
          </a:p>
        </p:txBody>
      </p:sp>
      <p:cxnSp>
        <p:nvCxnSpPr>
          <p:cNvPr id="16" name="Прямая со стрелкой 15"/>
          <p:cNvCxnSpPr/>
          <p:nvPr/>
        </p:nvCxnSpPr>
        <p:spPr>
          <a:xfrm rot="5400000">
            <a:off x="4356894" y="927894"/>
            <a:ext cx="285750" cy="1588"/>
          </a:xfrm>
          <a:prstGeom prst="straightConnector1">
            <a:avLst/>
          </a:prstGeom>
          <a:ln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1732099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153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53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1536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153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153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2000"/>
                                        <p:tgtEl>
                                          <p:spTgt spid="153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2000"/>
                                        <p:tgtEl>
                                          <p:spTgt spid="1536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2000"/>
                                        <p:tgtEl>
                                          <p:spTgt spid="153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2000"/>
                                        <p:tgtEl>
                                          <p:spTgt spid="153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2000"/>
                                        <p:tgtEl>
                                          <p:spTgt spid="1536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4" grpId="0" build="p" animBg="1"/>
      <p:bldP spid="15365" grpId="0" build="p" animBg="1"/>
      <p:bldP spid="15367" grpId="0" animBg="1"/>
      <p:bldP spid="15368" grpId="0" animBg="1"/>
      <p:bldP spid="12" grpId="0" animBg="1"/>
      <p:bldP spid="1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http://player.myshared.ru/135909/data/images/img5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1" cy="6957392"/>
          </a:xfrm>
          <a:prstGeom prst="rect">
            <a:avLst/>
          </a:prstGeom>
          <a:noFill/>
          <a:ln>
            <a:noFill/>
          </a:ln>
        </p:spPr>
      </p:pic>
      <p:pic>
        <p:nvPicPr>
          <p:cNvPr id="6148" name="Picture 4" descr="http://3.bp.blogspot.com/_hVK5IsHcJ3Y/SyJW2ObWVdI/AAAAAAAAAKc/SDEqN4Y0DEw/s400/%D0%BA%D0%BE%D0%BD%D1%81%D0%BF%D0%B5%D0%BA%D1%82%D1%8B61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692696"/>
            <a:ext cx="7920880" cy="576064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86716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http://player.myshared.ru/135909/data/images/img5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1" cy="6957392"/>
          </a:xfrm>
          <a:prstGeom prst="rect">
            <a:avLst/>
          </a:prstGeom>
          <a:noFill/>
          <a:ln>
            <a:noFill/>
          </a:ln>
        </p:spPr>
      </p:pic>
      <p:pic>
        <p:nvPicPr>
          <p:cNvPr id="2076" name="Picture 28" descr="Картинки по запросу и-ы после приставок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248897"/>
            <a:ext cx="6912768" cy="21719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80" name="Picture 32" descr="Похожее изображение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2420888"/>
            <a:ext cx="8208912" cy="41044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86716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http://player.myshared.ru/135909/data/images/img5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1" cy="6957392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251520" y="274638"/>
            <a:ext cx="7978080" cy="1143000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sz="31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В каком ряду во всех трёх словах пропущена одна и та же буква?</a:t>
            </a:r>
            <a:r>
              <a:rPr lang="ru-RU" sz="2800" dirty="0"/>
              <a:t/>
            </a:r>
            <a:br>
              <a:rPr lang="ru-RU" sz="2800" dirty="0"/>
            </a:b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395536" y="1600200"/>
            <a:ext cx="8496944" cy="4493096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ru-RU" sz="2800" b="1" dirty="0"/>
              <a:t>1)   </a:t>
            </a:r>
            <a:r>
              <a:rPr lang="ru-RU" sz="2800" b="1" dirty="0" err="1"/>
              <a:t>пр..увеличивать</a:t>
            </a:r>
            <a:r>
              <a:rPr lang="ru-RU" sz="2800" b="1" dirty="0"/>
              <a:t>, </a:t>
            </a:r>
            <a:r>
              <a:rPr lang="ru-RU" sz="2800" b="1" dirty="0" err="1"/>
              <a:t>пр..школьный</a:t>
            </a:r>
            <a:r>
              <a:rPr lang="ru-RU" sz="2800" b="1" dirty="0"/>
              <a:t>, </a:t>
            </a:r>
            <a:r>
              <a:rPr lang="ru-RU" sz="2800" b="1" dirty="0" err="1"/>
              <a:t>пр..подавать</a:t>
            </a:r>
            <a:endParaRPr lang="ru-RU" sz="2800" b="1" dirty="0"/>
          </a:p>
          <a:p>
            <a:pPr marL="0" indent="0">
              <a:buNone/>
            </a:pPr>
            <a:r>
              <a:rPr lang="ru-RU" sz="2800" b="1" dirty="0"/>
              <a:t>2)   </a:t>
            </a:r>
            <a:r>
              <a:rPr lang="ru-RU" sz="2800" b="1" dirty="0" err="1"/>
              <a:t>и..черпать</a:t>
            </a:r>
            <a:r>
              <a:rPr lang="ru-RU" sz="2800" b="1" dirty="0"/>
              <a:t>, </a:t>
            </a:r>
            <a:r>
              <a:rPr lang="ru-RU" sz="2800" b="1" dirty="0" err="1"/>
              <a:t>ра</a:t>
            </a:r>
            <a:r>
              <a:rPr lang="ru-RU" sz="2800" b="1" dirty="0"/>
              <a:t>..</a:t>
            </a:r>
            <a:r>
              <a:rPr lang="ru-RU" sz="2800" b="1" dirty="0" err="1"/>
              <a:t>пределить</a:t>
            </a:r>
            <a:r>
              <a:rPr lang="ru-RU" sz="2800" b="1" dirty="0"/>
              <a:t>, </a:t>
            </a:r>
            <a:r>
              <a:rPr lang="ru-RU" sz="2800" b="1" dirty="0" err="1"/>
              <a:t>бе</a:t>
            </a:r>
            <a:r>
              <a:rPr lang="ru-RU" sz="2800" b="1" dirty="0"/>
              <a:t>..цельный</a:t>
            </a:r>
          </a:p>
          <a:p>
            <a:pPr marL="0" indent="0">
              <a:buNone/>
            </a:pPr>
            <a:r>
              <a:rPr lang="ru-RU" sz="2800" b="1" dirty="0"/>
              <a:t>3)   </a:t>
            </a:r>
            <a:r>
              <a:rPr lang="ru-RU" sz="2800" b="1" dirty="0" err="1"/>
              <a:t>пре..писание</a:t>
            </a:r>
            <a:r>
              <a:rPr lang="ru-RU" sz="2800" b="1" dirty="0"/>
              <a:t>, </a:t>
            </a:r>
            <a:r>
              <a:rPr lang="ru-RU" sz="2800" b="1" dirty="0" err="1"/>
              <a:t>по..клеить</a:t>
            </a:r>
            <a:r>
              <a:rPr lang="ru-RU" sz="2800" b="1" dirty="0"/>
              <a:t>, </a:t>
            </a:r>
            <a:r>
              <a:rPr lang="ru-RU" sz="2800" b="1" dirty="0" err="1"/>
              <a:t>о..давать</a:t>
            </a:r>
            <a:endParaRPr lang="ru-RU" sz="2800" b="1" dirty="0"/>
          </a:p>
          <a:p>
            <a:pPr marL="0" indent="0">
              <a:buNone/>
            </a:pPr>
            <a:r>
              <a:rPr lang="ru-RU" sz="2800" b="1" dirty="0"/>
              <a:t>4)   </a:t>
            </a:r>
            <a:r>
              <a:rPr lang="ru-RU" sz="2800" b="1" dirty="0" err="1"/>
              <a:t>дез</a:t>
            </a:r>
            <a:r>
              <a:rPr lang="ru-RU" sz="2800" b="1" dirty="0"/>
              <a:t>..</a:t>
            </a:r>
            <a:r>
              <a:rPr lang="ru-RU" sz="2800" b="1" dirty="0" err="1"/>
              <a:t>нфекция</a:t>
            </a:r>
            <a:r>
              <a:rPr lang="ru-RU" sz="2800" b="1" dirty="0"/>
              <a:t>, под..</a:t>
            </a:r>
            <a:r>
              <a:rPr lang="ru-RU" sz="2800" b="1" dirty="0" err="1"/>
              <a:t>тожить</a:t>
            </a:r>
            <a:r>
              <a:rPr lang="ru-RU" sz="2800" b="1" dirty="0"/>
              <a:t>, </a:t>
            </a:r>
            <a:r>
              <a:rPr lang="ru-RU" sz="2800" b="1" dirty="0" err="1"/>
              <a:t>небез</a:t>
            </a:r>
            <a:r>
              <a:rPr lang="ru-RU" sz="2800" b="1" dirty="0"/>
              <a:t>..</a:t>
            </a:r>
            <a:r>
              <a:rPr lang="ru-RU" sz="2800" b="1" dirty="0" err="1" smtClean="0"/>
              <a:t>звестный</a:t>
            </a:r>
            <a:endParaRPr lang="ru-RU" sz="2800" b="1" dirty="0" smtClean="0"/>
          </a:p>
          <a:p>
            <a:pPr marL="0" indent="0">
              <a:buNone/>
            </a:pPr>
            <a:endParaRPr lang="ru-RU" sz="2800" b="1" dirty="0"/>
          </a:p>
          <a:p>
            <a:pPr marL="0" indent="0">
              <a:buNone/>
            </a:pPr>
            <a:r>
              <a:rPr lang="ru-RU" sz="2800" b="1" dirty="0" smtClean="0"/>
              <a:t>1</a:t>
            </a:r>
            <a:r>
              <a:rPr lang="ru-RU" sz="2800" b="1" dirty="0"/>
              <a:t>)    без..</a:t>
            </a:r>
            <a:r>
              <a:rPr lang="ru-RU" sz="2800" b="1" dirty="0" err="1"/>
              <a:t>нициативный</a:t>
            </a:r>
            <a:r>
              <a:rPr lang="ru-RU" sz="2800" b="1" dirty="0"/>
              <a:t>, сверх..</a:t>
            </a:r>
            <a:r>
              <a:rPr lang="ru-RU" sz="2800" b="1" dirty="0" err="1"/>
              <a:t>нтересный</a:t>
            </a:r>
            <a:r>
              <a:rPr lang="ru-RU" sz="2800" b="1" dirty="0"/>
              <a:t>, пред..</a:t>
            </a:r>
            <a:r>
              <a:rPr lang="ru-RU" sz="2800" b="1" dirty="0" err="1"/>
              <a:t>стория</a:t>
            </a:r>
            <a:endParaRPr lang="ru-RU" sz="2800" b="1" dirty="0"/>
          </a:p>
          <a:p>
            <a:pPr marL="0" indent="0">
              <a:buNone/>
            </a:pPr>
            <a:r>
              <a:rPr lang="ru-RU" sz="2800" b="1" dirty="0"/>
              <a:t>2)    </a:t>
            </a:r>
            <a:r>
              <a:rPr lang="ru-RU" sz="2800" b="1" dirty="0" err="1"/>
              <a:t>пр</a:t>
            </a:r>
            <a:r>
              <a:rPr lang="ru-RU" sz="2800" b="1" dirty="0"/>
              <a:t>..</a:t>
            </a:r>
            <a:r>
              <a:rPr lang="ru-RU" sz="2800" b="1" dirty="0" err="1"/>
              <a:t>морский</a:t>
            </a:r>
            <a:r>
              <a:rPr lang="ru-RU" sz="2800" b="1" dirty="0"/>
              <a:t>, </a:t>
            </a:r>
            <a:r>
              <a:rPr lang="ru-RU" sz="2800" b="1" dirty="0" err="1"/>
              <a:t>пр..тормозить</a:t>
            </a:r>
            <a:r>
              <a:rPr lang="ru-RU" sz="2800" b="1" dirty="0"/>
              <a:t>, </a:t>
            </a:r>
            <a:r>
              <a:rPr lang="ru-RU" sz="2800" b="1" dirty="0" err="1"/>
              <a:t>пр..коснуться</a:t>
            </a:r>
            <a:endParaRPr lang="ru-RU" sz="2800" b="1" dirty="0"/>
          </a:p>
          <a:p>
            <a:pPr marL="0" indent="0">
              <a:buNone/>
            </a:pPr>
            <a:r>
              <a:rPr lang="ru-RU" sz="2800" b="1" dirty="0"/>
              <a:t>3)    </a:t>
            </a:r>
            <a:r>
              <a:rPr lang="ru-RU" sz="2800" b="1" dirty="0" err="1"/>
              <a:t>бе</a:t>
            </a:r>
            <a:r>
              <a:rPr lang="ru-RU" sz="2800" b="1" dirty="0"/>
              <a:t>..порядочный, </a:t>
            </a:r>
            <a:r>
              <a:rPr lang="ru-RU" sz="2800" b="1" dirty="0" err="1"/>
              <a:t>ра</a:t>
            </a:r>
            <a:r>
              <a:rPr lang="ru-RU" sz="2800" b="1" dirty="0"/>
              <a:t>..</a:t>
            </a:r>
            <a:r>
              <a:rPr lang="ru-RU" sz="2800" b="1" dirty="0" err="1"/>
              <a:t>жигать</a:t>
            </a:r>
            <a:r>
              <a:rPr lang="ru-RU" sz="2800" b="1" dirty="0"/>
              <a:t>, </a:t>
            </a:r>
            <a:r>
              <a:rPr lang="ru-RU" sz="2800" b="1" dirty="0" err="1"/>
              <a:t>и..целить</a:t>
            </a:r>
            <a:endParaRPr lang="ru-RU" sz="2800" b="1" dirty="0"/>
          </a:p>
          <a:p>
            <a:pPr marL="0" indent="0">
              <a:buNone/>
            </a:pPr>
            <a:r>
              <a:rPr lang="ru-RU" sz="2800" b="1" dirty="0"/>
              <a:t>4)    по..</a:t>
            </a:r>
            <a:r>
              <a:rPr lang="ru-RU" sz="2800" b="1" dirty="0" err="1"/>
              <a:t>ключить</a:t>
            </a:r>
            <a:r>
              <a:rPr lang="ru-RU" sz="2800" b="1" dirty="0"/>
              <a:t>, </a:t>
            </a:r>
            <a:r>
              <a:rPr lang="ru-RU" sz="2800" b="1" dirty="0" err="1"/>
              <a:t>пре..положительный</a:t>
            </a:r>
            <a:r>
              <a:rPr lang="ru-RU" sz="2800" b="1" dirty="0"/>
              <a:t>, о..</a:t>
            </a:r>
            <a:r>
              <a:rPr lang="ru-RU" sz="2800" b="1" dirty="0" err="1"/>
              <a:t>брасывать</a:t>
            </a:r>
            <a:r>
              <a:rPr lang="ru-RU" sz="2800" b="1" dirty="0"/>
              <a:t> </a:t>
            </a:r>
          </a:p>
          <a:p>
            <a:pPr marL="0" indent="0">
              <a:buNone/>
            </a:pPr>
            <a:endParaRPr lang="ru-RU" sz="2800" b="1" dirty="0"/>
          </a:p>
        </p:txBody>
      </p:sp>
    </p:spTree>
    <p:extLst>
      <p:ext uri="{BB962C8B-B14F-4D97-AF65-F5344CB8AC3E}">
        <p14:creationId xmlns:p14="http://schemas.microsoft.com/office/powerpoint/2010/main" val="14867164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http://player.myshared.ru/135909/data/images/img5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1" cy="6957392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251520" y="274638"/>
            <a:ext cx="7978080" cy="1143000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sz="31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В каком ряду во всех трёх словах пропущена одна и та же буква?</a:t>
            </a:r>
            <a:r>
              <a:rPr lang="ru-RU" sz="2800" dirty="0"/>
              <a:t/>
            </a:r>
            <a:br>
              <a:rPr lang="ru-RU" sz="2800" dirty="0"/>
            </a:b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395536" y="1600200"/>
            <a:ext cx="8496944" cy="4997152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r>
              <a:rPr lang="ru-RU" sz="2800" b="1" dirty="0"/>
              <a:t>1)   </a:t>
            </a:r>
            <a:r>
              <a:rPr lang="ru-RU" sz="2800" b="1" dirty="0" err="1"/>
              <a:t>пр..одолевать</a:t>
            </a:r>
            <a:r>
              <a:rPr lang="ru-RU" sz="2800" b="1" dirty="0"/>
              <a:t>, </a:t>
            </a:r>
            <a:r>
              <a:rPr lang="ru-RU" sz="2800" b="1" dirty="0" err="1"/>
              <a:t>пр..образование</a:t>
            </a:r>
            <a:r>
              <a:rPr lang="ru-RU" sz="2800" b="1" dirty="0"/>
              <a:t>, </a:t>
            </a:r>
            <a:r>
              <a:rPr lang="ru-RU" sz="2800" b="1" dirty="0" err="1"/>
              <a:t>пр..интересный</a:t>
            </a:r>
            <a:endParaRPr lang="ru-RU" sz="2800" b="1" dirty="0"/>
          </a:p>
          <a:p>
            <a:pPr marL="0" indent="0">
              <a:buNone/>
            </a:pPr>
            <a:r>
              <a:rPr lang="ru-RU" sz="2800" b="1" dirty="0"/>
              <a:t>2)   под..</a:t>
            </a:r>
            <a:r>
              <a:rPr lang="ru-RU" sz="2800" b="1" dirty="0" err="1"/>
              <a:t>тожить</a:t>
            </a:r>
            <a:r>
              <a:rPr lang="ru-RU" sz="2800" b="1" dirty="0"/>
              <a:t>, сверх..</a:t>
            </a:r>
            <a:r>
              <a:rPr lang="ru-RU" sz="2800" b="1" dirty="0" err="1"/>
              <a:t>нтересный</a:t>
            </a:r>
            <a:r>
              <a:rPr lang="ru-RU" sz="2800" b="1" dirty="0"/>
              <a:t>, без..</a:t>
            </a:r>
            <a:r>
              <a:rPr lang="ru-RU" sz="2800" b="1" dirty="0" err="1"/>
              <a:t>скусный</a:t>
            </a:r>
            <a:endParaRPr lang="ru-RU" sz="2800" b="1" dirty="0"/>
          </a:p>
          <a:p>
            <a:pPr marL="0" indent="0">
              <a:buNone/>
            </a:pPr>
            <a:r>
              <a:rPr lang="ru-RU" sz="2800" b="1" dirty="0"/>
              <a:t>3)   </a:t>
            </a:r>
            <a:r>
              <a:rPr lang="ru-RU" sz="2800" b="1" dirty="0" err="1"/>
              <a:t>бе</a:t>
            </a:r>
            <a:r>
              <a:rPr lang="ru-RU" sz="2800" b="1" dirty="0"/>
              <a:t>..донный, </a:t>
            </a:r>
            <a:r>
              <a:rPr lang="ru-RU" sz="2800" b="1" dirty="0" err="1"/>
              <a:t>ра</a:t>
            </a:r>
            <a:r>
              <a:rPr lang="ru-RU" sz="2800" b="1" dirty="0"/>
              <a:t>..чесать, во..</a:t>
            </a:r>
            <a:r>
              <a:rPr lang="ru-RU" sz="2800" b="1" dirty="0" err="1"/>
              <a:t>клицание</a:t>
            </a:r>
            <a:endParaRPr lang="ru-RU" sz="2800" b="1" dirty="0"/>
          </a:p>
          <a:p>
            <a:pPr marL="0" indent="0">
              <a:buNone/>
            </a:pPr>
            <a:r>
              <a:rPr lang="ru-RU" sz="2800" b="1" dirty="0"/>
              <a:t>4)   </a:t>
            </a:r>
            <a:r>
              <a:rPr lang="ru-RU" sz="2800" b="1" dirty="0" err="1"/>
              <a:t>пр..консультировать</a:t>
            </a:r>
            <a:r>
              <a:rPr lang="ru-RU" sz="2800" b="1" dirty="0"/>
              <a:t>, </a:t>
            </a:r>
            <a:r>
              <a:rPr lang="ru-RU" sz="2800" b="1" dirty="0" err="1"/>
              <a:t>под..брать</a:t>
            </a:r>
            <a:r>
              <a:rPr lang="ru-RU" sz="2800" b="1" dirty="0"/>
              <a:t>, </a:t>
            </a:r>
            <a:r>
              <a:rPr lang="ru-RU" sz="2800" b="1" dirty="0" err="1"/>
              <a:t>пр..бабушка</a:t>
            </a:r>
            <a:endParaRPr lang="ru-RU" sz="2800" b="1" dirty="0"/>
          </a:p>
          <a:p>
            <a:pPr marL="0" indent="0">
              <a:buNone/>
            </a:pPr>
            <a:endParaRPr lang="ru-RU" sz="2800" b="1" dirty="0"/>
          </a:p>
          <a:p>
            <a:pPr marL="0" indent="0">
              <a:buNone/>
            </a:pPr>
            <a:r>
              <a:rPr lang="ru-RU" sz="2800" b="1" dirty="0" smtClean="0"/>
              <a:t>1</a:t>
            </a:r>
            <a:r>
              <a:rPr lang="ru-RU" sz="2800" b="1" dirty="0"/>
              <a:t>)    </a:t>
            </a:r>
            <a:r>
              <a:rPr lang="ru-RU" sz="2800" b="1" dirty="0" err="1" smtClean="0"/>
              <a:t>в</a:t>
            </a:r>
            <a:r>
              <a:rPr lang="ru-RU" sz="2800" b="1" dirty="0" err="1"/>
              <a:t>..кружить</a:t>
            </a:r>
            <a:r>
              <a:rPr lang="ru-RU" sz="2800" b="1" dirty="0"/>
              <a:t>, </a:t>
            </a:r>
            <a:r>
              <a:rPr lang="ru-RU" sz="2800" b="1" dirty="0" err="1"/>
              <a:t>бе</a:t>
            </a:r>
            <a:r>
              <a:rPr lang="ru-RU" sz="2800" b="1" dirty="0"/>
              <a:t>..корыстный, </a:t>
            </a:r>
            <a:r>
              <a:rPr lang="ru-RU" sz="2800" b="1" dirty="0" err="1"/>
              <a:t>ра</a:t>
            </a:r>
            <a:r>
              <a:rPr lang="ru-RU" sz="2800" b="1" dirty="0"/>
              <a:t>..</a:t>
            </a:r>
            <a:r>
              <a:rPr lang="ru-RU" sz="2800" b="1" dirty="0" err="1"/>
              <a:t>гореться</a:t>
            </a:r>
            <a:endParaRPr lang="ru-RU" sz="2800" b="1" dirty="0"/>
          </a:p>
          <a:p>
            <a:pPr marL="0" indent="0">
              <a:buNone/>
            </a:pPr>
            <a:r>
              <a:rPr lang="ru-RU" sz="2800" b="1" dirty="0"/>
              <a:t>2)   пред..</a:t>
            </a:r>
            <a:r>
              <a:rPr lang="ru-RU" sz="2800" b="1" dirty="0" err="1"/>
              <a:t>дущий</a:t>
            </a:r>
            <a:r>
              <a:rPr lang="ru-RU" sz="2800" b="1" dirty="0"/>
              <a:t>, </a:t>
            </a:r>
            <a:r>
              <a:rPr lang="ru-RU" sz="2800" b="1" dirty="0" err="1"/>
              <a:t>дез</a:t>
            </a:r>
            <a:r>
              <a:rPr lang="ru-RU" sz="2800" b="1" dirty="0"/>
              <a:t>..</a:t>
            </a:r>
            <a:r>
              <a:rPr lang="ru-RU" sz="2800" b="1" dirty="0" err="1"/>
              <a:t>нформация</a:t>
            </a:r>
            <a:r>
              <a:rPr lang="ru-RU" sz="2800" b="1" dirty="0"/>
              <a:t>, от..</a:t>
            </a:r>
            <a:r>
              <a:rPr lang="ru-RU" sz="2800" b="1" dirty="0" err="1"/>
              <a:t>скать</a:t>
            </a:r>
            <a:endParaRPr lang="ru-RU" sz="2800" b="1" dirty="0"/>
          </a:p>
          <a:p>
            <a:pPr marL="0" indent="0">
              <a:buNone/>
            </a:pPr>
            <a:r>
              <a:rPr lang="ru-RU" sz="2800" b="1" dirty="0"/>
              <a:t>3)   </a:t>
            </a:r>
            <a:r>
              <a:rPr lang="ru-RU" sz="2800" b="1" dirty="0" err="1"/>
              <a:t>с..провождение</a:t>
            </a:r>
            <a:r>
              <a:rPr lang="ru-RU" sz="2800" b="1" dirty="0"/>
              <a:t>, под..</a:t>
            </a:r>
            <a:r>
              <a:rPr lang="ru-RU" sz="2800" b="1" dirty="0" err="1"/>
              <a:t>йти</a:t>
            </a:r>
            <a:r>
              <a:rPr lang="ru-RU" sz="2800" b="1" dirty="0"/>
              <a:t>, </a:t>
            </a:r>
            <a:r>
              <a:rPr lang="ru-RU" sz="2800" b="1" dirty="0" err="1"/>
              <a:t>пр..дедушка</a:t>
            </a:r>
            <a:endParaRPr lang="ru-RU" sz="2800" b="1" dirty="0"/>
          </a:p>
          <a:p>
            <a:pPr marL="0" indent="0">
              <a:buNone/>
            </a:pPr>
            <a:r>
              <a:rPr lang="ru-RU" sz="2800" b="1" dirty="0"/>
              <a:t>4)   </a:t>
            </a:r>
            <a:r>
              <a:rPr lang="ru-RU" sz="2800" b="1" dirty="0" err="1"/>
              <a:t>пр..открывать</a:t>
            </a:r>
            <a:r>
              <a:rPr lang="ru-RU" sz="2800" b="1" dirty="0"/>
              <a:t>, </a:t>
            </a:r>
            <a:r>
              <a:rPr lang="ru-RU" sz="2800" b="1" dirty="0" err="1"/>
              <a:t>пр</a:t>
            </a:r>
            <a:r>
              <a:rPr lang="ru-RU" sz="2800" b="1" dirty="0"/>
              <a:t>..</a:t>
            </a:r>
            <a:r>
              <a:rPr lang="ru-RU" sz="2800" b="1" dirty="0" err="1"/>
              <a:t>брежный</a:t>
            </a:r>
            <a:r>
              <a:rPr lang="ru-RU" sz="2800" b="1" dirty="0"/>
              <a:t>, </a:t>
            </a:r>
            <a:r>
              <a:rPr lang="ru-RU" sz="2800" b="1" dirty="0" err="1"/>
              <a:t>пр</a:t>
            </a:r>
            <a:r>
              <a:rPr lang="ru-RU" sz="2800" b="1" dirty="0"/>
              <a:t>..</a:t>
            </a:r>
            <a:r>
              <a:rPr lang="ru-RU" sz="2800" b="1" dirty="0" err="1"/>
              <a:t>свистывать</a:t>
            </a:r>
            <a:endParaRPr lang="ru-RU" sz="2800" b="1" dirty="0"/>
          </a:p>
          <a:p>
            <a:pPr marL="0" indent="0">
              <a:buNone/>
            </a:pPr>
            <a:endParaRPr lang="ru-RU" sz="2800" b="1" dirty="0"/>
          </a:p>
        </p:txBody>
      </p:sp>
    </p:spTree>
    <p:extLst>
      <p:ext uri="{BB962C8B-B14F-4D97-AF65-F5344CB8AC3E}">
        <p14:creationId xmlns:p14="http://schemas.microsoft.com/office/powerpoint/2010/main" val="25835951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165</TotalTime>
  <Words>777</Words>
  <Application>Microsoft Office PowerPoint</Application>
  <PresentationFormat>Экран (4:3)</PresentationFormat>
  <Paragraphs>158</Paragraphs>
  <Slides>22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3" baseType="lpstr">
      <vt:lpstr>Тема Office</vt:lpstr>
      <vt:lpstr>ПОДГОТОВКА К ЕГЭ</vt:lpstr>
      <vt:lpstr>Опре­де­ли­те слово, в ко­то­ром про­пу­ще­на без­удар­ная непро­ве­ря­е­мая глас­ная корня. Вы­пи­ши­те это слово, вста­вив про­пу­щен­ную букву.</vt:lpstr>
      <vt:lpstr>Опре­де­ли­те слово, в ко­то­ром про­пу­ще­на без­удар­ная чередующаяся глас­ная корня. Вы­пи­ши­те это слово, вста­вив про­пу­щен­ную букву.</vt:lpstr>
      <vt:lpstr>Опре­де­ли­те слово, в ко­то­ром про­пу­ще­на без­удар­ная про­ве­ря­е­мая глас­ная корня. Вы­пи­ши­те это слово, вста­вив про­пу­щен­ную букву.</vt:lpstr>
      <vt:lpstr>Презентация PowerPoint</vt:lpstr>
      <vt:lpstr>Презентация PowerPoint</vt:lpstr>
      <vt:lpstr>Презентация PowerPoint</vt:lpstr>
      <vt:lpstr>В каком ряду во всех трёх словах пропущена одна и та же буква? </vt:lpstr>
      <vt:lpstr>В каком ряду во всех трёх словах пропущена одна и та же буква? </vt:lpstr>
      <vt:lpstr>Суффиксы -ЫВА(-ИВА) и -ОВА(-ЕВА) в глаголах. </vt:lpstr>
      <vt:lpstr> Суффиксы существительных. </vt:lpstr>
      <vt:lpstr> Суффиксы существительных. </vt:lpstr>
      <vt:lpstr> Суффиксы прилагательных. </vt:lpstr>
      <vt:lpstr>Вы­пи­ши­те слово, в ко­то­ром на месте про­пус­ка пи­шет­ся буква Е.</vt:lpstr>
      <vt:lpstr>Презентация PowerPoint</vt:lpstr>
      <vt:lpstr>Презентация PowerPoint</vt:lpstr>
      <vt:lpstr>Примечания</vt:lpstr>
      <vt:lpstr> Укажите номера слов, которые пишутся с буквой у(ю). </vt:lpstr>
      <vt:lpstr>Презентация PowerPoint</vt:lpstr>
      <vt:lpstr> Укажите номера слов, которые пишутся с буквой а(я). </vt:lpstr>
      <vt:lpstr> Укажите номера словосочетаний, в которых пропущена буква Е. </vt:lpstr>
      <vt:lpstr>Домашнее задание: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Пользователь</cp:lastModifiedBy>
  <cp:revision>25</cp:revision>
  <dcterms:created xsi:type="dcterms:W3CDTF">2016-12-26T13:06:40Z</dcterms:created>
  <dcterms:modified xsi:type="dcterms:W3CDTF">2020-04-27T15:06:35Z</dcterms:modified>
</cp:coreProperties>
</file>