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5" r:id="rId3"/>
    <p:sldId id="274" r:id="rId4"/>
    <p:sldId id="294" r:id="rId5"/>
    <p:sldId id="268" r:id="rId6"/>
    <p:sldId id="269" r:id="rId7"/>
    <p:sldId id="278" r:id="rId8"/>
    <p:sldId id="295" r:id="rId9"/>
    <p:sldId id="280" r:id="rId10"/>
    <p:sldId id="282" r:id="rId11"/>
    <p:sldId id="284" r:id="rId12"/>
    <p:sldId id="285" r:id="rId13"/>
    <p:sldId id="286" r:id="rId14"/>
    <p:sldId id="291" r:id="rId15"/>
  </p:sldIdLst>
  <p:sldSz cx="9144000" cy="6858000" type="screen4x3"/>
  <p:notesSz cx="6858000" cy="9144000"/>
  <p:embeddedFontLst>
    <p:embeddedFont>
      <p:font typeface="Arial Black" pitchFamily="34" charset="0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652D"/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iliya.z.f@mail.r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_aliya_21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 txBox="1">
            <a:spLocks/>
          </p:cNvSpPr>
          <p:nvPr/>
        </p:nvSpPr>
        <p:spPr>
          <a:xfrm>
            <a:off x="1479725" y="2238437"/>
            <a:ext cx="7067128" cy="787226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rgbClr val="0B652D"/>
                </a:solidFill>
                <a:latin typeface="Arial Black" pitchFamily="34" charset="0"/>
              </a:rPr>
              <a:t>Повторение.</a:t>
            </a:r>
          </a:p>
          <a:p>
            <a:r>
              <a:rPr lang="ru-RU" sz="4000" dirty="0" smtClean="0">
                <a:solidFill>
                  <a:srgbClr val="0B652D"/>
                </a:solidFill>
                <a:latin typeface="Arial Black" pitchFamily="34" charset="0"/>
              </a:rPr>
              <a:t>Предложение</a:t>
            </a:r>
          </a:p>
        </p:txBody>
      </p:sp>
      <p:pic>
        <p:nvPicPr>
          <p:cNvPr id="10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725" y="3789040"/>
            <a:ext cx="2158799" cy="24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781" y="260648"/>
            <a:ext cx="7632848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Проверим  работу!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518" y="4620248"/>
            <a:ext cx="1388026" cy="15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54" t="18029" r="3356" b="56183"/>
          <a:stretch/>
        </p:blipFill>
        <p:spPr bwMode="auto">
          <a:xfrm>
            <a:off x="1785184" y="979983"/>
            <a:ext cx="6115430" cy="132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80" r="25286" b="81564"/>
          <a:stretch/>
        </p:blipFill>
        <p:spPr bwMode="auto">
          <a:xfrm>
            <a:off x="4032642" y="3354857"/>
            <a:ext cx="1984594" cy="116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2915816" y="4560679"/>
            <a:ext cx="5991282" cy="10409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Какие  знаки  препинания  использовали  при оформлении  реплики  диалога?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85295" y="1137397"/>
            <a:ext cx="6315208" cy="5181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824"/>
          <a:stretch/>
        </p:blipFill>
        <p:spPr bwMode="auto">
          <a:xfrm>
            <a:off x="1568966" y="2492896"/>
            <a:ext cx="7140860" cy="69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444015" y="2580067"/>
            <a:ext cx="482560" cy="5181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35984" y="2839166"/>
            <a:ext cx="120640" cy="2590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15816" y="2623160"/>
            <a:ext cx="241280" cy="5181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468546" y="2622625"/>
            <a:ext cx="241280" cy="5181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96267" y="3386086"/>
            <a:ext cx="648072" cy="6319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17348" y="3386085"/>
            <a:ext cx="648072" cy="6319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4030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066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Постараемся  вспомнить!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764704"/>
            <a:ext cx="6854778" cy="8640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B652D"/>
                </a:solidFill>
                <a:latin typeface="Arial Black" pitchFamily="34" charset="0"/>
              </a:rPr>
              <a:t>Что  такое главные  члены   предложения?</a:t>
            </a:r>
            <a:endParaRPr lang="ru-RU" dirty="0">
              <a:solidFill>
                <a:srgbClr val="0B652D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992964"/>
            <a:ext cx="7056784" cy="2228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Подлежащее  и  сказуемое – </a:t>
            </a: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это главные  члены  предложения.  Они  составляют 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грамматическую  основу  </a:t>
            </a: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предложения.</a:t>
            </a:r>
            <a:endParaRPr lang="ru-RU" sz="2800" dirty="0">
              <a:solidFill>
                <a:srgbClr val="0B652D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1773412" cy="19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815209" y="4840245"/>
            <a:ext cx="5890863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Что  такое  подлежащее?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Что  такое  сказуемое?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6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066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Постараемся  вспомнить!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1173" y="1196753"/>
            <a:ext cx="7056784" cy="2016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Подлежащее –  </a:t>
            </a: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это главный  член  предложения, отвечает  на  вопросы 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КТО? ЧТО? </a:t>
            </a: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Подчёркивается  одной  чертой.  </a:t>
            </a:r>
            <a:endParaRPr lang="ru-RU" sz="2800" dirty="0">
              <a:solidFill>
                <a:srgbClr val="0B652D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252" y="4149080"/>
            <a:ext cx="1773412" cy="19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566686" y="3909088"/>
            <a:ext cx="7266317" cy="2228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казуемое – </a:t>
            </a: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это главный  член  предложения, отвечает на  вопросы 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 ДЕЛАЕТ?  ЧТО  ДЕЛАЮТ?  ЧТО  ДЕЛАЛ? </a:t>
            </a: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Подчёркивается  двумя  чертами.  </a:t>
            </a:r>
            <a:endParaRPr lang="ru-RU" sz="2800" dirty="0">
              <a:solidFill>
                <a:srgbClr val="0B652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3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611" y="274638"/>
            <a:ext cx="7411936" cy="146906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Найдите  и  подчеркните  грамматическую   основу                  в  записанном   предложении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250" y="4950725"/>
            <a:ext cx="1492845" cy="16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858" y="3065145"/>
            <a:ext cx="1190306" cy="131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36" r="14514"/>
          <a:stretch/>
        </p:blipFill>
        <p:spPr bwMode="auto">
          <a:xfrm>
            <a:off x="1423392" y="2161480"/>
            <a:ext cx="7349506" cy="72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771800" y="2760599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3788296" y="2760599"/>
            <a:ext cx="1431776" cy="152400"/>
            <a:chOff x="3788296" y="2760599"/>
            <a:chExt cx="1431776" cy="15240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788296" y="2760599"/>
              <a:ext cx="14317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788296" y="2912999"/>
              <a:ext cx="14317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Объект 2"/>
          <p:cNvSpPr txBox="1">
            <a:spLocks/>
          </p:cNvSpPr>
          <p:nvPr/>
        </p:nvSpPr>
        <p:spPr>
          <a:xfrm>
            <a:off x="1619672" y="3140968"/>
            <a:ext cx="7153225" cy="2474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Какими  частями  речи  являются  подлежащее  и  сказуемое?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Как  называются  члены  предложения, которые  не  составляют  его  основу?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5992" y="1811121"/>
            <a:ext cx="1012304" cy="3178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ущ.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40696" y="1811121"/>
            <a:ext cx="1279376" cy="3178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глаг.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50525" y="6021288"/>
            <a:ext cx="5565891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Второстепенные   члены  </a:t>
            </a:r>
            <a:endParaRPr lang="ru-RU" sz="2800" dirty="0">
              <a:solidFill>
                <a:srgbClr val="0B652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4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93801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59832" y="2166711"/>
            <a:ext cx="322374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rgbClr val="0B652D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. 118 упр. 198</a:t>
            </a:r>
            <a:endParaRPr lang="ru-RU" sz="2800" dirty="0">
              <a:solidFill>
                <a:srgbClr val="0B652D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6293" y="2953259"/>
            <a:ext cx="7704856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Найди границы  пяти предложений. Поставь правильно знаки препинания (.?!).  Спиши текст.</a:t>
            </a:r>
            <a:endParaRPr lang="ru-RU" sz="2800" dirty="0">
              <a:solidFill>
                <a:srgbClr val="0B652D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725144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Контакты: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Email 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liliya.z.f@mail.ru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Закирзянова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Л.Ф.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WhatsApp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- 89674646624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Email –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m_aliya_21@mail.ru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Хабибрахманова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А.И.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WhatsApp - 89625600403</a:t>
            </a:r>
          </a:p>
        </p:txBody>
      </p:sp>
    </p:spTree>
    <p:extLst>
      <p:ext uri="{BB962C8B-B14F-4D97-AF65-F5344CB8AC3E}">
        <p14:creationId xmlns:p14="http://schemas.microsoft.com/office/powerpoint/2010/main" xmlns="" val="26982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B652D"/>
                </a:solidFill>
                <a:latin typeface="Arial Black" pitchFamily="34" charset="0"/>
              </a:rPr>
              <a:t>8 мая.</a:t>
            </a:r>
            <a:r>
              <a:rPr lang="ru-RU" altLang="ru-RU" b="1" dirty="0">
                <a:solidFill>
                  <a:srgbClr val="0B652D"/>
                </a:solidFill>
                <a:latin typeface="Arial Black" pitchFamily="34" charset="0"/>
              </a:rPr>
              <a:t/>
            </a:r>
            <a:br>
              <a:rPr lang="ru-RU" altLang="ru-RU" b="1" dirty="0">
                <a:solidFill>
                  <a:srgbClr val="0B652D"/>
                </a:solidFill>
                <a:latin typeface="Arial Black" pitchFamily="34" charset="0"/>
              </a:rPr>
            </a:br>
            <a:r>
              <a:rPr lang="ru-RU" altLang="ru-RU" b="1" dirty="0">
                <a:solidFill>
                  <a:srgbClr val="0B652D"/>
                </a:solidFill>
                <a:latin typeface="Arial Black" pitchFamily="34" charset="0"/>
              </a:rPr>
              <a:t>Кла</a:t>
            </a:r>
            <a:r>
              <a:rPr lang="ru-RU" altLang="ru-RU" b="1" dirty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altLang="ru-RU" b="1" dirty="0">
                <a:solidFill>
                  <a:srgbClr val="0B652D"/>
                </a:solidFill>
                <a:latin typeface="Arial Black" pitchFamily="34" charset="0"/>
              </a:rPr>
              <a:t>ная  р</a:t>
            </a:r>
            <a:r>
              <a:rPr lang="ru-RU" altLang="ru-RU" b="1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altLang="ru-RU" b="1" dirty="0">
                <a:solidFill>
                  <a:srgbClr val="0B652D"/>
                </a:solidFill>
                <a:latin typeface="Arial Black" pitchFamily="34" charset="0"/>
              </a:rPr>
              <a:t>бота.</a:t>
            </a:r>
            <a:r>
              <a:rPr lang="ru-RU" dirty="0">
                <a:solidFill>
                  <a:srgbClr val="0B652D"/>
                </a:solidFill>
              </a:rPr>
              <a:t/>
            </a:r>
            <a:br>
              <a:rPr lang="ru-RU" dirty="0">
                <a:solidFill>
                  <a:srgbClr val="0B652D"/>
                </a:solidFill>
              </a:rPr>
            </a:br>
            <a:endParaRPr lang="ru-RU" dirty="0">
              <a:solidFill>
                <a:srgbClr val="0B652D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985"/>
          <a:stretch/>
        </p:blipFill>
        <p:spPr bwMode="auto">
          <a:xfrm>
            <a:off x="5220072" y="2156113"/>
            <a:ext cx="2191456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2190750" y="2156114"/>
            <a:ext cx="2381250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489243" y="5229200"/>
            <a:ext cx="4902002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</a:p>
        </p:txBody>
      </p:sp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282" y="4376684"/>
            <a:ext cx="1543676" cy="17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07704" y="1376772"/>
            <a:ext cx="936104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968" y="1376772"/>
            <a:ext cx="936104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1376772"/>
            <a:ext cx="936104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886023" y="2762301"/>
            <a:ext cx="6668098" cy="10409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Как  нам  помогают  эти  знаки  препинания? 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987824" y="4348669"/>
            <a:ext cx="5926337" cy="10409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rgbClr val="0B652D"/>
                </a:solidFill>
                <a:latin typeface="Arial Black" pitchFamily="34" charset="0"/>
              </a:rPr>
              <a:t>Э</a:t>
            </a: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ти  знаки  препинания  ставятся  в  конце  предложения.  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</a:t>
            </a:r>
            <a:r>
              <a:rPr lang="ru-RU" u="sng" dirty="0" smtClean="0">
                <a:solidFill>
                  <a:srgbClr val="FF0000"/>
                </a:solidFill>
              </a:rPr>
              <a:t>стр. 117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0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Приведите   примеры  предложений,  в  конце  которых  ставятся  эти  знаки </a:t>
            </a:r>
            <a:endParaRPr lang="ru-RU" sz="2800" dirty="0"/>
          </a:p>
        </p:txBody>
      </p:sp>
      <p:pic>
        <p:nvPicPr>
          <p:cNvPr id="5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085" y="4613026"/>
            <a:ext cx="1773412" cy="19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07704" y="1772816"/>
            <a:ext cx="936104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47132" y="1793596"/>
            <a:ext cx="936104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70471" y="1793596"/>
            <a:ext cx="936104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8167" r="43714" b="41314"/>
          <a:stretch/>
        </p:blipFill>
        <p:spPr bwMode="auto">
          <a:xfrm>
            <a:off x="2288621" y="2708920"/>
            <a:ext cx="4720135" cy="6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971" r="38912" b="22483"/>
          <a:stretch/>
        </p:blipFill>
        <p:spPr bwMode="auto">
          <a:xfrm>
            <a:off x="2316135" y="4283164"/>
            <a:ext cx="4803959" cy="65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15" r="66036" b="60034"/>
          <a:stretch/>
        </p:blipFill>
        <p:spPr bwMode="auto">
          <a:xfrm>
            <a:off x="2375756" y="3501008"/>
            <a:ext cx="2724788" cy="60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7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066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Постараемся  вспомнить!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632" y="980729"/>
            <a:ext cx="6854778" cy="8640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B652D"/>
                </a:solidFill>
                <a:latin typeface="Arial Black" pitchFamily="34" charset="0"/>
              </a:rPr>
              <a:t>Что  такое  предложение?</a:t>
            </a:r>
            <a:endParaRPr lang="ru-RU" dirty="0">
              <a:solidFill>
                <a:srgbClr val="0B652D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992965"/>
            <a:ext cx="6912768" cy="2016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Предложение – </a:t>
            </a: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это  слово или несколько  слов,  которые  выражают  законченную  мысль.  </a:t>
            </a:r>
            <a:endParaRPr lang="ru-RU" sz="2800" dirty="0">
              <a:solidFill>
                <a:srgbClr val="0B652D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1773412" cy="19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53137" y="4221088"/>
            <a:ext cx="5581353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Когда  в  конце  предложения ставится  точка, вопросительный  и  восклицательный  знаки?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8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830" y="585964"/>
            <a:ext cx="6668098" cy="104097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Если  в  предложении спокойно сообщается  о  чём – либо.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724" y="5085185"/>
            <a:ext cx="1348280" cy="15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79724" y="2373449"/>
            <a:ext cx="475095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0685" y="4174649"/>
            <a:ext cx="501403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11560" y="710410"/>
            <a:ext cx="468052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67744" y="2348880"/>
            <a:ext cx="6668098" cy="10409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Если    предложение  содержит  вопрос.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475902" y="3708903"/>
            <a:ext cx="6668098" cy="17235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Если    предложение произносится  с  сильным  чувством (с  радостью,  призывом).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302" r="51454"/>
          <a:stretch/>
        </p:blipFill>
        <p:spPr bwMode="auto">
          <a:xfrm>
            <a:off x="4287361" y="2953671"/>
            <a:ext cx="3938252" cy="64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2798389" y="1412776"/>
            <a:ext cx="5013971" cy="867251"/>
            <a:chOff x="1614039" y="1844823"/>
            <a:chExt cx="4397410" cy="642403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7165"/>
            <a:stretch/>
          </p:blipFill>
          <p:spPr bwMode="auto">
            <a:xfrm>
              <a:off x="1614039" y="1927644"/>
              <a:ext cx="2719706" cy="476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2008" r="40932" b="270"/>
            <a:stretch/>
          </p:blipFill>
          <p:spPr bwMode="auto">
            <a:xfrm>
              <a:off x="4405852" y="1844823"/>
              <a:ext cx="1605597" cy="642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3"/>
          <a:stretch/>
        </p:blipFill>
        <p:spPr bwMode="auto">
          <a:xfrm>
            <a:off x="3695192" y="5661989"/>
            <a:ext cx="3968722" cy="5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65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4090466"/>
          </a:xfrm>
        </p:spPr>
        <p:txBody>
          <a:bodyPr/>
          <a:lstStyle/>
          <a:p>
            <a:pPr algn="l"/>
            <a:r>
              <a:rPr lang="ru-RU" sz="2800" u="sng" dirty="0" smtClean="0">
                <a:latin typeface="Arial Black" pitchFamily="34" charset="0"/>
              </a:rPr>
              <a:t>Упражнение 196</a:t>
            </a:r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Объясните,  является  ли  данная  запись  предложением? Почему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?</a:t>
            </a:r>
            <a:b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Майские, листочки, деревьях, обгрызают, на, жуки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-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Составьте и запишите предложение.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/>
          </a:p>
        </p:txBody>
      </p:sp>
      <p:pic>
        <p:nvPicPr>
          <p:cNvPr id="5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68534"/>
            <a:ext cx="1656184" cy="18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65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87624" y="1417638"/>
            <a:ext cx="7349506" cy="4891087"/>
            <a:chOff x="1375867" y="2492378"/>
            <a:chExt cx="7349506" cy="319788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488" y="3068960"/>
              <a:ext cx="2376264" cy="262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7536" r="14514"/>
            <a:stretch/>
          </p:blipFill>
          <p:spPr bwMode="auto">
            <a:xfrm>
              <a:off x="1375867" y="2492378"/>
              <a:ext cx="7349506" cy="720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595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781" y="260648"/>
            <a:ext cx="7632848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Этот  текст  -  диалог  или монолог? Докажите.</a:t>
            </a:r>
            <a:endParaRPr lang="ru-RU" sz="2800" dirty="0"/>
          </a:p>
        </p:txBody>
      </p:sp>
      <p:pic>
        <p:nvPicPr>
          <p:cNvPr id="5" name="Picture 2" descr="http://lib3.podelise.ru/tw_files2/urls_23/10/d-9803/9803_html_m72683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518" y="4620248"/>
            <a:ext cx="1388026" cy="15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64088" y="5905909"/>
            <a:ext cx="322374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rgbClr val="0B652D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. 118 упр. 197</a:t>
            </a:r>
            <a:endParaRPr lang="ru-RU" sz="2800" dirty="0">
              <a:solidFill>
                <a:srgbClr val="0B652D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54" t="18029" r="3356" b="56183"/>
          <a:stretch/>
        </p:blipFill>
        <p:spPr bwMode="auto">
          <a:xfrm>
            <a:off x="1785184" y="1484784"/>
            <a:ext cx="6115430" cy="132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80" r="25286" b="81564"/>
          <a:stretch/>
        </p:blipFill>
        <p:spPr bwMode="auto">
          <a:xfrm>
            <a:off x="7300313" y="2541370"/>
            <a:ext cx="1449019" cy="84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936329" y="980728"/>
            <a:ext cx="2003823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B652D"/>
                </a:solidFill>
                <a:latin typeface="Arial Black" panose="020B0A04020102020204" pitchFamily="34" charset="0"/>
              </a:rPr>
              <a:t>Диалог</a:t>
            </a:r>
            <a:endParaRPr lang="ru-RU" sz="2800" dirty="0">
              <a:solidFill>
                <a:srgbClr val="0B652D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356725" y="3212976"/>
            <a:ext cx="6668098" cy="10409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Объясните  постановку знаков  препинания в  конце  и  начале  предложений.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718544" y="4568534"/>
            <a:ext cx="6222679" cy="10409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rgbClr val="0B652D"/>
                </a:solidFill>
                <a:latin typeface="Arial Black" pitchFamily="34" charset="0"/>
              </a:rPr>
              <a:t>Спишите  реплику  диалога,  в  которой  встречается  имя  собственное.</a:t>
            </a:r>
            <a:endParaRPr lang="ru-RU" sz="2800" dirty="0">
              <a:solidFill>
                <a:srgbClr val="0B652D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85295" y="1642198"/>
            <a:ext cx="6315208" cy="5181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4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3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7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314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1_Тема Office</vt:lpstr>
      <vt:lpstr>Слайд 1</vt:lpstr>
      <vt:lpstr>8 мая. Классная  работа. </vt:lpstr>
      <vt:lpstr>Работа по учебнику стр. 117</vt:lpstr>
      <vt:lpstr>Приведите   примеры  предложений,  в  конце  которых  ставятся  эти  знаки </vt:lpstr>
      <vt:lpstr>Постараемся  вспомнить!</vt:lpstr>
      <vt:lpstr>Слайд 6</vt:lpstr>
      <vt:lpstr>Упражнение 196 -Объясните,  является  ли  данная  запись  предложением? Почему?  Майские, листочки, деревьях, обгрызают, на, жуки  -Составьте и запишите предложение.     </vt:lpstr>
      <vt:lpstr>Проверь себя!</vt:lpstr>
      <vt:lpstr>Этот  текст  -  диалог  или монолог? Докажите.</vt:lpstr>
      <vt:lpstr>Проверим  работу!</vt:lpstr>
      <vt:lpstr>Постараемся  вспомнить!</vt:lpstr>
      <vt:lpstr>Постараемся  вспомнить!</vt:lpstr>
      <vt:lpstr>Найдите  и  подчеркните  грамматическую   основу                  в  записанном   предложении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98</cp:revision>
  <dcterms:created xsi:type="dcterms:W3CDTF">2014-07-06T18:18:01Z</dcterms:created>
  <dcterms:modified xsi:type="dcterms:W3CDTF">2020-04-28T20:58:38Z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2064396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