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13AD-9082-4326-AAB8-01CB249E43D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FBB7A-5E00-4652-972B-E1DCFE9109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6967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13AD-9082-4326-AAB8-01CB249E43D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FBB7A-5E00-4652-972B-E1DCFE9109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7095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13AD-9082-4326-AAB8-01CB249E43D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FBB7A-5E00-4652-972B-E1DCFE9109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668203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13AD-9082-4326-AAB8-01CB249E43D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FBB7A-5E00-4652-972B-E1DCFE9109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7185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13AD-9082-4326-AAB8-01CB249E43D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FBB7A-5E00-4652-972B-E1DCFE9109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788579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13AD-9082-4326-AAB8-01CB249E43D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FBB7A-5E00-4652-972B-E1DCFE9109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3605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13AD-9082-4326-AAB8-01CB249E43D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FBB7A-5E00-4652-972B-E1DCFE9109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4592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13AD-9082-4326-AAB8-01CB249E43D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FBB7A-5E00-4652-972B-E1DCFE9109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9428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13AD-9082-4326-AAB8-01CB249E43D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FBB7A-5E00-4652-972B-E1DCFE9109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3319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13AD-9082-4326-AAB8-01CB249E43D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FBB7A-5E00-4652-972B-E1DCFE9109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6308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13AD-9082-4326-AAB8-01CB249E43D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FBB7A-5E00-4652-972B-E1DCFE9109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5826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13AD-9082-4326-AAB8-01CB249E43D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FBB7A-5E00-4652-972B-E1DCFE9109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3224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13AD-9082-4326-AAB8-01CB249E43D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FBB7A-5E00-4652-972B-E1DCFE9109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4701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13AD-9082-4326-AAB8-01CB249E43D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FBB7A-5E00-4652-972B-E1DCFE9109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4127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13AD-9082-4326-AAB8-01CB249E43D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FBB7A-5E00-4652-972B-E1DCFE9109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9244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13AD-9082-4326-AAB8-01CB249E43D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FBB7A-5E00-4652-972B-E1DCFE9109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4460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713AD-9082-4326-AAB8-01CB249E43D7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67FBB7A-5E00-4652-972B-E1DCFE9109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50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u.wikipedia.org/wiki/%D0%A4%D0%B0%D0%B9%D0%BB:Grigory_Oster.jp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_aliya_21@mail.ru" TargetMode="External"/><Relationship Id="rId2" Type="http://schemas.openxmlformats.org/officeDocument/2006/relationships/hyperlink" Target="mailto:liliya.z.f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00250" y="673152"/>
            <a:ext cx="3595052" cy="3611445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Григорий</a:t>
            </a:r>
            <a:br>
              <a:rPr lang="ru-R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Остер</a:t>
            </a:r>
            <a:endParaRPr lang="ru-RU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Объект 1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79721" y="409433"/>
            <a:ext cx="4269246" cy="5950424"/>
          </a:xfrm>
        </p:spPr>
      </p:pic>
    </p:spTree>
    <p:extLst>
      <p:ext uri="{BB962C8B-B14F-4D97-AF65-F5344CB8AC3E}">
        <p14:creationId xmlns:p14="http://schemas.microsoft.com/office/powerpoint/2010/main" xmlns="" val="1180480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14918" y="277813"/>
            <a:ext cx="111379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800" i="1">
                <a:solidFill>
                  <a:schemeClr val="accent2"/>
                </a:solidFill>
                <a:latin typeface="Bookman Old Style" pitchFamily="18" charset="0"/>
              </a:rPr>
              <a:t>  </a:t>
            </a:r>
            <a:r>
              <a:rPr lang="ru-RU" sz="3600" b="1">
                <a:solidFill>
                  <a:srgbClr val="128C40"/>
                </a:solidFill>
                <a:latin typeface="Comic Sans MS" pitchFamily="66" charset="0"/>
              </a:rPr>
              <a:t>Григорий Бенционович  Остер  - русский детский  писатель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59300" y="1600200"/>
            <a:ext cx="7393517" cy="478155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400" b="1">
                <a:solidFill>
                  <a:srgbClr val="128C40"/>
                </a:solidFill>
                <a:latin typeface="Comic Sans MS" pitchFamily="66" charset="0"/>
              </a:rPr>
              <a:t>Родился 27  ноября  1947  года  в  городе  Одессе  в   семье портового механика. Стихи начал писать в возрасте 16 лет. </a:t>
            </a:r>
          </a:p>
          <a:p>
            <a:pPr algn="ctr">
              <a:lnSpc>
                <a:spcPct val="80000"/>
              </a:lnSpc>
            </a:pPr>
            <a:r>
              <a:rPr lang="ru-RU" sz="2400" b="1">
                <a:solidFill>
                  <a:srgbClr val="128C40"/>
                </a:solidFill>
                <a:latin typeface="Comic Sans MS" pitchFamily="66" charset="0"/>
              </a:rPr>
              <a:t>По окончании в 1966 году  средней школы три года служил на Северном флоте. В 1970 поступил в Литературный  институт имени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solidFill>
                  <a:srgbClr val="128C40"/>
                </a:solidFill>
                <a:latin typeface="Comic Sans MS" pitchFamily="66" charset="0"/>
              </a:rPr>
              <a:t> М. Горького.</a:t>
            </a:r>
          </a:p>
          <a:p>
            <a:pPr algn="ctr">
              <a:lnSpc>
                <a:spcPct val="80000"/>
              </a:lnSpc>
            </a:pPr>
            <a:r>
              <a:rPr lang="ru-RU" sz="2400" b="1">
                <a:solidFill>
                  <a:srgbClr val="128C40"/>
                </a:solidFill>
                <a:latin typeface="Comic Sans MS" pitchFamily="66" charset="0"/>
              </a:rPr>
              <a:t>С 1973 года — профессиональный литератор. </a:t>
            </a:r>
          </a:p>
          <a:p>
            <a:pPr algn="ctr">
              <a:lnSpc>
                <a:spcPct val="80000"/>
              </a:lnSpc>
            </a:pPr>
            <a:r>
              <a:rPr lang="ru-RU" sz="2400" b="1">
                <a:solidFill>
                  <a:srgbClr val="128C40"/>
                </a:solidFill>
                <a:latin typeface="Comic Sans MS" pitchFamily="66" charset="0"/>
              </a:rPr>
              <a:t>В 1996 году   Остер стал лауреатом конкурса читательских симпатий «Золотой ключик».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1200151" y="1628776"/>
            <a:ext cx="5080000" cy="4530725"/>
          </a:xfrm>
        </p:spPr>
        <p:txBody>
          <a:bodyPr/>
          <a:lstStyle/>
          <a:p>
            <a:endParaRPr lang="ru-RU" sz="2400"/>
          </a:p>
        </p:txBody>
      </p:sp>
      <p:pic>
        <p:nvPicPr>
          <p:cNvPr id="7179" name="Picture 11" descr="Grigory Oster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0651" y="2133600"/>
            <a:ext cx="3329516" cy="34417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Os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800" y="333375"/>
            <a:ext cx="7620000" cy="2857500"/>
          </a:xfrm>
          <a:prstGeom prst="rect">
            <a:avLst/>
          </a:prstGeom>
          <a:noFill/>
        </p:spPr>
      </p:pic>
      <p:pic>
        <p:nvPicPr>
          <p:cNvPr id="5129" name="Picture 9" descr="e164e906b6c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913942">
            <a:off x="9169401" y="4005264"/>
            <a:ext cx="2400300" cy="2547937"/>
          </a:xfrm>
          <a:prstGeom prst="rect">
            <a:avLst/>
          </a:prstGeom>
          <a:noFill/>
        </p:spPr>
      </p:pic>
      <p:pic>
        <p:nvPicPr>
          <p:cNvPr id="5131" name="Picture 11" descr="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860768">
            <a:off x="527052" y="4221164"/>
            <a:ext cx="2254249" cy="2274887"/>
          </a:xfrm>
          <a:prstGeom prst="rect">
            <a:avLst/>
          </a:prstGeom>
          <a:noFill/>
        </p:spPr>
      </p:pic>
      <p:pic>
        <p:nvPicPr>
          <p:cNvPr id="5133" name="Picture 13" descr="978538901633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807242">
            <a:off x="2832100" y="3284538"/>
            <a:ext cx="2497667" cy="2665412"/>
          </a:xfrm>
          <a:prstGeom prst="rect">
            <a:avLst/>
          </a:prstGeom>
          <a:noFill/>
        </p:spPr>
      </p:pic>
      <p:pic>
        <p:nvPicPr>
          <p:cNvPr id="5135" name="Picture 15" descr="1106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754930">
            <a:off x="9745133" y="404813"/>
            <a:ext cx="1676400" cy="2000250"/>
          </a:xfrm>
          <a:prstGeom prst="rect">
            <a:avLst/>
          </a:prstGeom>
          <a:noFill/>
        </p:spPr>
      </p:pic>
      <p:pic>
        <p:nvPicPr>
          <p:cNvPr id="5137" name="Picture 17" descr="185925_Budem_znakomy_Podzemnyj_perehod_i_dr_Skazki_hud_Zapesochnaya_E_A_-_208_s_38_popugaev_Zaryadka_dlya_hvost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13185" y="908050"/>
            <a:ext cx="1782233" cy="1814513"/>
          </a:xfrm>
          <a:prstGeom prst="rect">
            <a:avLst/>
          </a:prstGeom>
          <a:noFill/>
        </p:spPr>
      </p:pic>
      <p:pic>
        <p:nvPicPr>
          <p:cNvPr id="5139" name="Picture 19" descr="cove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571713">
            <a:off x="7535333" y="2708275"/>
            <a:ext cx="2540000" cy="2495550"/>
          </a:xfrm>
          <a:prstGeom prst="rect">
            <a:avLst/>
          </a:prstGeom>
          <a:noFill/>
        </p:spPr>
      </p:pic>
      <p:pic>
        <p:nvPicPr>
          <p:cNvPr id="5141" name="Picture 21" descr="Oster%20skazka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27651" y="3789364"/>
            <a:ext cx="2540000" cy="26193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Работа по учебнику: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2423" y="1426071"/>
            <a:ext cx="8596668" cy="38807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Прочитай стр.122-125</a:t>
            </a:r>
            <a:endParaRPr lang="ru-RU" sz="3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2500" y="631592"/>
            <a:ext cx="5063899" cy="563429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Выполни тест (ответы отправь учителю): 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1.Отметь имя </a:t>
            </a:r>
            <a:r>
              <a:rPr lang="ru-RU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Остера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А) Геннадий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Б) Георгий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В) Григорий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2.Укажи жанр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произведения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Г. </a:t>
            </a:r>
            <a:r>
              <a:rPr lang="ru-RU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Остера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«Будем знакомы»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А) сказка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Б) рассказ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В) стихотворение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3.Как к детям обращается автор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А) Ребята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Б) Читатели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В) Ребёнок</a:t>
            </a:r>
          </a:p>
          <a:p>
            <a:pPr>
              <a:buNone/>
            </a:pP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531773" y="0"/>
            <a:ext cx="8596668" cy="794479"/>
          </a:xfrm>
        </p:spPr>
        <p:txBody>
          <a:bodyPr/>
          <a:lstStyle/>
          <a:p>
            <a:pPr algn="ctr"/>
            <a:r>
              <a:rPr lang="ru-RU" sz="4400" b="1" dirty="0">
                <a:solidFill>
                  <a:srgbClr val="128C40"/>
                </a:solidFill>
                <a:latin typeface="Comic Sans MS" pitchFamily="66" charset="0"/>
              </a:rPr>
              <a:t>Домашнее задание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641299" y="1055212"/>
            <a:ext cx="6096000" cy="544251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4.Кто не был героем произведения Б.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Остера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«Будем знакомы»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А) обезьяна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Б) слонёнок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В) попугай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5. Где жили герои произведения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А) в Индии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Б) в Африке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В)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Австралии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6.Кто пел смешные песенки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А) удав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Б) слонёнок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В) мартышка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672" y="251804"/>
            <a:ext cx="52115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7.Кто задавал умные вопросы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А) слонёнок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Б) удав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В) попугай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8.Кто не крутил удава, как скакалку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А) слонёнок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Б) попугай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В) мартышка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9. Кто прыгал через удава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А) слонёнок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Б) попугай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В) мартышка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71278" y="398118"/>
            <a:ext cx="6096000" cy="544251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10.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Кто назвал героев произведения друзьями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А) слонёнок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Б) попугай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В) удав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11.Кто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произнёс фразу: «А почему бы нам не познакомиться ещё раз!»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А) мартышка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Б) слонёнок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В) удав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12.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Кто предложил познакомиться сначала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А) слонёнок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Б) попугай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В) мартышка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3" y="2160589"/>
            <a:ext cx="10025643" cy="388077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kumimoji="1" lang="ru-RU" altLang="ru-RU" sz="3200" dirty="0" smtClean="0">
                <a:solidFill>
                  <a:srgbClr val="000000"/>
                </a:solidFill>
                <a:latin typeface="Calibri"/>
              </a:rPr>
              <a:t> Контакты: </a:t>
            </a:r>
          </a:p>
          <a:p>
            <a:pPr marL="0" lvl="0" indent="0" algn="ctr">
              <a:spcBef>
                <a:spcPts val="0"/>
              </a:spcBef>
              <a:buClr>
                <a:srgbClr val="2D5902"/>
              </a:buClr>
              <a:buSzTx/>
              <a:buNone/>
              <a:defRPr/>
            </a:pPr>
            <a:r>
              <a:rPr kumimoji="1" lang="en-US" altLang="ru-RU" sz="3200" dirty="0" smtClean="0">
                <a:solidFill>
                  <a:srgbClr val="000000"/>
                </a:solidFill>
                <a:latin typeface="Calibri"/>
              </a:rPr>
              <a:t>Email –</a:t>
            </a:r>
            <a:r>
              <a:rPr kumimoji="1" lang="en-US" altLang="ru-RU" sz="3200" dirty="0" smtClean="0">
                <a:solidFill>
                  <a:srgbClr val="000000"/>
                </a:solidFill>
                <a:latin typeface="Calibri"/>
                <a:hlinkClick r:id="rId2"/>
              </a:rPr>
              <a:t>liliya.z.f@mail.ru</a:t>
            </a:r>
            <a:r>
              <a:rPr kumimoji="1" lang="en-US" altLang="ru-RU" sz="3200" dirty="0" smtClean="0">
                <a:solidFill>
                  <a:srgbClr val="000000"/>
                </a:solidFill>
                <a:latin typeface="Calibri"/>
              </a:rPr>
              <a:t>   </a:t>
            </a:r>
            <a:r>
              <a:rPr kumimoji="1" lang="ru-RU" altLang="ru-RU" sz="3200" dirty="0" err="1" smtClean="0">
                <a:solidFill>
                  <a:srgbClr val="000000"/>
                </a:solidFill>
                <a:latin typeface="Calibri"/>
              </a:rPr>
              <a:t>Закирзянова</a:t>
            </a:r>
            <a:r>
              <a:rPr kumimoji="1" lang="ru-RU" altLang="ru-RU" sz="3200" dirty="0" smtClean="0">
                <a:solidFill>
                  <a:srgbClr val="000000"/>
                </a:solidFill>
                <a:latin typeface="Calibri"/>
              </a:rPr>
              <a:t> Л.Ф.</a:t>
            </a:r>
          </a:p>
          <a:p>
            <a:pPr marL="0" lvl="0" indent="0" algn="ctr">
              <a:spcBef>
                <a:spcPts val="0"/>
              </a:spcBef>
              <a:buClr>
                <a:srgbClr val="2D5902"/>
              </a:buClr>
              <a:buSzTx/>
              <a:buNone/>
              <a:defRPr/>
            </a:pPr>
            <a:r>
              <a:rPr kumimoji="1" lang="en-US" altLang="ru-RU" sz="3200" dirty="0" err="1" smtClean="0">
                <a:solidFill>
                  <a:srgbClr val="000000"/>
                </a:solidFill>
                <a:latin typeface="Calibri"/>
              </a:rPr>
              <a:t>WhatsApp</a:t>
            </a:r>
            <a:r>
              <a:rPr kumimoji="1" lang="ru-RU" altLang="ru-RU" sz="3200" dirty="0" smtClean="0">
                <a:solidFill>
                  <a:srgbClr val="000000"/>
                </a:solidFill>
                <a:latin typeface="Calibri"/>
              </a:rPr>
              <a:t> - 89674646624</a:t>
            </a:r>
          </a:p>
          <a:p>
            <a:pPr marL="0" lvl="0" indent="0" algn="ctr">
              <a:spcBef>
                <a:spcPts val="0"/>
              </a:spcBef>
              <a:buClr>
                <a:srgbClr val="2D5902"/>
              </a:buClr>
              <a:buSzTx/>
              <a:buNone/>
              <a:defRPr/>
            </a:pPr>
            <a:r>
              <a:rPr kumimoji="1" lang="en-US" altLang="ru-RU" sz="3200" dirty="0" smtClean="0">
                <a:solidFill>
                  <a:srgbClr val="000000"/>
                </a:solidFill>
                <a:latin typeface="Calibri"/>
              </a:rPr>
              <a:t>Email – </a:t>
            </a:r>
            <a:r>
              <a:rPr kumimoji="1" lang="en-US" altLang="ru-RU" sz="3200" dirty="0" smtClean="0">
                <a:solidFill>
                  <a:srgbClr val="000000"/>
                </a:solidFill>
                <a:latin typeface="Calibri"/>
                <a:hlinkClick r:id="rId3"/>
              </a:rPr>
              <a:t>m_aliya_21@mail.ru</a:t>
            </a:r>
            <a:r>
              <a:rPr kumimoji="1" lang="en-US" altLang="ru-RU" sz="320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kumimoji="1" lang="ru-RU" altLang="ru-RU" sz="3200" dirty="0" err="1" smtClean="0">
                <a:solidFill>
                  <a:srgbClr val="000000"/>
                </a:solidFill>
                <a:latin typeface="Calibri"/>
              </a:rPr>
              <a:t>Хабибрахманова</a:t>
            </a:r>
            <a:r>
              <a:rPr kumimoji="1" lang="ru-RU" altLang="ru-RU" sz="3200" dirty="0" smtClean="0">
                <a:solidFill>
                  <a:srgbClr val="000000"/>
                </a:solidFill>
                <a:latin typeface="Calibri"/>
              </a:rPr>
              <a:t> А.И.</a:t>
            </a:r>
          </a:p>
          <a:p>
            <a:pPr marL="0" lvl="0" indent="0" algn="ctr">
              <a:spcBef>
                <a:spcPts val="0"/>
              </a:spcBef>
              <a:buClr>
                <a:srgbClr val="2D5902"/>
              </a:buClr>
              <a:buSzTx/>
              <a:buNone/>
              <a:defRPr/>
            </a:pPr>
            <a:r>
              <a:rPr kumimoji="1" lang="en-US" altLang="ru-RU" sz="3200" dirty="0" err="1" smtClean="0">
                <a:solidFill>
                  <a:srgbClr val="000000"/>
                </a:solidFill>
                <a:latin typeface="Calibri"/>
              </a:rPr>
              <a:t>WhatsApp</a:t>
            </a:r>
            <a:r>
              <a:rPr kumimoji="1" lang="en-US" altLang="ru-RU" sz="3200" dirty="0" smtClean="0">
                <a:solidFill>
                  <a:srgbClr val="000000"/>
                </a:solidFill>
                <a:latin typeface="Calibri"/>
              </a:rPr>
              <a:t> - 89625600403</a:t>
            </a:r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</TotalTime>
  <Words>227</Words>
  <Application>Microsoft Office PowerPoint</Application>
  <PresentationFormat>Произвольный</PresentationFormat>
  <Paragraphs>65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Грань</vt:lpstr>
      <vt:lpstr>Григорий  Остер</vt:lpstr>
      <vt:lpstr>  Григорий Бенционович  Остер  - русский детский  писатель</vt:lpstr>
      <vt:lpstr>Слайд 3</vt:lpstr>
      <vt:lpstr>Работа по учебнику:</vt:lpstr>
      <vt:lpstr>Домашнее задание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Инесса</dc:creator>
  <cp:lastModifiedBy>User</cp:lastModifiedBy>
  <cp:revision>12</cp:revision>
  <dcterms:created xsi:type="dcterms:W3CDTF">2015-09-17T19:21:29Z</dcterms:created>
  <dcterms:modified xsi:type="dcterms:W3CDTF">2020-05-06T11:35:39Z</dcterms:modified>
</cp:coreProperties>
</file>