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26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27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29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7866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847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90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299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646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02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31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01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963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03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14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16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97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8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F8A5DD4-0355-49E7-A165-78DCFB754AC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52C75-AF57-4F76-ABE8-09D13A1C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175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idar1990@bk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kP9qUfERow" TargetMode="External"/><Relationship Id="rId2" Type="http://schemas.openxmlformats.org/officeDocument/2006/relationships/hyperlink" Target="https://www.youtube.com/watch?v=NMcoBDm86R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Ловля и передача в движении. Ведение правой (левой) рукой в движении. Броски в цель (кольцо, щит, мишень). Ору. Игра «гонка мячей по кругу».   Развитие координационных </a:t>
            </a:r>
            <a:r>
              <a:rPr lang="ru-RU" sz="2400" dirty="0" smtClean="0"/>
              <a:t>способностей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Инструктаж по </a:t>
            </a:r>
            <a:r>
              <a:rPr lang="ru-RU" sz="2400" dirty="0" err="1" smtClean="0"/>
              <a:t>т.б</a:t>
            </a:r>
            <a:r>
              <a:rPr lang="ru-RU" sz="2400" dirty="0" smtClean="0"/>
              <a:t>. разновидности ходьбы. Ходьба по разметкам. Бег с ускорением (30м). Игра «команда быстроногих». Ору. Челночный бег. Развитие скоростных и координационных способностей.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4752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855640" y="260648"/>
            <a:ext cx="65892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8</a:t>
            </a:r>
            <a:r>
              <a:rPr lang="ru-RU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. Не перебегать</a:t>
            </a:r>
            <a:r>
              <a:rPr lang="en-US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(пересекать)дорожку во время бега «соревнующихся».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62" y="3789041"/>
            <a:ext cx="3557302" cy="2664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3592" y="1988840"/>
            <a:ext cx="3924958" cy="26150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xmlns="" val="387506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963186" y="369014"/>
            <a:ext cx="6589199" cy="1331794"/>
          </a:xfrm>
        </p:spPr>
        <p:txBody>
          <a:bodyPr>
            <a:noAutofit/>
          </a:bodyPr>
          <a:lstStyle/>
          <a:p>
            <a:pPr algn="ctr"/>
            <a:r>
              <a:rPr lang="en-US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9</a:t>
            </a:r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. При групповом старте не толкаться локтями, не наступать на пятки впереди бегущего.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673" y="1988841"/>
            <a:ext cx="6157151" cy="461786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20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665165" y="908721"/>
            <a:ext cx="8385175" cy="2320925"/>
          </a:xfrm>
        </p:spPr>
        <p:txBody>
          <a:bodyPr>
            <a:normAutofit/>
          </a:bodyPr>
          <a:lstStyle/>
          <a:p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1</a:t>
            </a:r>
            <a:r>
              <a:rPr lang="en-US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0</a:t>
            </a:r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. Во время бега на длинные дистанции уметь правильно распределять силы по дистанции (не начинать быстро).</a:t>
            </a:r>
          </a:p>
        </p:txBody>
      </p:sp>
      <p:pic>
        <p:nvPicPr>
          <p:cNvPr id="112645" name="Picture 5" descr="000453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748" y="3880221"/>
            <a:ext cx="190005" cy="28500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8350" y="2924944"/>
            <a:ext cx="5435352" cy="362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9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4233" y="528802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3600" b="1" i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11.</a:t>
            </a:r>
            <a:r>
              <a:rPr lang="ru-RU" sz="3600" b="1" i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Прыжки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9910" y="1878021"/>
            <a:ext cx="460094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75000"/>
                  </a:schemeClr>
                </a:solidFill>
              </a:rPr>
              <a:t>Учащийся должен:</a:t>
            </a:r>
          </a:p>
          <a:p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1.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Не выполнять прыжки на</a:t>
            </a:r>
            <a:endParaRPr lang="en-US" sz="20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 неровном и скользком грунте.</a:t>
            </a:r>
          </a:p>
          <a:p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2.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Выполнять прыжки, когда</a:t>
            </a:r>
            <a:endParaRPr lang="en-US" sz="20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 учитель дал разрешение.</a:t>
            </a:r>
          </a:p>
          <a:p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3.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Выполнять прыжки поочередно</a:t>
            </a:r>
            <a:r>
              <a:rPr lang="ru-RU" sz="2000" b="1" dirty="0">
                <a:solidFill>
                  <a:srgbClr val="FFC000"/>
                </a:solidFill>
              </a:rPr>
              <a:t>.</a:t>
            </a:r>
          </a:p>
          <a:p>
            <a:pPr marL="342900" indent="-342900"/>
            <a:endParaRPr lang="ru-RU" dirty="0">
              <a:solidFill>
                <a:srgbClr val="FFC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20484" name="Picture 4" descr="http://rosatletika.ru/sites/rosatletika.ru/files/%D0%9F%D1%80%D1%8B%D0%B6%D0%BE%D0%BA%20%D0%B2%20%D0%B4%D0%BB%D0%B8%D0%BD%D1%83%20-%20%D0%BF%D1%80%D0%BE%D0%B3%D0%BD%D1%83%D0%B2%D1%88%D0%B8%D1%81%D1%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505" y="4224524"/>
            <a:ext cx="5784561" cy="21258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9479" y="851968"/>
            <a:ext cx="3484107" cy="243286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9478" y="3934384"/>
            <a:ext cx="3600400" cy="2706107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6039470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359697" y="712726"/>
            <a:ext cx="8385175" cy="1960563"/>
          </a:xfrm>
        </p:spPr>
        <p:txBody>
          <a:bodyPr>
            <a:normAutofit/>
          </a:bodyPr>
          <a:lstStyle/>
          <a:p>
            <a:r>
              <a:rPr lang="ru-RU" sz="2900" b="1" i="1" dirty="0">
                <a:solidFill>
                  <a:schemeClr val="tx1">
                    <a:lumMod val="75000"/>
                  </a:schemeClr>
                </a:solidFill>
                <a:latin typeface="Palatino Linotype" panose="02040502050505030304" pitchFamily="18" charset="0"/>
              </a:rPr>
              <a:t>1</a:t>
            </a:r>
            <a:r>
              <a:rPr lang="en-US" sz="2900" b="1" i="1" dirty="0">
                <a:solidFill>
                  <a:schemeClr val="tx1">
                    <a:lumMod val="75000"/>
                  </a:schemeClr>
                </a:solidFill>
                <a:latin typeface="Palatino Linotype" panose="02040502050505030304" pitchFamily="18" charset="0"/>
              </a:rPr>
              <a:t>2</a:t>
            </a:r>
            <a:r>
              <a:rPr lang="ru-RU" sz="2900" b="1" i="1" dirty="0">
                <a:solidFill>
                  <a:schemeClr val="tx1">
                    <a:lumMod val="75000"/>
                  </a:schemeClr>
                </a:solidFill>
                <a:latin typeface="Palatino Linotype" panose="02040502050505030304" pitchFamily="18" charset="0"/>
              </a:rPr>
              <a:t>. Не выполнять прыжки на неровный, рыхлый или скользкий грунт.</a:t>
            </a:r>
          </a:p>
        </p:txBody>
      </p:sp>
      <p:pic>
        <p:nvPicPr>
          <p:cNvPr id="116741" name="Picture 5" descr="072720061324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3917" y="2133600"/>
            <a:ext cx="5037666" cy="3778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5" descr="ne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40375" y="3212976"/>
            <a:ext cx="4633413" cy="34747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09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191036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en-US" sz="3200" b="1" i="1" dirty="0">
                <a:solidFill>
                  <a:schemeClr val="tx1">
                    <a:lumMod val="75000"/>
                  </a:schemeClr>
                </a:solidFill>
                <a:latin typeface="Palatino Linotype" panose="02040502050505030304" pitchFamily="18" charset="0"/>
              </a:rPr>
              <a:t>16.</a:t>
            </a:r>
            <a:r>
              <a:rPr lang="ru-RU" sz="3200" b="1" i="1" dirty="0">
                <a:solidFill>
                  <a:schemeClr val="tx1">
                    <a:lumMod val="75000"/>
                  </a:schemeClr>
                </a:solidFill>
                <a:latin typeface="Palatino Linotype" panose="02040502050505030304" pitchFamily="18" charset="0"/>
              </a:rPr>
              <a:t>Требования безопасности в аварийных ситуациях: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9576" y="1700809"/>
            <a:ext cx="78581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1.</a:t>
            </a:r>
            <a:r>
              <a:rPr lang="ru-RU" b="1" i="1" dirty="0">
                <a:solidFill>
                  <a:srgbClr val="FFC000"/>
                </a:solidFill>
              </a:rPr>
              <a:t>Учащийся должен: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При получении или ухудшения 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самочувствия прекратить занятия 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и поставить в известность учителя 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физкультуры.</a:t>
            </a:r>
          </a:p>
          <a:p>
            <a:r>
              <a:rPr lang="en-US" b="1" dirty="0">
                <a:solidFill>
                  <a:srgbClr val="FFC000"/>
                </a:solidFill>
              </a:rPr>
              <a:t>2.</a:t>
            </a:r>
            <a:r>
              <a:rPr lang="ru-RU" b="1" dirty="0">
                <a:solidFill>
                  <a:srgbClr val="FFC000"/>
                </a:solidFill>
              </a:rPr>
              <a:t>С помощью учителя оказать 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травмированному первую помощь, 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при необходимости доставить его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 в больницу или вызвать «Скорую помощь».</a:t>
            </a:r>
          </a:p>
          <a:p>
            <a:r>
              <a:rPr lang="en-US" b="1" dirty="0">
                <a:solidFill>
                  <a:srgbClr val="FFC000"/>
                </a:solidFill>
              </a:rPr>
              <a:t>3.</a:t>
            </a:r>
            <a:r>
              <a:rPr lang="ru-RU" b="1" dirty="0">
                <a:solidFill>
                  <a:srgbClr val="FFC000"/>
                </a:solidFill>
              </a:rPr>
              <a:t>При возникновении пожара в спортзале 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немедленно прекратить занятие, 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под руководством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 учителя покинуть место проведения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 занятий через запасной выход 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по плану эвакуации.</a:t>
            </a:r>
          </a:p>
        </p:txBody>
      </p:sp>
      <p:pic>
        <p:nvPicPr>
          <p:cNvPr id="4" name="Picture 11" descr="15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45519" y="1055793"/>
            <a:ext cx="2575738" cy="2827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0" descr="00045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01503" y="4540861"/>
            <a:ext cx="2863770" cy="194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005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410" y="-231983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en-US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   </a:t>
            </a:r>
            <a:r>
              <a:rPr lang="en-US" sz="3200" b="1" i="1" dirty="0">
                <a:solidFill>
                  <a:schemeClr val="tx1">
                    <a:lumMod val="75000"/>
                  </a:schemeClr>
                </a:solidFill>
                <a:latin typeface="Palatino Linotype" panose="02040502050505030304" pitchFamily="18" charset="0"/>
              </a:rPr>
              <a:t>17.</a:t>
            </a:r>
            <a:r>
              <a:rPr lang="ru-RU" sz="3200" b="1" i="1" dirty="0">
                <a:solidFill>
                  <a:schemeClr val="tx1">
                    <a:lumMod val="75000"/>
                  </a:schemeClr>
                </a:solidFill>
                <a:latin typeface="Palatino Linotype" panose="02040502050505030304" pitchFamily="18" charset="0"/>
              </a:rPr>
              <a:t>Требования безопасности по окончании занятий: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 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br>
              <a:rPr lang="ru-RU" sz="2800" dirty="0"/>
            </a:br>
            <a:endParaRPr lang="ru-RU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1704878" y="1196753"/>
            <a:ext cx="33110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</a:rPr>
              <a:t>.</a:t>
            </a:r>
            <a:r>
              <a:rPr lang="ru-RU" sz="2000" b="1" i="1" dirty="0">
                <a:solidFill>
                  <a:srgbClr val="FFC000"/>
                </a:solidFill>
              </a:rPr>
              <a:t> Учащийся должен:</a:t>
            </a:r>
            <a:endParaRPr lang="ru-RU" sz="2000" dirty="0">
              <a:solidFill>
                <a:srgbClr val="FFC000"/>
              </a:solidFill>
            </a:endParaRPr>
          </a:p>
          <a:p>
            <a:r>
              <a:rPr lang="en-US" sz="2000" b="1" dirty="0">
                <a:solidFill>
                  <a:srgbClr val="FFC000"/>
                </a:solidFill>
              </a:rPr>
              <a:t>1.</a:t>
            </a:r>
            <a:r>
              <a:rPr lang="ru-RU" sz="2000" b="1" dirty="0">
                <a:solidFill>
                  <a:srgbClr val="FFC000"/>
                </a:solidFill>
              </a:rPr>
              <a:t>Под  руководством учителя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ru-RU" sz="2000" b="1" dirty="0">
                <a:solidFill>
                  <a:srgbClr val="FFC000"/>
                </a:solidFill>
              </a:rPr>
              <a:t>убрать спортивный инвентарь в 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ru-RU" sz="2000" b="1" dirty="0">
                <a:solidFill>
                  <a:srgbClr val="FFC000"/>
                </a:solidFill>
              </a:rPr>
              <a:t>места его хранения.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Организованно покинуть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ru-RU" sz="2000" b="1" dirty="0">
                <a:solidFill>
                  <a:srgbClr val="FFC000"/>
                </a:solidFill>
              </a:rPr>
              <a:t> место проведения занятий.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3.</a:t>
            </a:r>
            <a:r>
              <a:rPr lang="ru-RU" sz="2000" b="1" dirty="0">
                <a:solidFill>
                  <a:srgbClr val="FFC000"/>
                </a:solidFill>
              </a:rPr>
              <a:t>Переодеться в раздевалке, снять 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ru-RU" sz="2000" b="1" dirty="0">
                <a:solidFill>
                  <a:srgbClr val="FFC000"/>
                </a:solidFill>
              </a:rPr>
              <a:t>спортивный костюм и 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ru-RU" sz="2000" b="1" dirty="0">
                <a:solidFill>
                  <a:srgbClr val="FFC000"/>
                </a:solidFill>
              </a:rPr>
              <a:t>спортивную обувь.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4.</a:t>
            </a:r>
            <a:r>
              <a:rPr lang="ru-RU" sz="2000" b="1" dirty="0">
                <a:solidFill>
                  <a:srgbClr val="FFC000"/>
                </a:solidFill>
              </a:rPr>
              <a:t>Вымыть с мылом руки</a:t>
            </a:r>
            <a:endParaRPr lang="ru-RU" sz="2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5920" y="908721"/>
            <a:ext cx="4248472" cy="283585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5152" y="3871146"/>
            <a:ext cx="2510008" cy="28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2733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/>
          <a:lstStyle/>
          <a:p>
            <a:r>
              <a:rPr lang="ru-RU" dirty="0" smtClean="0"/>
              <a:t>Знать технику безопасности при занятий легкой атлетикой</a:t>
            </a:r>
            <a:endParaRPr lang="ru-RU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46655" y="4568181"/>
            <a:ext cx="51862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Контакты: </a:t>
            </a:r>
            <a:r>
              <a:rPr lang="ru-RU" dirty="0" err="1"/>
              <a:t>Хакимуллин</a:t>
            </a:r>
            <a:r>
              <a:rPr lang="ru-RU" dirty="0"/>
              <a:t> Айдар </a:t>
            </a:r>
            <a:r>
              <a:rPr lang="ru-RU" dirty="0" err="1"/>
              <a:t>Маулитгараевич</a:t>
            </a:r>
            <a:endParaRPr lang="ru-RU" dirty="0"/>
          </a:p>
          <a:p>
            <a:pPr eaLnBrk="1" hangingPunct="1"/>
            <a:r>
              <a:rPr lang="ru-RU" dirty="0"/>
              <a:t> 	   </a:t>
            </a:r>
            <a:r>
              <a:rPr lang="en-US" dirty="0"/>
              <a:t>Email – </a:t>
            </a:r>
            <a:r>
              <a:rPr lang="en-US" dirty="0">
                <a:hlinkClick r:id="rId2"/>
              </a:rPr>
              <a:t>aidar1990@bk.ru</a:t>
            </a:r>
            <a:endParaRPr lang="en-US" dirty="0"/>
          </a:p>
          <a:p>
            <a:pPr eaLnBrk="1" hangingPunct="1"/>
            <a:r>
              <a:rPr lang="en-US" dirty="0"/>
              <a:t>       	   </a:t>
            </a:r>
            <a:r>
              <a:rPr lang="en-US" dirty="0" err="1"/>
              <a:t>WhatsApp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ru-RU" dirty="0" smtClean="0"/>
              <a:t> 89600317709</a:t>
            </a:r>
          </a:p>
          <a:p>
            <a:pPr eaLnBrk="1" hangingPunct="1"/>
            <a:r>
              <a:rPr lang="ru-RU" dirty="0" err="1" smtClean="0"/>
              <a:t>Хабибрахманова</a:t>
            </a:r>
            <a:r>
              <a:rPr lang="ru-RU" dirty="0" smtClean="0"/>
              <a:t> </a:t>
            </a:r>
            <a:r>
              <a:rPr lang="ru-RU" dirty="0" err="1" smtClean="0"/>
              <a:t>Алия</a:t>
            </a:r>
            <a:r>
              <a:rPr lang="ru-RU" dirty="0" smtClean="0"/>
              <a:t> </a:t>
            </a:r>
            <a:r>
              <a:rPr lang="ru-RU" dirty="0" err="1" smtClean="0"/>
              <a:t>Ирековна</a:t>
            </a:r>
            <a:r>
              <a:rPr lang="ru-RU" dirty="0" smtClean="0"/>
              <a:t> </a:t>
            </a:r>
          </a:p>
          <a:p>
            <a:pPr eaLnBrk="1" hangingPunct="1"/>
            <a:r>
              <a:rPr lang="en-US" dirty="0" smtClean="0"/>
              <a:t>Email – </a:t>
            </a:r>
            <a:r>
              <a:rPr lang="en-US" dirty="0" smtClean="0"/>
              <a:t>m_aliya_21@mail.ru</a:t>
            </a:r>
            <a:endParaRPr lang="en-US" dirty="0" smtClean="0"/>
          </a:p>
          <a:p>
            <a:pPr eaLnBrk="1" hangingPunct="1"/>
            <a:r>
              <a:rPr lang="en-US" dirty="0" smtClean="0"/>
              <a:t>       	   </a:t>
            </a:r>
            <a:r>
              <a:rPr lang="en-US" dirty="0" err="1" smtClean="0"/>
              <a:t>WhatsApp</a:t>
            </a:r>
            <a:r>
              <a:rPr lang="en-US" dirty="0" smtClean="0"/>
              <a:t> –</a:t>
            </a:r>
            <a:r>
              <a:rPr lang="ru-RU" dirty="0" smtClean="0"/>
              <a:t> </a:t>
            </a:r>
            <a:r>
              <a:rPr lang="ru-RU" dirty="0" smtClean="0"/>
              <a:t>896</a:t>
            </a:r>
            <a:r>
              <a:rPr lang="en-US" dirty="0" smtClean="0"/>
              <a:t>25600403</a:t>
            </a: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30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Ловля и передача в движении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www.youtube.com/watch?v=NMcoBDm86R0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>
              <a:hlinkClick r:id="rId3"/>
            </a:endParaRPr>
          </a:p>
          <a:p>
            <a:endParaRPr lang="ru-RU" dirty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www.youtube.com/watch?v=9kP9qUfERow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6111" y="275012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Ведение правой (левой) рукой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17728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5402" y="-315416"/>
            <a:ext cx="8229600" cy="2185159"/>
          </a:xfrm>
        </p:spPr>
        <p:txBody>
          <a:bodyPr>
            <a:normAutofit/>
          </a:bodyPr>
          <a:lstStyle/>
          <a:p>
            <a:pPr algn="ctr"/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Правила техники безопасности на уроках физкультуры по легкой атлетике.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1744" y="4005064"/>
            <a:ext cx="6560234" cy="214314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sz="2800" dirty="0"/>
          </a:p>
          <a:p>
            <a:r>
              <a:rPr lang="ru-RU" sz="3000" dirty="0">
                <a:solidFill>
                  <a:srgbClr val="7030A0"/>
                </a:solidFill>
              </a:rPr>
              <a:t>Выполнила:</a:t>
            </a:r>
          </a:p>
          <a:p>
            <a:r>
              <a:rPr lang="ru-RU" sz="3000" dirty="0">
                <a:solidFill>
                  <a:srgbClr val="7030A0"/>
                </a:solidFill>
              </a:rPr>
              <a:t>Ученица 8 класса </a:t>
            </a:r>
          </a:p>
          <a:p>
            <a:r>
              <a:rPr lang="ru-RU" sz="3000" dirty="0">
                <a:solidFill>
                  <a:srgbClr val="7030A0"/>
                </a:solidFill>
              </a:rPr>
              <a:t>Кузиева Амина </a:t>
            </a: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Picture 4" descr="http://img-fotki.yandex.ru/get/6307/125593502.11/0_7b88e_674f0e20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9882" y="2178296"/>
            <a:ext cx="5760640" cy="396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38098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7688" y="-33493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en-US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Общие требования безопасности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23081" y="1287307"/>
            <a:ext cx="9928933" cy="4572000"/>
          </a:xfrm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.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 Учащиеся должны </a:t>
            </a:r>
          </a:p>
          <a:p>
            <a:pPr marL="514350" indent="-514350" algn="just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Иметь спортивную </a:t>
            </a:r>
          </a:p>
          <a:p>
            <a:pPr marL="514350" indent="-514350" algn="just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форму и обувь, </a:t>
            </a:r>
          </a:p>
          <a:p>
            <a:pPr marL="514350" indent="-514350" algn="just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не стесняющую </a:t>
            </a:r>
          </a:p>
          <a:p>
            <a:pPr marL="514350" indent="-514350" algn="just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движений и соответствующую</a:t>
            </a:r>
          </a:p>
          <a:p>
            <a:pPr marL="514350" indent="-514350" algn="just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 теме и условиям проведения занятий.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.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 Учащийся должен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бережно относиться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к спорт. инвентарю и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оборудованию, не использовать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 его не по назначения.</a:t>
            </a:r>
          </a:p>
          <a:p>
            <a:pPr marL="514350" indent="-51435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3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.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В процессе занятий </a:t>
            </a:r>
          </a:p>
          <a:p>
            <a:pPr marL="514350" indent="-51435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обучающиеся должны соблюдать</a:t>
            </a:r>
          </a:p>
          <a:p>
            <a:pPr marL="514350" indent="-51435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 порядок проведения учебных занятий</a:t>
            </a:r>
          </a:p>
          <a:p>
            <a:pPr marL="514350" indent="-51435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 и правила личной гигиены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514350" indent="-514350">
              <a:buNone/>
            </a:pPr>
            <a:endParaRPr lang="ru-RU" sz="1400" b="1" dirty="0"/>
          </a:p>
          <a:p>
            <a:pPr marL="514350" indent="-514350">
              <a:buNone/>
            </a:pPr>
            <a:endParaRPr lang="ru-RU" sz="1400" b="1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ru-RU" sz="1400" b="1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None/>
            </a:pPr>
            <a:endParaRPr lang="ru-RU" sz="1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Picture 2" descr="Легкоатлетические кроссовки для бега UNI-X 67-5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2867" y="1228385"/>
            <a:ext cx="3041682" cy="176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15" descr="00045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61545" y="2933639"/>
            <a:ext cx="2446006" cy="36333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48256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900" b="1" i="1" dirty="0">
                <a:solidFill>
                  <a:schemeClr val="tx1">
                    <a:lumMod val="75000"/>
                  </a:schemeClr>
                </a:solidFill>
                <a:latin typeface="Palatino Linotype" panose="02040502050505030304" pitchFamily="18" charset="0"/>
              </a:rPr>
              <a:t>2</a:t>
            </a:r>
            <a:r>
              <a:rPr lang="ru-RU" sz="2900" b="1" i="1" dirty="0">
                <a:solidFill>
                  <a:schemeClr val="tx1">
                    <a:lumMod val="75000"/>
                  </a:schemeClr>
                </a:solidFill>
                <a:latin typeface="Palatino Linotype" panose="02040502050505030304" pitchFamily="18" charset="0"/>
              </a:rPr>
              <a:t>. Заниматься легкой атлетикой только в местах, названных учителем, в поле его зрения.</a:t>
            </a:r>
          </a:p>
        </p:txBody>
      </p:sp>
      <p:pic>
        <p:nvPicPr>
          <p:cNvPr id="3077" name="Picture 5" descr="127039_image_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63" y="2133600"/>
            <a:ext cx="5667375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 descr="http://www.school11-kbr.narod.ru/images/ofp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581129"/>
            <a:ext cx="3269853" cy="1975191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086755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063553" y="194885"/>
            <a:ext cx="8385175" cy="2176463"/>
          </a:xfrm>
        </p:spPr>
        <p:txBody>
          <a:bodyPr>
            <a:normAutofit/>
          </a:bodyPr>
          <a:lstStyle/>
          <a:p>
            <a:pPr algn="ctr"/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4. Приступать к выполнению легкоатлетических упражнений только после разминки.</a:t>
            </a:r>
          </a:p>
        </p:txBody>
      </p:sp>
      <p:pic>
        <p:nvPicPr>
          <p:cNvPr id="98315" name="Picture 11" descr="tan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2007515"/>
            <a:ext cx="4590942" cy="3443207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607" y="2007514"/>
            <a:ext cx="3136301" cy="35775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xmlns="" val="22565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62997" y="172923"/>
            <a:ext cx="8385175" cy="2824163"/>
          </a:xfrm>
        </p:spPr>
        <p:txBody>
          <a:bodyPr>
            <a:normAutofit/>
          </a:bodyPr>
          <a:lstStyle/>
          <a:p>
            <a:pPr algn="ctr"/>
            <a:r>
              <a:rPr lang="ru-RU" sz="2900" b="1" i="1" dirty="0">
                <a:solidFill>
                  <a:schemeClr val="tx1">
                    <a:lumMod val="75000"/>
                  </a:schemeClr>
                </a:solidFill>
                <a:latin typeface="Palatino Linotype" panose="02040502050505030304" pitchFamily="18" charset="0"/>
              </a:rPr>
              <a:t>5. Не бежать навстречу общему движению учащихся на беговой дорожке (бег по кругу стадиона осуществлять только в направлении против часовой стрелки.</a:t>
            </a:r>
          </a:p>
        </p:txBody>
      </p:sp>
      <p:pic>
        <p:nvPicPr>
          <p:cNvPr id="100357" name="Picture 5" descr="1022533_11988331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8750" y="2879725"/>
            <a:ext cx="3048000" cy="2286000"/>
          </a:xfrm>
          <a:noFill/>
          <a:ln/>
          <a:effectLst>
            <a:outerShdw dist="35921" dir="2700000" algn="ctr" rotWithShape="0">
              <a:srgbClr val="808080"/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0045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84390" y="2827990"/>
            <a:ext cx="2664296" cy="4010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33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783633" y="188640"/>
            <a:ext cx="6347713" cy="13208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Бег </a:t>
            </a:r>
          </a:p>
        </p:txBody>
      </p:sp>
      <p:pic>
        <p:nvPicPr>
          <p:cNvPr id="10" name="Picture 5" descr="000449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76120" y="3235757"/>
            <a:ext cx="2304256" cy="3133867"/>
          </a:xfrm>
          <a:prstGeom prst="rect">
            <a:avLst/>
          </a:prstGeom>
          <a:noFill/>
          <a:ln/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img-fotki.yandex.ru/get/6307/125593502.11/0_7b88e_674f0e20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1536" y="332656"/>
            <a:ext cx="2752432" cy="267870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Dikdörtgen 7"/>
          <p:cNvSpPr/>
          <p:nvPr/>
        </p:nvSpPr>
        <p:spPr>
          <a:xfrm>
            <a:off x="1482808" y="849040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tx1">
                    <a:lumMod val="75000"/>
                  </a:schemeClr>
                </a:solidFill>
              </a:rPr>
              <a:t>Учащийся должен:</a:t>
            </a:r>
          </a:p>
          <a:p>
            <a:endParaRPr lang="ru-RU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При групповом старте на короткие дистанции бежать по своей дорожке.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Во время бега смотреть на свою дорожку.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Возвращаться на старт по крайней дорожке, при старте на дистанции не ставить подножки.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В беге на длинные дистанции обгонять бегущих с правой стороны.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Выполнять разминочный бег по крайней дорожке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5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719737" y="275449"/>
            <a:ext cx="6347713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7.</a:t>
            </a:r>
            <a:r>
              <a:rPr lang="ru-RU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Не допускать стопорящей (резкой) остановки после финиша.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9536" y="2923234"/>
            <a:ext cx="4286250" cy="34290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5786" y="1725464"/>
            <a:ext cx="4519736" cy="291227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8846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476</Words>
  <Application>Microsoft Office PowerPoint</Application>
  <PresentationFormat>Произвольный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Ловля и передача в движении. Ведение правой (левой) рукой в движении. Броски в цель (кольцо, щит, мишень). Ору. Игра «гонка мячей по кругу».   Развитие координационных способностей  Инструктаж по т.б. разновидности ходьбы. Ходьба по разметкам. Бег с ускорением (30м). Игра «команда быстроногих». Ору. Челночный бег. Развитие скоростных и координационных способностей.</vt:lpstr>
      <vt:lpstr>Ловля и передача в движении</vt:lpstr>
      <vt:lpstr>Правила техники безопасности на уроках физкультуры по легкой атлетике.</vt:lpstr>
      <vt:lpstr>1.Общие требования безопасности</vt:lpstr>
      <vt:lpstr>2. Заниматься легкой атлетикой только в местах, названных учителем, в поле его зрения.</vt:lpstr>
      <vt:lpstr>4. Приступать к выполнению легкоатлетических упражнений только после разминки.</vt:lpstr>
      <vt:lpstr>5. Не бежать навстречу общему движению учащихся на беговой дорожке (бег по кругу стадиона осуществлять только в направлении против часовой стрелки.</vt:lpstr>
      <vt:lpstr>                   6.Бег </vt:lpstr>
      <vt:lpstr>7. Не допускать стопорящей (резкой) остановки после финиша.</vt:lpstr>
      <vt:lpstr>8. Не перебегать (пересекать)дорожку во время бега «соревнующихся».</vt:lpstr>
      <vt:lpstr>9. При групповом старте не толкаться локтями, не наступать на пятки впереди бегущего.</vt:lpstr>
      <vt:lpstr>10. Во время бега на длинные дистанции уметь правильно распределять силы по дистанции (не начинать быстро).</vt:lpstr>
      <vt:lpstr>Слайд 13</vt:lpstr>
      <vt:lpstr>12. Не выполнять прыжки на неровный, рыхлый или скользкий грунт.</vt:lpstr>
      <vt:lpstr> 16.Требования безопасности в аварийных ситуациях:</vt:lpstr>
      <vt:lpstr>     17.Требования безопасности по окончании занятий:              </vt:lpstr>
      <vt:lpstr>Домашнее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Ловля и передача в движении. Ведение правой (левой) рукой в движении. Броски в цель (кольцо, щит, мишень). Ору. Игра «гонка мячей по кругу».   Развитие координационных способностей</dc:title>
  <dc:creator>АЙДАР</dc:creator>
  <cp:lastModifiedBy>User</cp:lastModifiedBy>
  <cp:revision>6</cp:revision>
  <dcterms:created xsi:type="dcterms:W3CDTF">2020-04-19T15:53:48Z</dcterms:created>
  <dcterms:modified xsi:type="dcterms:W3CDTF">2020-04-28T20:43:34Z</dcterms:modified>
</cp:coreProperties>
</file>