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9" r:id="rId7"/>
    <p:sldId id="272" r:id="rId8"/>
    <p:sldId id="276" r:id="rId9"/>
    <p:sldId id="282" r:id="rId10"/>
    <p:sldId id="285" r:id="rId11"/>
    <p:sldId id="295" r:id="rId12"/>
    <p:sldId id="299" r:id="rId13"/>
    <p:sldId id="30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9E884-29F9-4505-B8B3-621383080DC9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DCD12-C6BD-46BF-AEDD-AB216C120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01008-951A-42CF-9DC4-8F8EA2A7488D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62172-2D4A-403A-9BC3-EF86D91B66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7F52-CD2B-4119-9DF8-D6FA4C65FCDB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B84C-DCF4-4F9B-87BC-0491FF5F28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64460-8C26-4D3A-8CFE-50F3762792D7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2D742-7C03-4752-B5AC-BCD2FC3B91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C4D7E-5B9A-421F-9F73-E5EE77B6D5FD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5F653-5322-42DD-A629-C5E4B8BB00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4822D-A552-4E1E-BCB0-4CC2EE4A1FDD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8B725-FDC9-4F6A-A683-462860A82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FD2CC-F379-4F91-8741-B8257F73F3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13BFB-4495-47BA-AC82-5A67AEA85216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B649E-E425-4843-8281-C86553EE05EA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98DA4-83AB-4229-9BBE-52DB14B16E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167BB-F5F2-4370-B1ED-AEB6112BCE17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20800-0615-4B2F-AFD3-3CF26C1A00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937CD-DEF6-4DB0-A4CA-C942E60933A8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0D8EE-3485-4D25-9A5C-504094DB0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A939A-C7A6-4DDF-A08A-FAA189EB4193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A6F79-D6C1-45B3-BAF1-A67DEA236F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5728FE-F985-4216-B546-DE29CF630FA5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692DA1-3BDB-491B-8EDF-34E4DC9D2F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galizej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Приказ МЮ РФ от 26 февраля 2006 г. № 24 «Об утверждении Курса стрельб из стрелкового оружия для сотрудников уголовно-исполнительной системы».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57365"/>
            <a:ext cx="7772400" cy="174308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Тема. Меры </a:t>
            </a:r>
            <a:r>
              <a:rPr lang="ru-RU" dirty="0">
                <a:effectLst/>
              </a:rPr>
              <a:t>безопасности во время стрельбы.</a:t>
            </a:r>
            <a:br>
              <a:rPr lang="ru-RU" dirty="0">
                <a:effectLst/>
              </a:rPr>
            </a:br>
            <a:r>
              <a:rPr lang="ru-RU" dirty="0" smtClean="0">
                <a:effectLst/>
              </a:rPr>
              <a:t>Тема. Основы </a:t>
            </a:r>
            <a:r>
              <a:rPr lang="ru-RU" dirty="0">
                <a:effectLst/>
              </a:rPr>
              <a:t>стрельбы из стрелкового оружия из положения лежа.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572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b="1" dirty="0" smtClean="0"/>
              <a:t>При обращении с боеприпасами и имитационными средствами запрещается:</a:t>
            </a:r>
          </a:p>
          <a:p>
            <a:pPr marL="0" indent="0" eaLnBrk="1" hangingPunct="1">
              <a:buNone/>
            </a:pPr>
            <a:r>
              <a:rPr lang="ru-RU" dirty="0"/>
              <a:t>бросать боеприпасы в костер, пытаться нагреть их до высокой температуры</a:t>
            </a:r>
            <a:r>
              <a:rPr lang="ru-RU" dirty="0" smtClean="0"/>
              <a:t>;</a:t>
            </a:r>
          </a:p>
          <a:p>
            <a:pPr marL="0" indent="0" eaLnBrk="1" hangingPunct="1">
              <a:buNone/>
            </a:pPr>
            <a:r>
              <a:rPr lang="ru-RU" dirty="0"/>
              <a:t>разбирать боеприпасы</a:t>
            </a:r>
            <a:r>
              <a:rPr lang="ru-RU" dirty="0" smtClean="0"/>
              <a:t>;</a:t>
            </a:r>
          </a:p>
          <a:p>
            <a:pPr marL="0" indent="0" eaLnBrk="1" hangingPunct="1">
              <a:buNone/>
            </a:pPr>
            <a:r>
              <a:rPr lang="ru-RU" dirty="0"/>
              <a:t>подвергать механическому воздействию, особенно капсюль</a:t>
            </a:r>
            <a:r>
              <a:rPr lang="ru-RU" dirty="0" smtClean="0"/>
              <a:t>;</a:t>
            </a:r>
          </a:p>
          <a:p>
            <a:pPr marL="0" indent="0" eaLnBrk="1" hangingPunct="1">
              <a:buNone/>
            </a:pPr>
            <a:r>
              <a:rPr lang="ru-RU" dirty="0"/>
              <a:t>использовать боеприпасы, не предусмотренные инструкцией на данный вид оружия</a:t>
            </a:r>
            <a:r>
              <a:rPr lang="ru-RU" dirty="0" smtClean="0"/>
              <a:t>;</a:t>
            </a:r>
          </a:p>
          <a:p>
            <a:pPr marL="0" indent="0" eaLnBrk="1" hangingPunct="1">
              <a:buNone/>
            </a:pPr>
            <a:r>
              <a:rPr lang="ru-RU" dirty="0"/>
              <a:t>хранить, транспортировать в нештатной упаковке.</a:t>
            </a:r>
          </a:p>
          <a:p>
            <a:pPr marL="0" indent="0" eaLnBrk="1" hangingPunct="1">
              <a:buNone/>
            </a:pPr>
            <a:endParaRPr lang="ru-RU" dirty="0"/>
          </a:p>
          <a:p>
            <a:pPr marL="0" indent="0" eaLnBrk="1" hangingPunct="1">
              <a:buNone/>
            </a:pPr>
            <a:endParaRPr lang="ru-RU" dirty="0"/>
          </a:p>
          <a:p>
            <a:pPr marL="0" indent="0" eaLnBrk="1" hangingPunct="1">
              <a:buNone/>
            </a:pPr>
            <a:endParaRPr lang="ru-RU" dirty="0"/>
          </a:p>
          <a:p>
            <a:pPr marL="0" indent="0" eaLnBrk="1" hangingPunct="1">
              <a:buNone/>
            </a:pPr>
            <a:endParaRPr lang="ru-RU" dirty="0"/>
          </a:p>
          <a:p>
            <a:pPr marL="0" indent="0" eaLnBrk="1" hangingPunct="1">
              <a:buNone/>
            </a:pPr>
            <a:endParaRPr lang="ru-RU" b="1" dirty="0" smtClean="0"/>
          </a:p>
          <a:p>
            <a:pPr marL="0" indent="0" eaLnBrk="1" hangingPunct="1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72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b="1" dirty="0"/>
              <a:t>При использовании имитационных средств запрещается:</a:t>
            </a:r>
            <a:endParaRPr lang="ru-RU" dirty="0"/>
          </a:p>
          <a:p>
            <a:pPr eaLnBrk="1" hangingPunct="1"/>
            <a:r>
              <a:rPr lang="ru-RU" dirty="0" smtClean="0"/>
              <a:t>выдавать </a:t>
            </a:r>
            <a:r>
              <a:rPr lang="ru-RU" dirty="0"/>
              <a:t>имитационные средства сотрудникам, не знающим устройства и правил обращения с ними;</a:t>
            </a:r>
          </a:p>
          <a:p>
            <a:pPr eaLnBrk="1" hangingPunct="1"/>
            <a:r>
              <a:rPr lang="ru-RU" dirty="0" smtClean="0"/>
              <a:t>использовать </a:t>
            </a:r>
            <a:r>
              <a:rPr lang="ru-RU" dirty="0"/>
              <a:t>неисправные и пришедшие в негодность имитационные средства;</a:t>
            </a:r>
          </a:p>
          <a:p>
            <a:pPr eaLnBrk="1" hangingPunct="1"/>
            <a:r>
              <a:rPr lang="ru-RU" dirty="0" smtClean="0"/>
              <a:t>бросать взрывпакеты и дымовые гранаты в места нахождения людей, боевой техники, строений и легковоспламеняющихся предметов;</a:t>
            </a:r>
          </a:p>
          <a:p>
            <a:pPr eaLnBrk="1" hangingPunct="1"/>
            <a:r>
              <a:rPr lang="ru-RU" dirty="0"/>
              <a:t>использовать взрывпакеты с неисправными или укороченными огнепроводными шнурами;</a:t>
            </a: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Содержимое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4572000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eaLnBrk="1" hangingPunct="1"/>
            <a:r>
              <a:rPr lang="ru-RU" dirty="0"/>
              <a:t>задерживать в руке взрывпакет или дымовую гранату после поджигания запальной головки.</a:t>
            </a:r>
          </a:p>
          <a:p>
            <a:pPr eaLnBrk="1" hangingPunct="1"/>
            <a:r>
              <a:rPr lang="ru-RU" dirty="0" smtClean="0"/>
              <a:t>стрелять из сигнальных пистолетов, производить запуск сигнальных, осветительных ракет при углах возвышения менее 40-45 градусов;</a:t>
            </a:r>
          </a:p>
          <a:p>
            <a:pPr eaLnBrk="1" hangingPunct="1"/>
            <a:r>
              <a:rPr lang="ru-RU" dirty="0"/>
              <a:t>разбирать сигнальные, осветительные и дымовые средства</a:t>
            </a:r>
            <a:r>
              <a:rPr lang="ru-RU" dirty="0" smtClean="0"/>
              <a:t>.</a:t>
            </a:r>
          </a:p>
          <a:p>
            <a:pPr eaLnBrk="1" hangingPunct="1"/>
            <a:r>
              <a:rPr lang="ru-RU" b="1" dirty="0"/>
              <a:t>В случае допущения послаблений и упрощений в выполнении упражнений стрельба </a:t>
            </a:r>
            <a:r>
              <a:rPr lang="ru-RU" b="1" dirty="0" err="1"/>
              <a:t>немедленфно</a:t>
            </a:r>
            <a:r>
              <a:rPr lang="ru-RU" b="1" dirty="0"/>
              <a:t> прекращается, а допустившие их лица привлекаются к дисциплинарной ответственности.</a:t>
            </a:r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24200" y="4876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 Гарафиев Ленар Зиатдинович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tt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galizej@yandex.ru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ru-RU" dirty="0"/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ru-RU" sz="3200" dirty="0"/>
              <a:t>Домашнее задание: Прочитать и </a:t>
            </a:r>
            <a:r>
              <a:rPr lang="ru-RU" sz="3200" dirty="0" smtClean="0"/>
              <a:t>знать.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90179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Правила </a:t>
            </a:r>
            <a:r>
              <a:rPr lang="ru-RU" b="1" dirty="0"/>
              <a:t>и меры безопасности при обращении с оружием, боеприпасами и имитационными средствами. Требования Курса стрельб по соблюдению мер безопасности по соблюдению мер безопасности при проведении стрельб из пистолета Макарова и автомата Калашникова </a:t>
            </a:r>
            <a:endParaRPr lang="ru-RU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Литература</a:t>
            </a:r>
            <a:endParaRPr lang="ru-RU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1</a:t>
            </a:r>
            <a:r>
              <a:rPr lang="ru-RU" dirty="0"/>
              <a:t>. Федеральный закон «Об оружии» от 13 декабря 1996 г. №150. СЗ РФ. 1969 №51 ст.4973.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2. Федеральный закон «Об учреждениях и органах, исполняющих уголовное наказание в виде лишения свободы» от 21 июля 1993 года № 5473-1 (ред. от 02.07.2013)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Безопасность при стрельбе обеспечивается точным соблюдением требований настоящего Курса стрельб (приказ МЮ РФ от 26 февраля 2006 г. № 24 «Об утверждении Курса стрельб из стрелкового оружия для сотрудников уголовно-исполнительной системы»), правильной организацией стрельб, высокой дисциплинированностью лиц рядового и начальствующего состава.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Каждый сотрудник должен точно и беспрекословно соблюдать установленные меры безопасности при обращении с оружием и боеприпасами.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Все занятия, проводимые с вооружением, начинаются и заканчиваются с осмотра оружия, боеприпасов и имитационных средств.</a:t>
            </a:r>
          </a:p>
          <a:p>
            <a:pPr eaLnBrk="1" hangingPunct="1">
              <a:lnSpc>
                <a:spcPct val="80000"/>
              </a:lnSpc>
            </a:pPr>
            <a:endParaRPr lang="ru-RU" sz="240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Безопасность при проведении стрельб обеспечивается:</a:t>
            </a:r>
          </a:p>
          <a:p>
            <a:pPr eaLnBrk="1" hangingPunct="1"/>
            <a:r>
              <a:rPr lang="ru-RU" smtClean="0"/>
              <a:t>четким и грамотным руководством и организацией проводимых мероприятий;</a:t>
            </a:r>
          </a:p>
          <a:p>
            <a:pPr eaLnBrk="1" hangingPunct="1"/>
            <a:r>
              <a:rPr lang="ru-RU" smtClean="0"/>
              <a:t>исправностью оружия, имитационных средств, пулеприемников и противорикошетного оборудования.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572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sz="2400" b="1" dirty="0" smtClean="0"/>
              <a:t> Ведение огня всеми стреляющими должно немедленно прекращаться самостоятельно или по команде руководителя стрельбы в следующих случаях:</a:t>
            </a:r>
            <a:endParaRPr lang="ru-RU" sz="2400" dirty="0" smtClean="0"/>
          </a:p>
          <a:p>
            <a:pPr eaLnBrk="1" hangingPunct="1"/>
            <a:r>
              <a:rPr lang="ru-RU" sz="2400" dirty="0"/>
              <a:t>- появления людей, машин или животных на мишенном поле, а также низко летящих летательных аппаратов над районом стрельбы; </a:t>
            </a:r>
          </a:p>
          <a:p>
            <a:pPr eaLnBrk="1" hangingPunct="1"/>
            <a:r>
              <a:rPr lang="ru-RU" sz="2400" dirty="0"/>
              <a:t>- поднятия белого флага (фонаря) на командном пункте или блиндаже (укрытии);</a:t>
            </a:r>
          </a:p>
          <a:p>
            <a:pPr eaLnBrk="1" hangingPunct="1"/>
            <a:r>
              <a:rPr lang="ru-RU" sz="2400" dirty="0"/>
              <a:t>- подачи с поста оцепления установленного сигнала об опасности продолжения стрельбы;</a:t>
            </a:r>
          </a:p>
          <a:p>
            <a:pPr eaLnBrk="1" hangingPunct="1"/>
            <a:r>
              <a:rPr lang="ru-RU" sz="2400" dirty="0"/>
              <a:t>- возникновения пожара на мишенном поле и на территории </a:t>
            </a:r>
            <a:r>
              <a:rPr lang="ru-RU" sz="2400" dirty="0" err="1"/>
              <a:t>излетного</a:t>
            </a:r>
            <a:r>
              <a:rPr lang="ru-RU" sz="2400" dirty="0"/>
              <a:t> пространства;</a:t>
            </a:r>
          </a:p>
          <a:p>
            <a:pPr eaLnBrk="1" hangingPunct="1"/>
            <a:r>
              <a:rPr lang="ru-RU" sz="2400" dirty="0"/>
              <a:t>- потери ориентации стреляющим, особенно ночью</a:t>
            </a:r>
            <a:r>
              <a:rPr lang="ru-RU" sz="2400" dirty="0" smtClean="0"/>
              <a:t>;</a:t>
            </a:r>
          </a:p>
          <a:p>
            <a:pPr eaLnBrk="1" hangingPunct="1"/>
            <a:r>
              <a:rPr lang="ru-RU" sz="2400" dirty="0"/>
              <a:t>- если </a:t>
            </a:r>
            <a:r>
              <a:rPr lang="ru-RU" sz="2400" dirty="0" err="1" smtClean="0"/>
              <a:t>вседствие</a:t>
            </a:r>
            <a:r>
              <a:rPr lang="ru-RU" sz="2400" dirty="0" smtClean="0"/>
              <a:t> </a:t>
            </a:r>
            <a:r>
              <a:rPr lang="ru-RU" sz="2400" dirty="0"/>
              <a:t>тумана, снегопада, дождя или сильной запыленности цель в прицел не видна.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4572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b="1" dirty="0" smtClean="0"/>
              <a:t>При обращении с оружием обучаемый должен помнить:</a:t>
            </a:r>
            <a:endParaRPr lang="ru-RU" dirty="0" smtClean="0"/>
          </a:p>
          <a:p>
            <a:pPr eaLnBrk="1" hangingPunct="1"/>
            <a:r>
              <a:rPr lang="ru-RU" dirty="0"/>
              <a:t>- при стрельбе с двух рук из оружия со свободным ходом затвора, хват должен быть таким, чтоб затвор не травмировал руки;</a:t>
            </a:r>
          </a:p>
          <a:p>
            <a:pPr eaLnBrk="1" hangingPunct="1"/>
            <a:r>
              <a:rPr lang="ru-RU" dirty="0"/>
              <a:t>- при стрельбе в </a:t>
            </a:r>
            <a:r>
              <a:rPr lang="ru-RU" dirty="0" err="1"/>
              <a:t>противошумных</a:t>
            </a:r>
            <a:r>
              <a:rPr lang="ru-RU" dirty="0"/>
              <a:t> наушниках запрещается одевать, поправлять и снимать их с оружием в руках;</a:t>
            </a: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72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b="1" dirty="0" smtClean="0"/>
              <a:t>При проведении стрельб</a:t>
            </a:r>
            <a:r>
              <a:rPr lang="ru-RU" dirty="0" smtClean="0"/>
              <a:t> </a:t>
            </a:r>
            <a:r>
              <a:rPr lang="ru-RU" b="1" dirty="0" smtClean="0"/>
              <a:t>запрещается:</a:t>
            </a:r>
          </a:p>
          <a:p>
            <a:pPr eaLnBrk="1" hangingPunct="1">
              <a:buFontTx/>
              <a:buChar char="-"/>
            </a:pPr>
            <a:r>
              <a:rPr lang="ru-RU" dirty="0" smtClean="0"/>
              <a:t>допускать </a:t>
            </a:r>
            <a:r>
              <a:rPr lang="ru-RU" dirty="0"/>
              <a:t>к выполнению упражнений учебных стрельб сотрудников, не сдавших зачетов по знанию материальной части оружия, требований мер безопасности, не выполнивших подготовительных </a:t>
            </a:r>
            <a:r>
              <a:rPr lang="ru-RU" dirty="0" smtClean="0"/>
              <a:t>упражнений;</a:t>
            </a:r>
          </a:p>
          <a:p>
            <a:pPr eaLnBrk="1" hangingPunct="1">
              <a:buFontTx/>
              <a:buChar char="-"/>
            </a:pPr>
            <a:r>
              <a:rPr lang="ru-RU" dirty="0"/>
              <a:t>- расчехлять оружие или извлекать его из кобуры без разрешения руководителя стрельбы;</a:t>
            </a:r>
          </a:p>
          <a:p>
            <a:pPr eaLnBrk="1" hangingPunct="1">
              <a:buFontTx/>
              <a:buChar char="-"/>
            </a:pPr>
            <a:r>
              <a:rPr lang="ru-RU" dirty="0"/>
              <a:t>- направлять оружие независимо от того, заряжено оно или нет, в сторону, где находятся люди, в направлении их возможного появления, тыл стрельбища;</a:t>
            </a:r>
          </a:p>
          <a:p>
            <a:pPr eaLnBrk="1" hangingPunct="1">
              <a:buFontTx/>
              <a:buChar char="-"/>
            </a:pPr>
            <a:endParaRPr lang="ru-RU" dirty="0" smtClean="0"/>
          </a:p>
          <a:p>
            <a:pPr eaLnBrk="1" hangingPunct="1">
              <a:buFontTx/>
              <a:buChar char="-"/>
            </a:pPr>
            <a:endParaRPr lang="ru-RU" dirty="0" smtClean="0"/>
          </a:p>
          <a:p>
            <a:pPr eaLnBrk="1" hangingPunct="1">
              <a:buFontTx/>
              <a:buChar char="-"/>
            </a:pPr>
            <a:endParaRPr lang="ru-RU" dirty="0"/>
          </a:p>
          <a:p>
            <a:pPr marL="0" indent="0" eaLnBrk="1" hangingPunct="1">
              <a:buNone/>
            </a:pPr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72000"/>
          </a:xfrm>
        </p:spPr>
        <p:txBody>
          <a:bodyPr/>
          <a:lstStyle/>
          <a:p>
            <a:pPr eaLnBrk="1" hangingPunct="1"/>
            <a:r>
              <a:rPr lang="ru-RU" dirty="0" smtClean="0"/>
              <a:t>- заряжать оружие без команды руководителя стрельбы;</a:t>
            </a:r>
          </a:p>
          <a:p>
            <a:pPr eaLnBrk="1" hangingPunct="1"/>
            <a:r>
              <a:rPr lang="ru-RU" dirty="0"/>
              <a:t>- оставлять оружие без присмотра, а также передавать его другим лицам</a:t>
            </a:r>
            <a:r>
              <a:rPr lang="ru-RU" dirty="0" smtClean="0"/>
              <a:t>;</a:t>
            </a:r>
          </a:p>
          <a:p>
            <a:pPr eaLnBrk="1" hangingPunct="1"/>
            <a:r>
              <a:rPr lang="ru-RU" dirty="0"/>
              <a:t>- вести стрельбу из незакрепленного оружия;</a:t>
            </a:r>
          </a:p>
          <a:p>
            <a:pPr eaLnBrk="1" hangingPunct="1"/>
            <a:r>
              <a:rPr lang="ru-RU" dirty="0"/>
              <a:t>- держать указательный палец на спусковом крючке во время выполнения упражнения при передвижении;</a:t>
            </a:r>
          </a:p>
          <a:p>
            <a:pPr eaLnBrk="1" hangingPunct="1"/>
            <a:r>
              <a:rPr lang="ru-RU" dirty="0"/>
              <a:t>- пользоваться телефонами сотовой связи, пейджерами при нахождении на исходном положении или рубеже открытия огня;</a:t>
            </a:r>
          </a:p>
          <a:p>
            <a:pPr eaLnBrk="1" hangingPunct="1"/>
            <a:r>
              <a:rPr lang="ru-RU" dirty="0"/>
              <a:t>- использовать боеприпасы, не предусмотренные в эксплуатационной и технической документации на данный вид оружия;</a:t>
            </a:r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72000"/>
          </a:xfrm>
        </p:spPr>
        <p:txBody>
          <a:bodyPr/>
          <a:lstStyle/>
          <a:p>
            <a:pPr eaLnBrk="1" hangingPunct="1"/>
            <a:r>
              <a:rPr lang="ru-RU" dirty="0" smtClean="0"/>
              <a:t>- разбирать боеприпасы, взрывчатые вещества, имитационные средства, запалы и устранять в них неисправности;</a:t>
            </a:r>
          </a:p>
          <a:p>
            <a:pPr eaLnBrk="1" hangingPunct="1"/>
            <a:r>
              <a:rPr lang="ru-RU" dirty="0"/>
              <a:t>- открывать и вести огонь без команды руководителя стрельбы, из неисправного оружия, за пределы границ стрельбища, до выхода на рубеж открытия огня и после достижения рубежа прекращения огня, приподнятом белом флаге (фонаре) на командном пункте стрельбища;</a:t>
            </a:r>
          </a:p>
          <a:p>
            <a:pPr eaLnBrk="1" hangingPunct="1"/>
            <a:r>
              <a:rPr lang="ru-RU" dirty="0"/>
              <a:t>- допускать к выполнению упражнений лиц, находящихся в алкогольном опьянении, под воздействием препаратов, содержащих наркотические или психотропные вещества, посторонних лиц.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356</TotalTime>
  <Words>800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Constantia</vt:lpstr>
      <vt:lpstr>Times New Roman</vt:lpstr>
      <vt:lpstr>Wingdings 2</vt:lpstr>
      <vt:lpstr>Бумажная</vt:lpstr>
      <vt:lpstr>Тема. Меры безопасности во время стрельбы. Тема. Основы стрельбы из стрелкового оружия из положения лежа.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задание: Прочитать и знать.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Меры безопасности при обращении с оружием и имитационными средствами</dc:title>
  <dc:creator>Admin</dc:creator>
  <cp:lastModifiedBy>userPC</cp:lastModifiedBy>
  <cp:revision>24</cp:revision>
  <dcterms:created xsi:type="dcterms:W3CDTF">2014-05-14T10:45:32Z</dcterms:created>
  <dcterms:modified xsi:type="dcterms:W3CDTF">2020-05-06T08:06:09Z</dcterms:modified>
</cp:coreProperties>
</file>