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7"/>
  </p:notesMasterIdLst>
  <p:sldIdLst>
    <p:sldId id="262" r:id="rId2"/>
    <p:sldId id="264" r:id="rId3"/>
    <p:sldId id="260" r:id="rId4"/>
    <p:sldId id="265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C5690-03A5-4426-B838-E0DB203C591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17E1D6-C281-4B62-B504-15748B4CA72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4D174-5662-48E8-B693-2417A0F339B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4FB4-3790-4F1F-8EE1-C53C47888677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7DAD3-53D5-477C-AEBA-49AD7ADE4B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4FB4-3790-4F1F-8EE1-C53C47888677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7DAD3-53D5-477C-AEBA-49AD7ADE4B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4FB4-3790-4F1F-8EE1-C53C47888677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7DAD3-53D5-477C-AEBA-49AD7ADE4B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4FB4-3790-4F1F-8EE1-C53C47888677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7DAD3-53D5-477C-AEBA-49AD7ADE4B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4FB4-3790-4F1F-8EE1-C53C47888677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7DAD3-53D5-477C-AEBA-49AD7ADE4B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4FB4-3790-4F1F-8EE1-C53C47888677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7DAD3-53D5-477C-AEBA-49AD7ADE4B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4FB4-3790-4F1F-8EE1-C53C47888677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7DAD3-53D5-477C-AEBA-49AD7ADE4B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4FB4-3790-4F1F-8EE1-C53C47888677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7DAD3-53D5-477C-AEBA-49AD7ADE4B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4FB4-3790-4F1F-8EE1-C53C47888677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7DAD3-53D5-477C-AEBA-49AD7ADE4B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4FB4-3790-4F1F-8EE1-C53C47888677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7DAD3-53D5-477C-AEBA-49AD7ADE4B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4FB4-3790-4F1F-8EE1-C53C47888677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7DAD3-53D5-477C-AEBA-49AD7ADE4B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B4FB4-3790-4F1F-8EE1-C53C47888677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7DAD3-53D5-477C-AEBA-49AD7ADE4BA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gufi.78@mail.ru" TargetMode="External"/><Relationship Id="rId2" Type="http://schemas.openxmlformats.org/officeDocument/2006/relationships/hyperlink" Target="mailto:antipova_25@mail.ru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shafic-gulnaz@mail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500042"/>
            <a:ext cx="8278640" cy="3744416"/>
          </a:xfrm>
        </p:spPr>
        <p:txBody>
          <a:bodyPr>
            <a:normAutofit/>
          </a:bodyPr>
          <a:lstStyle/>
          <a:p>
            <a:pPr lvl="0">
              <a:buClr>
                <a:prstClr val="black">
                  <a:shade val="95000"/>
                </a:prstClr>
              </a:buClr>
            </a:pPr>
            <a:r>
              <a:rPr lang="ru-RU" sz="6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«Умножение </a:t>
            </a:r>
            <a:r>
              <a:rPr lang="ru-RU" sz="6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  и  деление круглых </a:t>
            </a:r>
            <a:r>
              <a:rPr lang="ru-RU" sz="6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сотен</a:t>
            </a:r>
            <a:r>
              <a:rPr lang="ru-RU" sz="6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»</a:t>
            </a:r>
          </a:p>
          <a:p>
            <a:pPr lvl="0">
              <a:buClr>
                <a:prstClr val="black">
                  <a:shade val="95000"/>
                </a:prstClr>
              </a:buClr>
            </a:pPr>
            <a:r>
              <a:rPr lang="ru-RU" sz="6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(повторение)</a:t>
            </a:r>
            <a:endParaRPr lang="ru-RU" sz="6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  <a:p>
            <a:pPr lvl="0">
              <a:buClr>
                <a:prstClr val="black">
                  <a:shade val="95000"/>
                </a:prstClr>
              </a:buClr>
            </a:pPr>
            <a:endParaRPr lang="ru-RU" sz="36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  <a:p>
            <a:pPr lvl="0">
              <a:buClr>
                <a:prstClr val="black">
                  <a:shade val="95000"/>
                </a:prstClr>
              </a:buClr>
            </a:pPr>
            <a:endParaRPr lang="ru-RU" sz="36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</p:txBody>
      </p:sp>
      <p:pic>
        <p:nvPicPr>
          <p:cNvPr id="4" name="Picture 9" descr="сова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3861048"/>
            <a:ext cx="2087563" cy="2232025"/>
          </a:xfrm>
          <a:prstGeom prst="rect">
            <a:avLst/>
          </a:prstGeom>
          <a:noFill/>
        </p:spPr>
      </p:pic>
      <p:grpSp>
        <p:nvGrpSpPr>
          <p:cNvPr id="5" name="Группа 4"/>
          <p:cNvGrpSpPr/>
          <p:nvPr/>
        </p:nvGrpSpPr>
        <p:grpSpPr>
          <a:xfrm>
            <a:off x="428596" y="4643446"/>
            <a:ext cx="6143668" cy="1714512"/>
            <a:chOff x="72079" y="676668"/>
            <a:chExt cx="3836980" cy="3355822"/>
          </a:xfrm>
          <a:scene3d>
            <a:camera prst="orthographicFront"/>
            <a:lightRig rig="flat" dir="t"/>
          </a:scene3d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72079" y="676668"/>
              <a:ext cx="3836980" cy="3355822"/>
            </a:xfrm>
            <a:prstGeom prst="roundRect">
              <a:avLst/>
            </a:prstGeom>
            <a:gradFill>
              <a:gsLst>
                <a:gs pos="0">
                  <a:schemeClr val="accent6">
                    <a:lumMod val="75000"/>
                  </a:schemeClr>
                </a:gs>
                <a:gs pos="35000">
                  <a:schemeClr val="accent2">
                    <a:hueOff val="0"/>
                    <a:satOff val="0"/>
                    <a:lumOff val="0"/>
                    <a:alphaOff val="0"/>
                    <a:tint val="37000"/>
                    <a:satMod val="300000"/>
                  </a:schemeClr>
                </a:gs>
                <a:gs pos="100000">
                  <a:schemeClr val="accent2">
                    <a:hueOff val="0"/>
                    <a:satOff val="0"/>
                    <a:lumOff val="0"/>
                    <a:alphaOff val="0"/>
                    <a:tint val="15000"/>
                    <a:satMod val="350000"/>
                  </a:schemeClr>
                </a:gs>
              </a:gsLst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" name="Скругленный прямоугольник 4"/>
            <p:cNvSpPr/>
            <p:nvPr/>
          </p:nvSpPr>
          <p:spPr>
            <a:xfrm>
              <a:off x="235897" y="840487"/>
              <a:ext cx="3509344" cy="223319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defTabSz="12446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kern="1200" dirty="0" smtClean="0"/>
                <a:t>Цель:  закрепить </a:t>
              </a:r>
              <a:r>
                <a:rPr lang="ru-RU" sz="2800" dirty="0" smtClean="0"/>
                <a:t>умения </a:t>
              </a:r>
              <a:r>
                <a:rPr lang="ru-RU" sz="2800" kern="1200" dirty="0" smtClean="0"/>
                <a:t>умножать и делить круглые сотни.</a:t>
              </a:r>
              <a:endParaRPr lang="ru-RU" sz="2800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5"/>
          <p:cNvSpPr>
            <a:spLocks noGrp="1"/>
          </p:cNvSpPr>
          <p:nvPr>
            <p:ph type="title"/>
          </p:nvPr>
        </p:nvSpPr>
        <p:spPr>
          <a:xfrm>
            <a:off x="214282" y="2143116"/>
            <a:ext cx="8643998" cy="4214842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ru-RU" dirty="0" smtClean="0">
                <a:solidFill>
                  <a:srgbClr val="FFFF00"/>
                </a:solidFill>
              </a:rPr>
              <a:t>   1 </a:t>
            </a:r>
            <a:r>
              <a:rPr lang="ru-RU" dirty="0" smtClean="0">
                <a:solidFill>
                  <a:srgbClr val="FFFF00"/>
                </a:solidFill>
              </a:rPr>
              <a:t>способ: </a:t>
            </a:r>
            <a:r>
              <a:rPr lang="ru-RU" dirty="0" smtClean="0"/>
              <a:t>400    2 = 400 + 400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FF00"/>
                </a:solidFill>
              </a:rPr>
              <a:t>2 </a:t>
            </a:r>
            <a:r>
              <a:rPr lang="ru-RU" dirty="0" smtClean="0">
                <a:solidFill>
                  <a:srgbClr val="FFFF00"/>
                </a:solidFill>
              </a:rPr>
              <a:t>способ: </a:t>
            </a:r>
            <a:r>
              <a:rPr lang="ru-RU" dirty="0" smtClean="0"/>
              <a:t>400 – </a:t>
            </a:r>
            <a:r>
              <a:rPr lang="ru-RU" cap="none" dirty="0"/>
              <a:t>это</a:t>
            </a:r>
            <a:r>
              <a:rPr lang="ru-RU" dirty="0" smtClean="0"/>
              <a:t> </a:t>
            </a:r>
            <a:r>
              <a:rPr lang="ru-RU" dirty="0" smtClean="0"/>
              <a:t>4 </a:t>
            </a:r>
            <a:r>
              <a:rPr lang="ru-RU" cap="none" dirty="0" smtClean="0"/>
              <a:t>сотни</a:t>
            </a:r>
            <a:r>
              <a:rPr lang="ru-RU" dirty="0" smtClean="0"/>
              <a:t>, </a:t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                    </a:t>
            </a:r>
            <a:r>
              <a:rPr lang="ru-RU" dirty="0" smtClean="0"/>
              <a:t>4 </a:t>
            </a:r>
            <a:r>
              <a:rPr lang="ru-RU" cap="none" dirty="0"/>
              <a:t>сот.</a:t>
            </a:r>
            <a:r>
              <a:rPr lang="ru-RU" dirty="0" smtClean="0"/>
              <a:t>    2 = 8 </a:t>
            </a:r>
            <a:r>
              <a:rPr lang="ru-RU" cap="none" dirty="0"/>
              <a:t>сот.</a:t>
            </a:r>
            <a:r>
              <a:rPr lang="ru-RU" dirty="0" smtClean="0"/>
              <a:t>, </a:t>
            </a:r>
            <a:r>
              <a:rPr lang="ru-RU" cap="none" dirty="0"/>
              <a:t>или</a:t>
            </a:r>
            <a:r>
              <a:rPr lang="ru-RU" dirty="0" smtClean="0"/>
              <a:t>  800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cap="none" dirty="0" smtClean="0"/>
              <a:t>900 </a:t>
            </a:r>
            <a:r>
              <a:rPr lang="ru-RU" cap="none" dirty="0"/>
              <a:t>– </a:t>
            </a:r>
            <a:r>
              <a:rPr lang="ru-RU" cap="none" dirty="0" smtClean="0"/>
              <a:t>это </a:t>
            </a:r>
            <a:r>
              <a:rPr lang="ru-RU" cap="none" dirty="0"/>
              <a:t>9 сотен, </a:t>
            </a:r>
            <a:br>
              <a:rPr lang="ru-RU" cap="none" dirty="0"/>
            </a:br>
            <a:r>
              <a:rPr lang="ru-RU" cap="none" dirty="0" smtClean="0"/>
              <a:t>9 </a:t>
            </a:r>
            <a:r>
              <a:rPr lang="ru-RU" cap="none" dirty="0"/>
              <a:t>сот. : 3 = 3 сот. </a:t>
            </a:r>
            <a:r>
              <a:rPr lang="ru-RU" cap="none" dirty="0" smtClean="0"/>
              <a:t> или </a:t>
            </a:r>
            <a:r>
              <a:rPr lang="ru-RU" cap="none" dirty="0"/>
              <a:t>300</a:t>
            </a:r>
            <a:br>
              <a:rPr lang="ru-RU" cap="none" dirty="0"/>
            </a:br>
            <a:r>
              <a:rPr lang="ru-RU" cap="none" dirty="0"/>
              <a:t>  Получаем,  900 : 3 = 300</a:t>
            </a:r>
            <a:br>
              <a:rPr lang="ru-RU" cap="none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body" idx="1"/>
          </p:nvPr>
        </p:nvSpPr>
        <p:spPr>
          <a:xfrm>
            <a:off x="285720" y="285728"/>
            <a:ext cx="8501122" cy="1571636"/>
          </a:xfrm>
          <a:gradFill>
            <a:gsLst>
              <a:gs pos="0">
                <a:schemeClr val="accent6">
                  <a:lumMod val="75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ctr"/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sz="3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51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Вспомним, как </a:t>
            </a:r>
            <a:r>
              <a:rPr lang="ru-RU" sz="51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можно найти </a:t>
            </a:r>
            <a:r>
              <a:rPr lang="ru-RU" sz="51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значение</a:t>
            </a:r>
          </a:p>
          <a:p>
            <a:r>
              <a:rPr lang="ru-RU" sz="51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в</a:t>
            </a:r>
            <a:r>
              <a:rPr lang="ru-RU" sz="51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ыражений   </a:t>
            </a:r>
            <a:r>
              <a:rPr lang="ru-RU" sz="5100" b="1" dirty="0" smtClean="0">
                <a:solidFill>
                  <a:schemeClr val="tx1"/>
                </a:solidFill>
                <a:latin typeface="+mj-lt"/>
              </a:rPr>
              <a:t>400    2</a:t>
            </a:r>
            <a:r>
              <a:rPr lang="ru-RU" sz="51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и  </a:t>
            </a:r>
            <a:r>
              <a:rPr lang="ru-RU" sz="5100" b="1" dirty="0" smtClean="0">
                <a:solidFill>
                  <a:schemeClr val="tx1"/>
                </a:solidFill>
                <a:latin typeface="+mj-lt"/>
              </a:rPr>
              <a:t>900 </a:t>
            </a:r>
            <a:r>
              <a:rPr lang="ru-RU" sz="5100" b="1" dirty="0">
                <a:solidFill>
                  <a:schemeClr val="tx1"/>
                </a:solidFill>
                <a:latin typeface="+mj-lt"/>
              </a:rPr>
              <a:t>: 3</a:t>
            </a:r>
            <a:r>
              <a:rPr lang="ru-RU" sz="51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?</a:t>
            </a:r>
            <a:endParaRPr lang="ru-RU" sz="5100" dirty="0" smtClean="0">
              <a:solidFill>
                <a:schemeClr val="tx1"/>
              </a:solidFill>
              <a:latin typeface="+mj-lt"/>
            </a:endParaRPr>
          </a:p>
          <a:p>
            <a:endParaRPr lang="ru-RU" dirty="0"/>
          </a:p>
        </p:txBody>
      </p:sp>
      <p:pic>
        <p:nvPicPr>
          <p:cNvPr id="8" name="Picture 9" descr="сова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1434" y="5572116"/>
            <a:ext cx="1302566" cy="1285884"/>
          </a:xfrm>
          <a:prstGeom prst="rect">
            <a:avLst/>
          </a:prstGeom>
          <a:noFill/>
        </p:spPr>
      </p:pic>
      <p:sp>
        <p:nvSpPr>
          <p:cNvPr id="6" name="Умножение 5"/>
          <p:cNvSpPr/>
          <p:nvPr/>
        </p:nvSpPr>
        <p:spPr>
          <a:xfrm>
            <a:off x="3643306" y="2357430"/>
            <a:ext cx="214314" cy="214314"/>
          </a:xfrm>
          <a:prstGeom prst="mathMultiply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Умножение 8"/>
          <p:cNvSpPr/>
          <p:nvPr/>
        </p:nvSpPr>
        <p:spPr>
          <a:xfrm>
            <a:off x="4000496" y="3429000"/>
            <a:ext cx="214314" cy="214314"/>
          </a:xfrm>
          <a:prstGeom prst="mathMultiply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Умножение 9"/>
          <p:cNvSpPr/>
          <p:nvPr/>
        </p:nvSpPr>
        <p:spPr>
          <a:xfrm>
            <a:off x="3000364" y="1357298"/>
            <a:ext cx="214314" cy="214314"/>
          </a:xfrm>
          <a:prstGeom prst="mathMultiply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357158" y="285728"/>
            <a:ext cx="8258204" cy="214314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0"/>
            <a:ext cx="87154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Работа  по  теме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мальчики                                             девочки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 l="19773" t="36697" r="19191" b="22263"/>
          <a:stretch>
            <a:fillRect/>
          </a:stretch>
        </p:blipFill>
        <p:spPr bwMode="auto">
          <a:xfrm>
            <a:off x="214282" y="857232"/>
            <a:ext cx="8715436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571504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Итак</a:t>
            </a:r>
            <a:r>
              <a:rPr lang="ru-RU" sz="5400" b="1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endParaRPr lang="ru-RU" sz="5400" b="1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4286256"/>
            <a:ext cx="8715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Как </a:t>
            </a:r>
            <a:r>
              <a:rPr lang="ru-RU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разделить  круглые сотни </a:t>
            </a:r>
            <a:r>
              <a:rPr lang="ru-RU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на однозначное </a:t>
            </a:r>
            <a:r>
              <a:rPr lang="ru-RU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число?</a:t>
            </a:r>
            <a:endParaRPr lang="ru-RU" sz="2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4857760"/>
            <a:ext cx="87154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+mj-lt"/>
              </a:rPr>
              <a:t>Чтобы разделить круглые сотни на однозначное число, </a:t>
            </a:r>
            <a:r>
              <a:rPr lang="ru-RU" sz="2800" b="1" u="sng" dirty="0" smtClean="0">
                <a:latin typeface="+mj-lt"/>
              </a:rPr>
              <a:t>надо разделить </a:t>
            </a:r>
            <a:r>
              <a:rPr lang="ru-RU" sz="2800" b="1" dirty="0" smtClean="0">
                <a:latin typeface="+mj-lt"/>
              </a:rPr>
              <a:t>число сотен (2 сот., 3 сот., 4 сот. и т.д</a:t>
            </a:r>
            <a:r>
              <a:rPr lang="ru-RU" sz="2800" b="1" dirty="0" smtClean="0">
                <a:latin typeface="+mj-lt"/>
              </a:rPr>
              <a:t>.) круглого </a:t>
            </a:r>
            <a:r>
              <a:rPr lang="ru-RU" sz="2800" b="1" dirty="0" smtClean="0">
                <a:latin typeface="+mj-lt"/>
              </a:rPr>
              <a:t>числа на однозначное и приписать </a:t>
            </a:r>
            <a:r>
              <a:rPr lang="ru-RU" sz="2800" b="1" u="sng" dirty="0" smtClean="0">
                <a:latin typeface="+mj-lt"/>
              </a:rPr>
              <a:t>два нуля </a:t>
            </a:r>
            <a:r>
              <a:rPr lang="ru-RU" sz="2800" b="1" dirty="0" smtClean="0">
                <a:latin typeface="+mj-lt"/>
              </a:rPr>
              <a:t>в ответе.</a:t>
            </a:r>
            <a:endParaRPr lang="ru-RU" sz="2800" b="1" dirty="0"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714356"/>
            <a:ext cx="864399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 smtClean="0"/>
              <a:t>Умножить </a:t>
            </a:r>
            <a:r>
              <a:rPr lang="ru-RU" sz="2800" b="1" dirty="0"/>
              <a:t>трёхзначное число на однозначное можно двумя способами:</a:t>
            </a:r>
          </a:p>
          <a:p>
            <a:pPr>
              <a:defRPr/>
            </a:pP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>1)Заменить произведение суммой одинаковых слагаемых и сложить.</a:t>
            </a:r>
          </a:p>
          <a:p>
            <a:pPr>
              <a:defRPr/>
            </a:pP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>2) Заменить круглое трёхзначное число сотнями и умножить.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428860" y="428604"/>
            <a:ext cx="4214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Домашнее  задание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034" y="1071546"/>
            <a:ext cx="80010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1.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smtClean="0"/>
              <a:t>Отправь  фото  выполненной  работы   учителю. 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3428992" y="5429264"/>
            <a:ext cx="528640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FFFF00"/>
                </a:solidFill>
                <a:hlinkClick r:id="rId2"/>
              </a:rPr>
              <a:t>antipova_25@mail.ru</a:t>
            </a:r>
            <a:r>
              <a:rPr lang="ru-RU" sz="2400" dirty="0">
                <a:solidFill>
                  <a:srgbClr val="FFFF00"/>
                </a:solidFill>
              </a:rPr>
              <a:t>  </a:t>
            </a:r>
            <a:r>
              <a:rPr lang="ru-RU" sz="2400" dirty="0"/>
              <a:t> (Антипова Э.В.)</a:t>
            </a:r>
          </a:p>
          <a:p>
            <a:pPr algn="ctr"/>
            <a:r>
              <a:rPr lang="ru-RU" sz="2400" u="sng" dirty="0">
                <a:hlinkClick r:id="rId3"/>
              </a:rPr>
              <a:t>gufi.78@mail.ru</a:t>
            </a:r>
            <a:r>
              <a:rPr lang="ru-RU" sz="2400" dirty="0"/>
              <a:t>    (</a:t>
            </a:r>
            <a:r>
              <a:rPr lang="ru-RU" sz="2400" dirty="0" err="1"/>
              <a:t>Саляхутдинова</a:t>
            </a:r>
            <a:r>
              <a:rPr lang="ru-RU" sz="2400" dirty="0"/>
              <a:t> Г.С.)</a:t>
            </a:r>
          </a:p>
          <a:p>
            <a:pPr algn="ctr"/>
            <a:r>
              <a:rPr lang="en-US" sz="2400" u="sng" dirty="0" err="1">
                <a:hlinkClick r:id="rId4"/>
              </a:rPr>
              <a:t>shafic</a:t>
            </a:r>
            <a:r>
              <a:rPr lang="ru-RU" sz="2400" u="sng" dirty="0">
                <a:hlinkClick r:id="rId4"/>
              </a:rPr>
              <a:t>-</a:t>
            </a:r>
            <a:r>
              <a:rPr lang="en-US" sz="2400" u="sng" dirty="0" err="1">
                <a:hlinkClick r:id="rId4"/>
              </a:rPr>
              <a:t>gulnaz</a:t>
            </a:r>
            <a:r>
              <a:rPr lang="ru-RU" sz="2400" u="sng" dirty="0">
                <a:hlinkClick r:id="rId4"/>
              </a:rPr>
              <a:t>@</a:t>
            </a:r>
            <a:r>
              <a:rPr lang="en-US" sz="2400" u="sng" dirty="0">
                <a:hlinkClick r:id="rId4"/>
              </a:rPr>
              <a:t>mail</a:t>
            </a:r>
            <a:r>
              <a:rPr lang="ru-RU" sz="2400" u="sng" dirty="0">
                <a:hlinkClick r:id="rId4"/>
              </a:rPr>
              <a:t>.</a:t>
            </a:r>
            <a:r>
              <a:rPr lang="en-US" sz="2400" u="sng" dirty="0" err="1">
                <a:hlinkClick r:id="rId4"/>
              </a:rPr>
              <a:t>ru</a:t>
            </a:r>
            <a:r>
              <a:rPr lang="ru-RU" sz="2400" dirty="0"/>
              <a:t>  (</a:t>
            </a:r>
            <a:r>
              <a:rPr lang="ru-RU" sz="2400" dirty="0" err="1"/>
              <a:t>Шафикова</a:t>
            </a:r>
            <a:r>
              <a:rPr lang="ru-RU" sz="2400" dirty="0"/>
              <a:t> Г.Д.)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57290" y="2928934"/>
            <a:ext cx="666842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Молодцы!!!</a:t>
            </a:r>
            <a:endParaRPr lang="ru-RU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139</Words>
  <Application>Microsoft Office PowerPoint</Application>
  <PresentationFormat>Экран (4:3)</PresentationFormat>
  <Paragraphs>25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   1 способ: 400    2 = 400 + 400 2 способ: 400 – это 4 сотни,                       4 сот.    2 = 8 сот., или  800  900 – это 9 сотен,  9 сот. : 3 = 3 сот.  или 300   Получаем,  900 : 3 = 300 </vt:lpstr>
      <vt:lpstr>Слайд 3</vt:lpstr>
      <vt:lpstr>Итак </vt:lpstr>
      <vt:lpstr>Слайд 5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19</cp:revision>
  <dcterms:created xsi:type="dcterms:W3CDTF">2020-05-13T20:14:56Z</dcterms:created>
  <dcterms:modified xsi:type="dcterms:W3CDTF">2020-05-13T21:03:21Z</dcterms:modified>
</cp:coreProperties>
</file>