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9" r:id="rId4"/>
    <p:sldId id="276" r:id="rId5"/>
    <p:sldId id="277" r:id="rId6"/>
    <p:sldId id="256" r:id="rId7"/>
    <p:sldId id="271" r:id="rId8"/>
    <p:sldId id="272" r:id="rId9"/>
    <p:sldId id="273" r:id="rId10"/>
    <p:sldId id="274" r:id="rId11"/>
    <p:sldId id="275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D010C-E5B2-48D7-A3C1-4888BAE01477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45E17-8AC3-4FA0-A360-29E1A084B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105E6-8C12-41FE-879B-BBF170ACECD4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C74D9-A9D2-4486-A9F5-B3814EF68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4E546-D4E7-40A9-9954-A94AB1A8E9B0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7CA1-0201-4EF5-BBC2-B53DD76D7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2998-5D5E-4637-B6BA-3B26D4F2FEB8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1B78B-ADD8-48F3-9904-ABE18271E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0CA22-EE27-461B-AF16-F6D145DA715C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D9AC3-F8BD-4C61-BFFD-E9E851531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3B92-D61C-4ED3-8EB4-C498CE694375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9E9E9-E1CC-4D43-B253-B06A6EDCFF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AE12A-1AD2-4730-A885-1BB9499ECE9B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10DC-4432-4B85-B069-380ADBBBB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8F1-32E0-44BD-AE80-31D40BA2B025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C4252-7E4D-4945-AD52-B93014491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BD2D9-A1EB-40AC-A4D0-B0062D1A0F01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CFDCE-8C3D-40C2-81F0-96B998352E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18B08-34F9-4C2B-ABA8-6F9564D8D5E6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E631E-1587-4B1B-AA20-F1D5B6ADB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7B1B3-198D-407B-BA3C-A30BAC5F633F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77751-916D-41DF-AE76-54EE6E141E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4326844c0aa1.jp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642938"/>
            <a:ext cx="3243262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1044C0-B12B-4CC3-813F-AA752DA69C61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818EC4-59A3-479C-B181-31D3555C18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71612"/>
            <a:ext cx="8229600" cy="2643206"/>
          </a:xfrm>
        </p:spPr>
        <p:txBody>
          <a:bodyPr/>
          <a:lstStyle/>
          <a:p>
            <a:r>
              <a:rPr lang="ru-RU" sz="6600" b="1" i="1" dirty="0" smtClean="0">
                <a:solidFill>
                  <a:schemeClr val="tx2"/>
                </a:solidFill>
              </a:rPr>
              <a:t/>
            </a:r>
            <a:br>
              <a:rPr lang="ru-RU" sz="6600" b="1" i="1" dirty="0" smtClean="0">
                <a:solidFill>
                  <a:schemeClr val="tx2"/>
                </a:solidFill>
              </a:rPr>
            </a:br>
            <a:r>
              <a:rPr lang="ru-RU" sz="6600" b="1" i="1" dirty="0" smtClean="0">
                <a:solidFill>
                  <a:schemeClr val="tx2"/>
                </a:solidFill>
              </a:rPr>
              <a:t>Тема:</a:t>
            </a:r>
            <a:br>
              <a:rPr lang="ru-RU" sz="6600" b="1" i="1" dirty="0" smtClean="0">
                <a:solidFill>
                  <a:schemeClr val="tx2"/>
                </a:solidFill>
              </a:rPr>
            </a:br>
            <a:r>
              <a:rPr lang="ru-RU" b="1" i="1" dirty="0" smtClean="0">
                <a:solidFill>
                  <a:schemeClr val="tx2"/>
                </a:solidFill>
              </a:rPr>
              <a:t>«Знаки препинания в конце предложения».</a:t>
            </a:r>
            <a:endParaRPr lang="ru-RU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45024"/>
            <a:ext cx="7772400" cy="2123951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solidFill>
                  <a:schemeClr val="tx2">
                    <a:lumMod val="10000"/>
                  </a:schemeClr>
                </a:solidFill>
              </a:rPr>
              <a:t>?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  </a:t>
            </a:r>
            <a:br>
              <a:rPr lang="ru-RU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i="1" dirty="0" smtClean="0">
                <a:solidFill>
                  <a:schemeClr val="tx2">
                    <a:lumMod val="10000"/>
                  </a:schemeClr>
                </a:solidFill>
              </a:rPr>
              <a:t>(</a:t>
            </a:r>
            <a:r>
              <a:rPr lang="ru-RU" sz="4400" i="1" dirty="0" smtClean="0">
                <a:solidFill>
                  <a:schemeClr val="tx2">
                    <a:lumMod val="10000"/>
                  </a:schemeClr>
                </a:solidFill>
              </a:rPr>
              <a:t>Вопросительный знак)</a:t>
            </a:r>
            <a:endParaRPr lang="ru-RU" sz="4400" i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08" y="1571612"/>
            <a:ext cx="7772400" cy="216023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На странице я стою,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Всем вопросы задаю.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Согнут я всегда в дугу – 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Разогнуться не могу.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2046436"/>
          </a:xfrm>
        </p:spPr>
        <p:txBody>
          <a:bodyPr>
            <a:normAutofit/>
          </a:bodyPr>
          <a:lstStyle/>
          <a:p>
            <a:pPr algn="ctr"/>
            <a:r>
              <a:rPr lang="ru-RU" sz="8000" i="1" dirty="0" smtClean="0">
                <a:solidFill>
                  <a:srgbClr val="C00000"/>
                </a:solidFill>
              </a:rPr>
              <a:t>!</a:t>
            </a:r>
            <a:r>
              <a:rPr lang="ru-RU" i="1" dirty="0" smtClean="0">
                <a:solidFill>
                  <a:srgbClr val="C00000"/>
                </a:solidFill>
              </a:rPr>
              <a:t/>
            </a:r>
            <a:br>
              <a:rPr lang="ru-RU" i="1" dirty="0" smtClean="0">
                <a:solidFill>
                  <a:srgbClr val="C00000"/>
                </a:solidFill>
              </a:rPr>
            </a:br>
            <a:r>
              <a:rPr lang="ru-RU" i="1" dirty="0" smtClean="0">
                <a:solidFill>
                  <a:srgbClr val="C00000"/>
                </a:solidFill>
              </a:rPr>
              <a:t>(восклицательный знак)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62" y="928670"/>
            <a:ext cx="7772400" cy="403244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Ребята! В предложении стою я для того,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Чтоб выразить волнение, тревогу, восхищение, победу, торжество !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Не зря я от рождения противник тишины!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Где я, те предложения с особым выражением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Произнести должны.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1000108"/>
            <a:ext cx="634364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       </a:t>
            </a:r>
            <a:r>
              <a:rPr lang="ru-RU" sz="4000" b="1" dirty="0" smtClean="0">
                <a:solidFill>
                  <a:schemeClr val="tx1"/>
                </a:solidFill>
              </a:rPr>
              <a:t>Работа по учебнику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2571744"/>
            <a:ext cx="6000793" cy="3416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Стр.116 упр.227 выполни устно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Стр. 117-118 упр.228, 229 </a:t>
            </a:r>
            <a:r>
              <a:rPr lang="ru-RU" sz="3600" b="1" dirty="0" smtClean="0">
                <a:solidFill>
                  <a:srgbClr val="C00000"/>
                </a:solidFill>
              </a:rPr>
              <a:t>выполни в тетради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algn="ctr">
              <a:defRPr/>
            </a:pP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ru-RU" sz="3600" b="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1071538" y="2857496"/>
            <a:ext cx="7467600" cy="2209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Narrow"/>
              </a:rPr>
              <a:t>Спасибо за работу!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6446" y="785794"/>
            <a:ext cx="2688234" cy="186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468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Click="0" advTm="5000">
        <p14:prism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428992" y="274638"/>
            <a:ext cx="5257808" cy="2154230"/>
          </a:xfrm>
        </p:spPr>
        <p:txBody>
          <a:bodyPr/>
          <a:lstStyle/>
          <a:p>
            <a:r>
              <a:rPr lang="ru-RU" sz="6000" i="1" dirty="0" smtClean="0"/>
              <a:t>Чистописание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5400" i="1" dirty="0" smtClean="0"/>
              <a:t>ша      </a:t>
            </a:r>
            <a:r>
              <a:rPr lang="ru-RU" sz="5400" i="1" dirty="0" err="1" smtClean="0"/>
              <a:t>шо</a:t>
            </a:r>
            <a:r>
              <a:rPr lang="ru-RU" sz="5400" i="1" dirty="0" smtClean="0"/>
              <a:t>       </a:t>
            </a:r>
            <a:r>
              <a:rPr lang="ru-RU" sz="5400" i="1" dirty="0" err="1" smtClean="0"/>
              <a:t>ши</a:t>
            </a:r>
            <a:r>
              <a:rPr lang="ru-RU" sz="5400" i="1" dirty="0" smtClean="0"/>
              <a:t>      </a:t>
            </a:r>
            <a:r>
              <a:rPr lang="ru-RU" sz="5400" i="1" dirty="0" err="1" smtClean="0"/>
              <a:t>ше</a:t>
            </a:r>
            <a:endParaRPr lang="ru-RU" sz="5400" i="1" dirty="0" smtClean="0"/>
          </a:p>
          <a:p>
            <a:r>
              <a:rPr lang="ru-RU" sz="5400" i="1" dirty="0" smtClean="0"/>
              <a:t>шар    шуба   шерсть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3" name="Oval 15"/>
          <p:cNvSpPr>
            <a:spLocks noChangeArrowheads="1"/>
          </p:cNvSpPr>
          <p:nvPr/>
        </p:nvSpPr>
        <p:spPr bwMode="auto">
          <a:xfrm rot="1621167">
            <a:off x="6335713" y="2636838"/>
            <a:ext cx="936625" cy="2198687"/>
          </a:xfrm>
          <a:prstGeom prst="ellipse">
            <a:avLst/>
          </a:prstGeom>
          <a:noFill/>
          <a:ln w="152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6" name="Freeform 18"/>
          <p:cNvSpPr>
            <a:spLocks/>
          </p:cNvSpPr>
          <p:nvPr/>
        </p:nvSpPr>
        <p:spPr bwMode="auto">
          <a:xfrm>
            <a:off x="4933950" y="2667000"/>
            <a:ext cx="1657350" cy="4076700"/>
          </a:xfrm>
          <a:custGeom>
            <a:avLst/>
            <a:gdLst/>
            <a:ahLst/>
            <a:cxnLst>
              <a:cxn ang="0">
                <a:pos x="0" y="2568"/>
              </a:cxn>
              <a:cxn ang="0">
                <a:pos x="525" y="1392"/>
              </a:cxn>
              <a:cxn ang="0">
                <a:pos x="1044" y="0"/>
              </a:cxn>
            </a:cxnLst>
            <a:rect l="0" t="0" r="r" b="b"/>
            <a:pathLst>
              <a:path w="1044" h="2568">
                <a:moveTo>
                  <a:pt x="0" y="2568"/>
                </a:moveTo>
                <a:cubicBezTo>
                  <a:pt x="90" y="2374"/>
                  <a:pt x="351" y="1820"/>
                  <a:pt x="525" y="1392"/>
                </a:cubicBezTo>
                <a:cubicBezTo>
                  <a:pt x="699" y="964"/>
                  <a:pt x="936" y="290"/>
                  <a:pt x="1044" y="0"/>
                </a:cubicBezTo>
              </a:path>
            </a:pathLst>
          </a:custGeom>
          <a:noFill/>
          <a:ln w="152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476250"/>
            <a:ext cx="8605838" cy="4392613"/>
            <a:chOff x="158" y="300"/>
            <a:chExt cx="5421" cy="2767"/>
          </a:xfrm>
        </p:grpSpPr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158" y="300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181" y="1661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158" y="3067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41" name="Freeform 13"/>
          <p:cNvSpPr>
            <a:spLocks/>
          </p:cNvSpPr>
          <p:nvPr/>
        </p:nvSpPr>
        <p:spPr bwMode="auto">
          <a:xfrm>
            <a:off x="2079625" y="476250"/>
            <a:ext cx="2606675" cy="4359275"/>
          </a:xfrm>
          <a:custGeom>
            <a:avLst/>
            <a:gdLst/>
            <a:ahLst/>
            <a:cxnLst>
              <a:cxn ang="0">
                <a:pos x="10" y="2328"/>
              </a:cxn>
              <a:cxn ang="0">
                <a:pos x="34" y="2520"/>
              </a:cxn>
              <a:cxn ang="0">
                <a:pos x="214" y="2736"/>
              </a:cxn>
              <a:cxn ang="0">
                <a:pos x="610" y="2460"/>
              </a:cxn>
              <a:cxn ang="0">
                <a:pos x="1162" y="1320"/>
              </a:cxn>
              <a:cxn ang="0">
                <a:pos x="1642" y="0"/>
              </a:cxn>
            </a:cxnLst>
            <a:rect l="0" t="0" r="r" b="b"/>
            <a:pathLst>
              <a:path w="1642" h="2746">
                <a:moveTo>
                  <a:pt x="10" y="2328"/>
                </a:moveTo>
                <a:cubicBezTo>
                  <a:pt x="14" y="2360"/>
                  <a:pt x="0" y="2452"/>
                  <a:pt x="34" y="2520"/>
                </a:cubicBezTo>
                <a:cubicBezTo>
                  <a:pt x="68" y="2588"/>
                  <a:pt x="118" y="2746"/>
                  <a:pt x="214" y="2736"/>
                </a:cubicBezTo>
                <a:cubicBezTo>
                  <a:pt x="310" y="2726"/>
                  <a:pt x="452" y="2696"/>
                  <a:pt x="610" y="2460"/>
                </a:cubicBezTo>
                <a:cubicBezTo>
                  <a:pt x="768" y="2224"/>
                  <a:pt x="990" y="1730"/>
                  <a:pt x="1162" y="1320"/>
                </a:cubicBezTo>
                <a:cubicBezTo>
                  <a:pt x="1334" y="910"/>
                  <a:pt x="1542" y="275"/>
                  <a:pt x="1642" y="0"/>
                </a:cubicBezTo>
              </a:path>
            </a:pathLst>
          </a:custGeom>
          <a:noFill/>
          <a:ln w="152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 rot="1621167">
            <a:off x="5173663" y="2636838"/>
            <a:ext cx="936625" cy="2198687"/>
          </a:xfrm>
          <a:prstGeom prst="ellipse">
            <a:avLst/>
          </a:prstGeom>
          <a:noFill/>
          <a:ln w="152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 rot="1621167">
            <a:off x="3300413" y="476250"/>
            <a:ext cx="936625" cy="2198688"/>
          </a:xfrm>
          <a:prstGeom prst="ellipse">
            <a:avLst/>
          </a:prstGeom>
          <a:noFill/>
          <a:ln w="152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5" name="Oval 17"/>
          <p:cNvSpPr>
            <a:spLocks noChangeArrowheads="1"/>
          </p:cNvSpPr>
          <p:nvPr/>
        </p:nvSpPr>
        <p:spPr bwMode="auto">
          <a:xfrm rot="1621167">
            <a:off x="4289425" y="438150"/>
            <a:ext cx="936625" cy="2198688"/>
          </a:xfrm>
          <a:prstGeom prst="ellipse">
            <a:avLst/>
          </a:prstGeom>
          <a:noFill/>
          <a:ln w="152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4613275" y="474663"/>
            <a:ext cx="144463" cy="144462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4283075" y="979488"/>
            <a:ext cx="144463" cy="144462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6515100" y="2636838"/>
            <a:ext cx="144463" cy="144462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6227763" y="3140075"/>
            <a:ext cx="144462" cy="144463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7" name="AutoShape 19"/>
          <p:cNvSpPr>
            <a:spLocks noChangeArrowheads="1"/>
          </p:cNvSpPr>
          <p:nvPr/>
        </p:nvSpPr>
        <p:spPr bwMode="auto">
          <a:xfrm rot="12875164">
            <a:off x="4613275" y="798513"/>
            <a:ext cx="649288" cy="144462"/>
          </a:xfrm>
          <a:prstGeom prst="homePlate">
            <a:avLst>
              <a:gd name="adj" fmla="val 11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79769E-6 C -0.00608 0.01826 -0.00729 0.02034 -0.03698 0.11005 C -0.06667 0.19976 -0.1434 0.45895 -0.17795 0.53919 C -0.2125 0.61942 -0.2276 0.60069 -0.24462 0.59213 C -0.26163 0.58358 -0.2724 0.51005 -0.27969 0.48855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" y="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4 0.05294 C -0.03021 0.08023 -0.06042 0.1845 -0.0842 0.21687 C -0.10799 0.24971 -0.15017 0.2652 -0.16198 0.24878 C -0.17378 0.23237 -0.16719 0.15953 -0.15555 0.11768 C -0.14392 0.07583 -0.11111 0.02011 -0.09201 -0.00278 C -0.07292 -0.02567 -0.05295 -0.02844 -0.04132 -0.01966 C -0.02969 -0.01087 -0.02621 0.03537 -0.02222 0.04994 " pathEditMode="relative" rAng="0" ptsTypes="aaaaaaa">
                                      <p:cBhvr>
                                        <p:cTn id="9" dur="3000" spd="-100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23 0.04994 C -0.0165 0.02589 -0.01059 0.00185 0.00156 -0.01365 C 0.01371 -0.02914 0.03958 -0.04232 0.05087 -0.04324 C 0.06215 -0.04417 0.0651 -0.03885 0.06979 -0.01989 C 0.07448 -0.00093 0.0901 0.02659 0.07934 0.07098 C 0.06857 0.11537 0.02691 0.21225 0.00486 0.24647 C -0.01719 0.28069 -0.03941 0.28254 -0.05243 0.27607 C -0.06545 0.26959 -0.07709 0.24878 -0.07292 0.20832 C -0.06875 0.16786 -0.03455 0.06289 -0.02691 0.03306 " pathEditMode="relative" ptsTypes="aaaaaaaaA">
                                      <p:cBhvr>
                                        <p:cTn id="12" dur="3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59 0.28254 C 0.18195 0.3808 0.07448 0.74936 0.03889 0.87213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2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42 0.36577 C 0.18559 0.34681 0.18594 0.32809 0.17917 0.31722 C 0.1724 0.30635 0.1599 0.2941 0.14427 0.30034 C 0.12865 0.30658 0.10156 0.32809 0.08542 0.35514 C 0.06927 0.38219 0.05382 0.42959 0.0474 0.46311 C 0.04097 0.49664 0.04323 0.53456 0.0474 0.55606 C 0.05156 0.57757 0.05851 0.58936 0.07274 0.5919 C 0.08698 0.59444 0.11406 0.60647 0.13316 0.57086 C 0.15226 0.53525 0.17795 0.41063 0.18698 0.37849 " pathEditMode="relative" ptsTypes="aaaaaaaaA">
                                      <p:cBhvr>
                                        <p:cTn id="18" dur="3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5 0.35976 C 0.19462 0.35237 0.21163 0.32508 0.22986 0.31514 C 0.24809 0.3052 0.28646 0.28254 0.29705 0.30057 C 0.30764 0.31861 0.30469 0.38034 0.2934 0.42289 C 0.28212 0.46543 0.25208 0.53063 0.22986 0.55606 C 0.20764 0.5815 0.17222 0.58589 0.16007 0.57502 C 0.14792 0.56416 0.15278 0.52554 0.15695 0.49063 C 0.16111 0.45572 0.17951 0.39167 0.18542 0.36578 " pathEditMode="relative" rAng="0" ptsTypes="aaaaaaaa">
                                      <p:cBhvr>
                                        <p:cTn id="21" dur="3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 animBg="1"/>
      <p:bldP spid="22547" grpId="1" animBg="1"/>
      <p:bldP spid="22547" grpId="2" animBg="1"/>
      <p:bldP spid="22547" grpId="3" animBg="1"/>
      <p:bldP spid="22547" grpId="4" animBg="1"/>
      <p:bldP spid="22547" grpId="5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1" y="1357297"/>
            <a:ext cx="4994282" cy="1285885"/>
          </a:xfrm>
        </p:spPr>
        <p:txBody>
          <a:bodyPr/>
          <a:lstStyle/>
          <a:p>
            <a:r>
              <a:rPr lang="ru-RU" sz="2800" dirty="0" smtClean="0"/>
              <a:t>Придумай </a:t>
            </a:r>
            <a:r>
              <a:rPr lang="ru-RU" sz="2800" dirty="0" smtClean="0"/>
              <a:t>название текста. </a:t>
            </a:r>
            <a:r>
              <a:rPr lang="ru-RU" sz="2800" dirty="0" smtClean="0"/>
              <a:t>Напиши </a:t>
            </a:r>
            <a:r>
              <a:rPr lang="ru-RU" sz="2800" dirty="0" smtClean="0"/>
              <a:t>предложения по порядку.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9" y="2906713"/>
            <a:ext cx="7780364" cy="2736865"/>
          </a:xfrm>
        </p:spPr>
        <p:txBody>
          <a:bodyPr/>
          <a:lstStyle/>
          <a:p>
            <a:r>
              <a:rPr lang="ru-RU" sz="4000" i="1" dirty="0" smtClean="0">
                <a:solidFill>
                  <a:schemeClr val="tx2"/>
                </a:solidFill>
              </a:rPr>
              <a:t>Там лежат три яйца.</a:t>
            </a:r>
          </a:p>
          <a:p>
            <a:r>
              <a:rPr lang="ru-RU" sz="4000" i="1" dirty="0" smtClean="0">
                <a:solidFill>
                  <a:schemeClr val="tx2"/>
                </a:solidFill>
              </a:rPr>
              <a:t>У дома рос клён.</a:t>
            </a:r>
          </a:p>
          <a:p>
            <a:r>
              <a:rPr lang="ru-RU" sz="4000" i="1" dirty="0" smtClean="0">
                <a:solidFill>
                  <a:schemeClr val="tx2"/>
                </a:solidFill>
              </a:rPr>
              <a:t>Это гнездо сойки.</a:t>
            </a:r>
          </a:p>
          <a:p>
            <a:r>
              <a:rPr lang="ru-RU" sz="4000" i="1" dirty="0" smtClean="0">
                <a:solidFill>
                  <a:schemeClr val="tx2"/>
                </a:solidFill>
              </a:rPr>
              <a:t>На клёне гнездо.</a:t>
            </a:r>
            <a:endParaRPr lang="ru-RU" sz="40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1" y="1357297"/>
            <a:ext cx="4994282" cy="1285885"/>
          </a:xfrm>
        </p:spPr>
        <p:txBody>
          <a:bodyPr/>
          <a:lstStyle/>
          <a:p>
            <a:pPr algn="ctr"/>
            <a:r>
              <a:rPr lang="ru-RU" dirty="0" err="1" smtClean="0"/>
              <a:t>ПРоверь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9" y="2906713"/>
            <a:ext cx="7780364" cy="2736865"/>
          </a:xfrm>
        </p:spPr>
        <p:txBody>
          <a:bodyPr/>
          <a:lstStyle/>
          <a:p>
            <a:r>
              <a:rPr lang="ru-RU" sz="4000" i="1" dirty="0" smtClean="0">
                <a:solidFill>
                  <a:schemeClr val="tx2"/>
                </a:solidFill>
              </a:rPr>
              <a:t>У дома рос клён.</a:t>
            </a:r>
          </a:p>
          <a:p>
            <a:r>
              <a:rPr lang="ru-RU" sz="4000" i="1" dirty="0" smtClean="0">
                <a:solidFill>
                  <a:schemeClr val="tx2"/>
                </a:solidFill>
              </a:rPr>
              <a:t>На клёне гнездо .</a:t>
            </a:r>
          </a:p>
          <a:p>
            <a:r>
              <a:rPr lang="ru-RU" sz="4000" i="1" dirty="0" smtClean="0">
                <a:solidFill>
                  <a:schemeClr val="tx2"/>
                </a:solidFill>
              </a:rPr>
              <a:t>Это гнездо сойки.</a:t>
            </a:r>
          </a:p>
          <a:p>
            <a:r>
              <a:rPr lang="ru-RU" sz="4000" i="1" dirty="0" smtClean="0">
                <a:solidFill>
                  <a:schemeClr val="tx2"/>
                </a:solidFill>
              </a:rPr>
              <a:t>Там лежат три яйца.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285883"/>
          </a:xfrm>
        </p:spPr>
        <p:txBody>
          <a:bodyPr/>
          <a:lstStyle/>
          <a:p>
            <a:r>
              <a:rPr lang="ru-RU" dirty="0" smtClean="0"/>
              <a:t>«Скажи по-другому»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8072494" cy="342424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 smtClean="0">
                <a:solidFill>
                  <a:schemeClr val="tx2"/>
                </a:solidFill>
              </a:rPr>
              <a:t>Стоит Егорка на пригорке (.)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400" b="1" i="1" dirty="0" smtClean="0">
                <a:solidFill>
                  <a:schemeClr val="tx2"/>
                </a:solidFill>
              </a:rPr>
              <a:t>Стоит Егорка на пригорке (!)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400" b="1" i="1" dirty="0" smtClean="0">
                <a:solidFill>
                  <a:schemeClr val="tx2"/>
                </a:solidFill>
              </a:rPr>
              <a:t>Стоит Егорка на пригорке (?)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500430" y="714356"/>
            <a:ext cx="5111750" cy="585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i="1" dirty="0" smtClean="0">
                <a:solidFill>
                  <a:srgbClr val="002060"/>
                </a:solidFill>
              </a:rPr>
              <a:t> </a:t>
            </a:r>
            <a:r>
              <a:rPr lang="ru-RU" sz="4800" b="1" i="1" dirty="0" smtClean="0">
                <a:solidFill>
                  <a:srgbClr val="002060"/>
                </a:solidFill>
              </a:rPr>
              <a:t>Ставится буква</a:t>
            </a:r>
            <a:br>
              <a:rPr lang="ru-RU" sz="4800" b="1" i="1" dirty="0" smtClean="0">
                <a:solidFill>
                  <a:srgbClr val="002060"/>
                </a:solidFill>
              </a:rPr>
            </a:br>
            <a:r>
              <a:rPr lang="ru-RU" sz="4800" b="1" i="1" dirty="0" smtClean="0">
                <a:solidFill>
                  <a:srgbClr val="002060"/>
                </a:solidFill>
              </a:rPr>
              <a:t>У строчки в начале,</a:t>
            </a:r>
            <a:br>
              <a:rPr lang="ru-RU" sz="4800" b="1" i="1" dirty="0" smtClean="0">
                <a:solidFill>
                  <a:srgbClr val="002060"/>
                </a:solidFill>
              </a:rPr>
            </a:br>
            <a:r>
              <a:rPr lang="ru-RU" sz="4800" b="1" i="1" dirty="0" smtClean="0">
                <a:solidFill>
                  <a:srgbClr val="002060"/>
                </a:solidFill>
              </a:rPr>
              <a:t>Чтобы начало </a:t>
            </a:r>
            <a:br>
              <a:rPr lang="ru-RU" sz="4800" b="1" i="1" dirty="0" smtClean="0">
                <a:solidFill>
                  <a:srgbClr val="002060"/>
                </a:solidFill>
              </a:rPr>
            </a:br>
            <a:r>
              <a:rPr lang="ru-RU" sz="4800" b="1" i="1" dirty="0" smtClean="0">
                <a:solidFill>
                  <a:srgbClr val="002060"/>
                </a:solidFill>
              </a:rPr>
              <a:t>Все замечали.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96136" y="6021288"/>
            <a:ext cx="3024336" cy="227112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104" y="514352"/>
            <a:ext cx="3096344" cy="529091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Заглавная буква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14356"/>
            <a:ext cx="8229600" cy="51488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 последней 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Точки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 последней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Строчке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Собралась компания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Знаков препинания.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411983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>
                <a:solidFill>
                  <a:schemeClr val="accent5">
                    <a:lumMod val="50000"/>
                  </a:schemeClr>
                </a:solidFill>
              </a:rPr>
              <a:t>.   </a:t>
            </a:r>
            <a:br>
              <a:rPr lang="ru-RU" sz="9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6000" i="1" dirty="0" smtClean="0">
                <a:solidFill>
                  <a:schemeClr val="accent5">
                    <a:lumMod val="50000"/>
                  </a:schemeClr>
                </a:solidFill>
              </a:rPr>
              <a:t>точка)</a:t>
            </a:r>
            <a:endParaRPr lang="ru-RU" sz="60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4546" y="1214422"/>
            <a:ext cx="7772400" cy="273630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Я маковой крупинкой</a:t>
            </a:r>
          </a:p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Упала на тропинку,</a:t>
            </a:r>
          </a:p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Остановила вас – </a:t>
            </a:r>
          </a:p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Закончила рассказ.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С Карлсоном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 Карлсоном 1</Template>
  <TotalTime>103</TotalTime>
  <Words>177</Words>
  <Application>Microsoft Office PowerPoint</Application>
  <PresentationFormat>Экран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 Карлсоном 1</vt:lpstr>
      <vt:lpstr> Тема: «Знаки препинания в конце предложения».</vt:lpstr>
      <vt:lpstr>Чистописание</vt:lpstr>
      <vt:lpstr>Слайд 3</vt:lpstr>
      <vt:lpstr>Придумай название текста. Напиши предложения по порядку.</vt:lpstr>
      <vt:lpstr>ПРоверь </vt:lpstr>
      <vt:lpstr>«Скажи по-другому»</vt:lpstr>
      <vt:lpstr>Заглавная буква</vt:lpstr>
      <vt:lpstr>У последней  Точки На последней Строчке Собралась компания Знаков препинания.</vt:lpstr>
      <vt:lpstr>.    (точка)</vt:lpstr>
      <vt:lpstr>?    (Вопросительный знак)</vt:lpstr>
      <vt:lpstr>! (восклицательный знак)</vt:lpstr>
      <vt:lpstr>       Работа по учебнику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Чистописание</dc:title>
  <dc:creator>1</dc:creator>
  <cp:lastModifiedBy>Колледж</cp:lastModifiedBy>
  <cp:revision>11</cp:revision>
  <dcterms:created xsi:type="dcterms:W3CDTF">2011-02-20T10:47:25Z</dcterms:created>
  <dcterms:modified xsi:type="dcterms:W3CDTF">2020-04-29T19:59:21Z</dcterms:modified>
</cp:coreProperties>
</file>