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5"/>
  </p:notesMasterIdLst>
  <p:handoutMasterIdLst>
    <p:handoutMasterId r:id="rId16"/>
  </p:handoutMasterIdLst>
  <p:sldIdLst>
    <p:sldId id="282" r:id="rId2"/>
    <p:sldId id="289" r:id="rId3"/>
    <p:sldId id="290" r:id="rId4"/>
    <p:sldId id="287" r:id="rId5"/>
    <p:sldId id="288" r:id="rId6"/>
    <p:sldId id="291" r:id="rId7"/>
    <p:sldId id="261" r:id="rId8"/>
    <p:sldId id="257" r:id="rId9"/>
    <p:sldId id="348" r:id="rId10"/>
    <p:sldId id="294" r:id="rId11"/>
    <p:sldId id="321" r:id="rId12"/>
    <p:sldId id="322" r:id="rId13"/>
    <p:sldId id="350" r:id="rId14"/>
  </p:sldIdLst>
  <p:sldSz cx="9144000" cy="6858000" type="screen4x3"/>
  <p:notesSz cx="6873875" cy="10063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D845"/>
    <a:srgbClr val="000000"/>
    <a:srgbClr val="59E170"/>
    <a:srgbClr val="009999"/>
    <a:srgbClr val="FFFF00"/>
    <a:srgbClr val="FF0066"/>
    <a:srgbClr val="00FFFF"/>
    <a:srgbClr val="42E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1252" autoAdjust="0"/>
  </p:normalViewPr>
  <p:slideViewPr>
    <p:cSldViewPr>
      <p:cViewPr>
        <p:scale>
          <a:sx n="80" d="100"/>
          <a:sy n="80" d="100"/>
        </p:scale>
        <p:origin x="-11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4648A1BF-E472-4EE9-A40D-564BC8F19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95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50A237-1552-4DF7-9F96-A21F1E474724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54063"/>
            <a:ext cx="5032375" cy="3775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91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58338"/>
            <a:ext cx="297815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4138" y="9558338"/>
            <a:ext cx="297815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AA1993-2039-40E1-888B-BAF99FE77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28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617006-556B-45F3-9862-1CA84EEDAA3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ECC95-F262-4C34-A226-C252DBEAE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516B9-C0F6-414F-B11A-46EE8083E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E63D5-5C46-4D03-A93B-3AA667311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823A-C855-4D12-AF53-29B2EA6D1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ABEC-06CE-4B54-A421-23F9FBB35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D1A6A-05EF-44E2-8196-AEB197F63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8EC4C-D055-4645-B568-72A39C8B7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35A4-21F2-42D0-91E9-D782B8B7D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91112-7325-41FC-B6AF-DB55EBD34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732D-61EE-4618-87FE-54ACE7C15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BE77C-9064-4671-AC6D-8BCF80F16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EC50EC5-7F92-4D38-A3EE-7CCC7A4C6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04" r:id="rId4"/>
    <p:sldLayoutId id="2147484512" r:id="rId5"/>
    <p:sldLayoutId id="2147484505" r:id="rId6"/>
    <p:sldLayoutId id="2147484513" r:id="rId7"/>
    <p:sldLayoutId id="2147484514" r:id="rId8"/>
    <p:sldLayoutId id="2147484515" r:id="rId9"/>
    <p:sldLayoutId id="2147484506" r:id="rId10"/>
    <p:sldLayoutId id="21474845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2303000095@edu.tatar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214678" y="1916113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/>
              <a:t>По теме: </a:t>
            </a:r>
            <a:endParaRPr lang="ru-RU" sz="3600" dirty="0"/>
          </a:p>
        </p:txBody>
      </p:sp>
      <p:sp>
        <p:nvSpPr>
          <p:cNvPr id="15364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1524021" y="3068638"/>
            <a:ext cx="6048375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solidFill>
                <a:schemeClr val="accent2"/>
              </a:solidFill>
              <a:latin typeface="Arial Black" pitchFamily="34" charset="0"/>
              <a:cs typeface="Arial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283936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Селекция  микроорганизмов</a:t>
            </a:r>
            <a:b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ru-RU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42844" y="0"/>
            <a:ext cx="8929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8835" t="21021" r="18607" b="20961"/>
          <a:stretch>
            <a:fillRect/>
          </a:stretch>
        </p:blipFill>
        <p:spPr bwMode="auto">
          <a:xfrm>
            <a:off x="0" y="-30163"/>
            <a:ext cx="909161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9336" t="20541" r="18555" b="20403"/>
          <a:stretch>
            <a:fillRect/>
          </a:stretch>
        </p:blipFill>
        <p:spPr bwMode="auto">
          <a:xfrm>
            <a:off x="-19050" y="0"/>
            <a:ext cx="916305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403350" y="765175"/>
            <a:ext cx="597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smtClean="0">
                <a:solidFill>
                  <a:prstClr val="black"/>
                </a:solidFill>
              </a:rPr>
              <a:t>Домашняя работа: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785786" y="1928802"/>
            <a:ext cx="753429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smtClean="0">
                <a:solidFill>
                  <a:prstClr val="black"/>
                </a:solidFill>
              </a:rPr>
              <a:t>Изучить презентацию  и  </a:t>
            </a:r>
            <a:r>
              <a:rPr lang="ru-RU" sz="1800" dirty="0">
                <a:solidFill>
                  <a:prstClr val="black"/>
                </a:solidFill>
              </a:rPr>
              <a:t>о</a:t>
            </a:r>
            <a:r>
              <a:rPr lang="ru-RU" sz="1800" dirty="0" smtClean="0">
                <a:solidFill>
                  <a:prstClr val="black"/>
                </a:solidFill>
              </a:rPr>
              <a:t>тветить на вопросы: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800" dirty="0" smtClean="0">
                <a:solidFill>
                  <a:prstClr val="black"/>
                </a:solidFill>
              </a:rPr>
              <a:t>Перечислите основные методы </a:t>
            </a:r>
            <a:r>
              <a:rPr lang="ru-RU" sz="1800" dirty="0">
                <a:solidFill>
                  <a:prstClr val="black"/>
                </a:solidFill>
              </a:rPr>
              <a:t>селекционной работы с микроорганизмами.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800" dirty="0" smtClean="0">
                <a:solidFill>
                  <a:prstClr val="black"/>
                </a:solidFill>
              </a:rPr>
              <a:t> обоснуйте </a:t>
            </a:r>
            <a:r>
              <a:rPr lang="ru-RU" sz="1800" dirty="0">
                <a:solidFill>
                  <a:prstClr val="black"/>
                </a:solidFill>
              </a:rPr>
              <a:t>значение метода искусственного мутагенеза для процесса выведения новых  штаммов микроорганизмов.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800" dirty="0" smtClean="0">
                <a:solidFill>
                  <a:prstClr val="black"/>
                </a:solidFill>
              </a:rPr>
              <a:t>Перечислите  основные направления </a:t>
            </a:r>
            <a:r>
              <a:rPr lang="ru-RU" sz="1800" dirty="0">
                <a:solidFill>
                  <a:prstClr val="black"/>
                </a:solidFill>
              </a:rPr>
              <a:t>биотехнологии.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800" dirty="0" smtClean="0">
                <a:solidFill>
                  <a:prstClr val="black"/>
                </a:solidFill>
              </a:rPr>
              <a:t>Значение  биотехнологии в решении </a:t>
            </a:r>
            <a:r>
              <a:rPr lang="ru-RU" sz="1800" dirty="0">
                <a:solidFill>
                  <a:prstClr val="black"/>
                </a:solidFill>
              </a:rPr>
              <a:t>народнохозяйственных проблем и задач</a:t>
            </a:r>
            <a:r>
              <a:rPr lang="ru-RU" sz="1800" dirty="0" smtClean="0">
                <a:solidFill>
                  <a:prstClr val="black"/>
                </a:solidFill>
              </a:rPr>
              <a:t>. </a:t>
            </a:r>
            <a:r>
              <a:rPr lang="ru-RU" sz="1800" dirty="0" smtClean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ru-RU" sz="1800" dirty="0" smtClean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1800" dirty="0" smtClean="0">
                <a:solidFill>
                  <a:prstClr val="black"/>
                </a:solidFill>
              </a:rPr>
              <a:t>Ответы отправляйте на эл адрес :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hlinkClick r:id="rId2"/>
              </a:rPr>
              <a:t>2303000095</a:t>
            </a:r>
            <a:r>
              <a:rPr lang="en-US" sz="1800" dirty="0" smtClean="0">
                <a:solidFill>
                  <a:prstClr val="black"/>
                </a:solidFill>
                <a:hlinkClick r:id="rId2"/>
              </a:rPr>
              <a:t>@edu.tatar.ru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ru-RU" sz="1800" dirty="0" err="1" smtClean="0">
                <a:solidFill>
                  <a:prstClr val="black"/>
                </a:solidFill>
              </a:rPr>
              <a:t>Мухаметзяновой</a:t>
            </a:r>
            <a:r>
              <a:rPr lang="ru-RU" sz="1800" dirty="0" smtClean="0">
                <a:solidFill>
                  <a:prstClr val="black"/>
                </a:solidFill>
              </a:rPr>
              <a:t> С.В.</a:t>
            </a: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983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684213" y="2492375"/>
            <a:ext cx="7775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Микроорганизмы - мельчайшие организмы, различаемые только под микроскопом</a:t>
            </a:r>
          </a:p>
        </p:txBody>
      </p:sp>
      <p:grpSp>
        <p:nvGrpSpPr>
          <p:cNvPr id="29699" name="Group 45"/>
          <p:cNvGrpSpPr>
            <a:grpSpLocks/>
          </p:cNvGrpSpPr>
          <p:nvPr/>
        </p:nvGrpSpPr>
        <p:grpSpPr bwMode="auto">
          <a:xfrm>
            <a:off x="179388" y="333375"/>
            <a:ext cx="8821737" cy="1681163"/>
            <a:chOff x="113" y="210"/>
            <a:chExt cx="5557" cy="1059"/>
          </a:xfrm>
        </p:grpSpPr>
        <p:sp>
          <p:nvSpPr>
            <p:cNvPr id="29705" name="Rectangle 19"/>
            <p:cNvSpPr>
              <a:spLocks noChangeArrowheads="1"/>
            </p:cNvSpPr>
            <p:nvPr/>
          </p:nvSpPr>
          <p:spPr bwMode="auto">
            <a:xfrm>
              <a:off x="3606" y="981"/>
              <a:ext cx="2064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6" name="Text Box 30"/>
            <p:cNvSpPr txBox="1">
              <a:spLocks noChangeArrowheads="1"/>
            </p:cNvSpPr>
            <p:nvPr/>
          </p:nvSpPr>
          <p:spPr bwMode="auto">
            <a:xfrm>
              <a:off x="3606" y="981"/>
              <a:ext cx="20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/>
                <a:t>Сине-зеленые водоросли</a:t>
              </a:r>
            </a:p>
          </p:txBody>
        </p:sp>
        <p:grpSp>
          <p:nvGrpSpPr>
            <p:cNvPr id="29707" name="Group 44"/>
            <p:cNvGrpSpPr>
              <a:grpSpLocks/>
            </p:cNvGrpSpPr>
            <p:nvPr/>
          </p:nvGrpSpPr>
          <p:grpSpPr bwMode="auto">
            <a:xfrm>
              <a:off x="113" y="210"/>
              <a:ext cx="3992" cy="1059"/>
              <a:chOff x="113" y="210"/>
              <a:chExt cx="3992" cy="1059"/>
            </a:xfrm>
          </p:grpSpPr>
          <p:sp>
            <p:nvSpPr>
              <p:cNvPr id="29708" name="Rectangle 20"/>
              <p:cNvSpPr>
                <a:spLocks noChangeArrowheads="1"/>
              </p:cNvSpPr>
              <p:nvPr/>
            </p:nvSpPr>
            <p:spPr bwMode="auto">
              <a:xfrm>
                <a:off x="2517" y="981"/>
                <a:ext cx="1044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09" name="Rectangle 21"/>
              <p:cNvSpPr>
                <a:spLocks noChangeArrowheads="1"/>
              </p:cNvSpPr>
              <p:nvPr/>
            </p:nvSpPr>
            <p:spPr bwMode="auto">
              <a:xfrm>
                <a:off x="1882" y="981"/>
                <a:ext cx="544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0" name="Rectangle 22"/>
              <p:cNvSpPr>
                <a:spLocks noChangeArrowheads="1"/>
              </p:cNvSpPr>
              <p:nvPr/>
            </p:nvSpPr>
            <p:spPr bwMode="auto">
              <a:xfrm>
                <a:off x="1111" y="981"/>
                <a:ext cx="680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1" name="Rectangle 23"/>
              <p:cNvSpPr>
                <a:spLocks noChangeArrowheads="1"/>
              </p:cNvSpPr>
              <p:nvPr/>
            </p:nvSpPr>
            <p:spPr bwMode="auto">
              <a:xfrm>
                <a:off x="113" y="981"/>
                <a:ext cx="953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2" name="Rectangle 24"/>
              <p:cNvSpPr>
                <a:spLocks noChangeArrowheads="1"/>
              </p:cNvSpPr>
              <p:nvPr/>
            </p:nvSpPr>
            <p:spPr bwMode="auto">
              <a:xfrm>
                <a:off x="1791" y="210"/>
                <a:ext cx="2087" cy="4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3" name="Text Box 25"/>
              <p:cNvSpPr txBox="1">
                <a:spLocks noChangeArrowheads="1"/>
              </p:cNvSpPr>
              <p:nvPr/>
            </p:nvSpPr>
            <p:spPr bwMode="auto">
              <a:xfrm>
                <a:off x="1837" y="255"/>
                <a:ext cx="197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/>
                  <a:t>Микроорганизмы </a:t>
                </a:r>
              </a:p>
            </p:txBody>
          </p:sp>
          <p:sp>
            <p:nvSpPr>
              <p:cNvPr id="29714" name="Text Box 26"/>
              <p:cNvSpPr txBox="1">
                <a:spLocks noChangeArrowheads="1"/>
              </p:cNvSpPr>
              <p:nvPr/>
            </p:nvSpPr>
            <p:spPr bwMode="auto">
              <a:xfrm>
                <a:off x="249" y="981"/>
                <a:ext cx="99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/>
                  <a:t>Бактерии </a:t>
                </a:r>
              </a:p>
            </p:txBody>
          </p:sp>
          <p:sp>
            <p:nvSpPr>
              <p:cNvPr id="29715" name="Text Box 27"/>
              <p:cNvSpPr txBox="1">
                <a:spLocks noChangeArrowheads="1"/>
              </p:cNvSpPr>
              <p:nvPr/>
            </p:nvSpPr>
            <p:spPr bwMode="auto">
              <a:xfrm>
                <a:off x="1066" y="981"/>
                <a:ext cx="7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/>
                  <a:t>Вирусы  </a:t>
                </a:r>
              </a:p>
            </p:txBody>
          </p:sp>
          <p:sp>
            <p:nvSpPr>
              <p:cNvPr id="29716" name="Text Box 28"/>
              <p:cNvSpPr txBox="1">
                <a:spLocks noChangeArrowheads="1"/>
              </p:cNvSpPr>
              <p:nvPr/>
            </p:nvSpPr>
            <p:spPr bwMode="auto">
              <a:xfrm>
                <a:off x="1837" y="981"/>
                <a:ext cx="5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/>
                  <a:t>Грибы </a:t>
                </a:r>
              </a:p>
            </p:txBody>
          </p:sp>
          <p:sp>
            <p:nvSpPr>
              <p:cNvPr id="29717" name="Text Box 29"/>
              <p:cNvSpPr txBox="1">
                <a:spLocks noChangeArrowheads="1"/>
              </p:cNvSpPr>
              <p:nvPr/>
            </p:nvSpPr>
            <p:spPr bwMode="auto">
              <a:xfrm>
                <a:off x="2517" y="981"/>
                <a:ext cx="110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/>
                  <a:t>Простейшие</a:t>
                </a:r>
                <a:r>
                  <a:rPr lang="ru-RU" sz="2400"/>
                  <a:t> </a:t>
                </a:r>
                <a:endParaRPr lang="ru-RU" sz="2000"/>
              </a:p>
            </p:txBody>
          </p:sp>
          <p:sp>
            <p:nvSpPr>
              <p:cNvPr id="29718" name="Line 31"/>
              <p:cNvSpPr>
                <a:spLocks noChangeShapeType="1"/>
              </p:cNvSpPr>
              <p:nvPr/>
            </p:nvSpPr>
            <p:spPr bwMode="auto">
              <a:xfrm flipH="1">
                <a:off x="612" y="663"/>
                <a:ext cx="1905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19" name="Line 32"/>
              <p:cNvSpPr>
                <a:spLocks noChangeShapeType="1"/>
              </p:cNvSpPr>
              <p:nvPr/>
            </p:nvSpPr>
            <p:spPr bwMode="auto">
              <a:xfrm flipH="1">
                <a:off x="1565" y="663"/>
                <a:ext cx="952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0" name="Line 33"/>
              <p:cNvSpPr>
                <a:spLocks noChangeShapeType="1"/>
              </p:cNvSpPr>
              <p:nvPr/>
            </p:nvSpPr>
            <p:spPr bwMode="auto">
              <a:xfrm flipH="1">
                <a:off x="2200" y="663"/>
                <a:ext cx="317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1" name="Line 34"/>
              <p:cNvSpPr>
                <a:spLocks noChangeShapeType="1"/>
              </p:cNvSpPr>
              <p:nvPr/>
            </p:nvSpPr>
            <p:spPr bwMode="auto">
              <a:xfrm>
                <a:off x="2517" y="663"/>
                <a:ext cx="363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2" name="Line 35"/>
              <p:cNvSpPr>
                <a:spLocks noChangeShapeType="1"/>
              </p:cNvSpPr>
              <p:nvPr/>
            </p:nvSpPr>
            <p:spPr bwMode="auto">
              <a:xfrm>
                <a:off x="2562" y="663"/>
                <a:ext cx="1543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9700" name="Picture 37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5072063"/>
            <a:ext cx="21971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8" descr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3357563"/>
            <a:ext cx="2360612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9" descr="thumb_problems_circle-2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5072063"/>
            <a:ext cx="2143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3214688"/>
            <a:ext cx="2305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3286125"/>
            <a:ext cx="23098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2"/>
          <p:cNvSpPr txBox="1">
            <a:spLocks noChangeArrowheads="1"/>
          </p:cNvSpPr>
          <p:nvPr/>
        </p:nvSpPr>
        <p:spPr bwMode="auto">
          <a:xfrm>
            <a:off x="214313" y="571500"/>
            <a:ext cx="568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  </a:t>
            </a:r>
            <a:r>
              <a:rPr lang="ru-RU" sz="2800" dirty="0">
                <a:solidFill>
                  <a:srgbClr val="000000"/>
                </a:solidFill>
              </a:rPr>
              <a:t>Особенности микроорганизмов</a:t>
            </a:r>
          </a:p>
        </p:txBody>
      </p:sp>
      <p:sp>
        <p:nvSpPr>
          <p:cNvPr id="31747" name="Text Box 23"/>
          <p:cNvSpPr txBox="1">
            <a:spLocks noChangeArrowheads="1"/>
          </p:cNvSpPr>
          <p:nvPr/>
        </p:nvSpPr>
        <p:spPr bwMode="auto">
          <a:xfrm>
            <a:off x="1022350" y="170021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48" name="Text Box 24"/>
          <p:cNvSpPr txBox="1">
            <a:spLocks noChangeArrowheads="1"/>
          </p:cNvSpPr>
          <p:nvPr/>
        </p:nvSpPr>
        <p:spPr bwMode="auto">
          <a:xfrm>
            <a:off x="285750" y="908050"/>
            <a:ext cx="81756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FF0000"/>
              </a:solidFill>
            </a:endParaRPr>
          </a:p>
          <a:p>
            <a:endParaRPr lang="ru-RU" sz="2000">
              <a:solidFill>
                <a:srgbClr val="FF0000"/>
              </a:solidFill>
            </a:endParaRPr>
          </a:p>
          <a:p>
            <a:r>
              <a:rPr lang="ru-RU" sz="2000">
                <a:solidFill>
                  <a:srgbClr val="FF0000"/>
                </a:solidFill>
              </a:rPr>
              <a:t>1. </a:t>
            </a:r>
            <a:r>
              <a:rPr lang="ru-RU" sz="2000"/>
              <a:t>Повсеместное распространение</a:t>
            </a:r>
          </a:p>
          <a:p>
            <a:endParaRPr lang="ru-RU" sz="2000"/>
          </a:p>
          <a:p>
            <a:r>
              <a:rPr lang="ru-RU" sz="2000">
                <a:solidFill>
                  <a:srgbClr val="FF0000"/>
                </a:solidFill>
              </a:rPr>
              <a:t>2. </a:t>
            </a:r>
            <a:r>
              <a:rPr lang="ru-RU" sz="2000"/>
              <a:t>Высокая скорость роста и размножения</a:t>
            </a:r>
          </a:p>
          <a:p>
            <a:endParaRPr lang="ru-RU" sz="2000"/>
          </a:p>
          <a:p>
            <a:r>
              <a:rPr lang="ru-RU" sz="2000">
                <a:solidFill>
                  <a:srgbClr val="FF0000"/>
                </a:solidFill>
              </a:rPr>
              <a:t>3. </a:t>
            </a:r>
            <a:r>
              <a:rPr lang="ru-RU" sz="2000"/>
              <a:t>Высокая степень выживаемости в условиях, которые непригодны для жизни других организмов (</a:t>
            </a:r>
            <a:r>
              <a:rPr lang="en-US" sz="2000"/>
              <a:t>t=70-105</a:t>
            </a:r>
            <a:r>
              <a:rPr lang="ru-RU" sz="2000"/>
              <a:t>С, радиация,</a:t>
            </a:r>
            <a:r>
              <a:rPr lang="en-US" sz="2000"/>
              <a:t>NaCl=25-30%,</a:t>
            </a:r>
            <a:r>
              <a:rPr lang="ru-RU" sz="2000"/>
              <a:t> высушивание, отсутствие кислорода, </a:t>
            </a:r>
            <a:r>
              <a:rPr lang="en-US" sz="1800"/>
              <a:t>t</a:t>
            </a:r>
            <a:r>
              <a:rPr lang="ru-RU" sz="1800"/>
              <a:t>=(-), </a:t>
            </a:r>
            <a:r>
              <a:rPr lang="ru-RU" sz="2000"/>
              <a:t>и др.</a:t>
            </a:r>
          </a:p>
          <a:p>
            <a:endParaRPr lang="ru-RU" sz="2000"/>
          </a:p>
          <a:p>
            <a:r>
              <a:rPr lang="ru-RU" sz="2000">
                <a:solidFill>
                  <a:srgbClr val="FF0000"/>
                </a:solidFill>
              </a:rPr>
              <a:t>4. </a:t>
            </a:r>
            <a:r>
              <a:rPr lang="ru-RU" sz="2000"/>
              <a:t>Способы питания: автотрофы (фото- и хемо-), гетеротрофы (разлагают все виды органических веществ, неприродные соединения, нитраты. Сероводород и другие токсичные вещества)</a:t>
            </a:r>
          </a:p>
        </p:txBody>
      </p:sp>
      <p:pic>
        <p:nvPicPr>
          <p:cNvPr id="31749" name="Picture 26" descr="Ultrahi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825" y="142875"/>
            <a:ext cx="31781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0"/>
          <p:cNvSpPr>
            <a:spLocks noChangeArrowheads="1"/>
          </p:cNvSpPr>
          <p:nvPr/>
        </p:nvSpPr>
        <p:spPr bwMode="auto">
          <a:xfrm>
            <a:off x="-285750" y="0"/>
            <a:ext cx="5113338" cy="4968875"/>
          </a:xfrm>
          <a:prstGeom prst="sun">
            <a:avLst>
              <a:gd name="adj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AutoShape 13"/>
          <p:cNvSpPr>
            <a:spLocks noChangeArrowheads="1"/>
          </p:cNvSpPr>
          <p:nvPr/>
        </p:nvSpPr>
        <p:spPr bwMode="auto">
          <a:xfrm rot="-607485">
            <a:off x="468313" y="3833813"/>
            <a:ext cx="3889375" cy="3024187"/>
          </a:xfrm>
          <a:prstGeom prst="irregularSeal2">
            <a:avLst/>
          </a:prstGeom>
          <a:solidFill>
            <a:schemeClr val="tx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AutoShape 11"/>
          <p:cNvSpPr>
            <a:spLocks noChangeArrowheads="1"/>
          </p:cNvSpPr>
          <p:nvPr/>
        </p:nvSpPr>
        <p:spPr bwMode="auto">
          <a:xfrm>
            <a:off x="5219700" y="1557338"/>
            <a:ext cx="3924300" cy="1368425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 микроорганизмов</a:t>
            </a:r>
            <a:endParaRPr lang="ru-RU" dirty="0"/>
          </a:p>
        </p:txBody>
      </p:sp>
      <p:sp>
        <p:nvSpPr>
          <p:cNvPr id="33798" name="Text Box 21"/>
          <p:cNvSpPr txBox="1">
            <a:spLocks noChangeArrowheads="1"/>
          </p:cNvSpPr>
          <p:nvPr/>
        </p:nvSpPr>
        <p:spPr bwMode="auto">
          <a:xfrm>
            <a:off x="1071563" y="1571625"/>
            <a:ext cx="25923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Разработка новых методов переработки и хранения пищевых продуктов с использованием микроорганизмов</a:t>
            </a:r>
          </a:p>
        </p:txBody>
      </p:sp>
      <p:grpSp>
        <p:nvGrpSpPr>
          <p:cNvPr id="33799" name="Group 28"/>
          <p:cNvGrpSpPr>
            <a:grpSpLocks/>
          </p:cNvGrpSpPr>
          <p:nvPr/>
        </p:nvGrpSpPr>
        <p:grpSpPr bwMode="auto">
          <a:xfrm>
            <a:off x="3995738" y="692150"/>
            <a:ext cx="5148262" cy="720725"/>
            <a:chOff x="2517" y="436"/>
            <a:chExt cx="3243" cy="454"/>
          </a:xfrm>
          <a:solidFill>
            <a:schemeClr val="bg2"/>
          </a:solidFill>
        </p:grpSpPr>
        <p:sp>
          <p:nvSpPr>
            <p:cNvPr id="33805" name="AutoShape 9"/>
            <p:cNvSpPr>
              <a:spLocks noChangeArrowheads="1"/>
            </p:cNvSpPr>
            <p:nvPr/>
          </p:nvSpPr>
          <p:spPr bwMode="auto">
            <a:xfrm>
              <a:off x="2517" y="436"/>
              <a:ext cx="3243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2 w 21600"/>
                <a:gd name="T13" fmla="*/ 4520 h 21600"/>
                <a:gd name="T14" fmla="*/ 17098 w 21600"/>
                <a:gd name="T15" fmla="*/ 170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6" name="Text Box 8"/>
            <p:cNvSpPr txBox="1">
              <a:spLocks noChangeArrowheads="1"/>
            </p:cNvSpPr>
            <p:nvPr/>
          </p:nvSpPr>
          <p:spPr bwMode="auto">
            <a:xfrm>
              <a:off x="2948" y="436"/>
              <a:ext cx="2369" cy="2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Получение синтетических вакцин</a:t>
              </a:r>
            </a:p>
          </p:txBody>
        </p:sp>
      </p:grp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5580063" y="1700213"/>
            <a:ext cx="32400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Производство кормовых белков 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Для домашних животных</a:t>
            </a:r>
          </a:p>
        </p:txBody>
      </p:sp>
      <p:grpSp>
        <p:nvGrpSpPr>
          <p:cNvPr id="33801" name="Group 29"/>
          <p:cNvGrpSpPr>
            <a:grpSpLocks/>
          </p:cNvGrpSpPr>
          <p:nvPr/>
        </p:nvGrpSpPr>
        <p:grpSpPr bwMode="auto">
          <a:xfrm>
            <a:off x="4427539" y="3000372"/>
            <a:ext cx="4716462" cy="3641728"/>
            <a:chOff x="2789" y="1797"/>
            <a:chExt cx="3221" cy="2387"/>
          </a:xfrm>
          <a:solidFill>
            <a:schemeClr val="tx2">
              <a:lumMod val="75000"/>
            </a:schemeClr>
          </a:solidFill>
        </p:grpSpPr>
        <p:sp>
          <p:nvSpPr>
            <p:cNvPr id="33803" name="AutoShape 16"/>
            <p:cNvSpPr>
              <a:spLocks noChangeArrowheads="1"/>
            </p:cNvSpPr>
            <p:nvPr/>
          </p:nvSpPr>
          <p:spPr bwMode="auto">
            <a:xfrm>
              <a:off x="2789" y="1797"/>
              <a:ext cx="3221" cy="2387"/>
            </a:xfrm>
            <a:prstGeom prst="cloudCallout">
              <a:avLst>
                <a:gd name="adj1" fmla="val -43750"/>
                <a:gd name="adj2" fmla="val 7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900"/>
            </a:p>
          </p:txBody>
        </p:sp>
        <p:sp>
          <p:nvSpPr>
            <p:cNvPr id="33804" name="Text Box 15"/>
            <p:cNvSpPr txBox="1">
              <a:spLocks noChangeArrowheads="1"/>
            </p:cNvSpPr>
            <p:nvPr/>
          </p:nvSpPr>
          <p:spPr bwMode="auto">
            <a:xfrm>
              <a:off x="3220" y="2024"/>
              <a:ext cx="2540" cy="19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solidFill>
                    <a:schemeClr val="bg1"/>
                  </a:solidFill>
                </a:rPr>
                <a:t>Получение органических кислот, использование ферментов в моющих средствах, создание клеев, волокон, </a:t>
              </a:r>
              <a:r>
                <a:rPr lang="ru-RU" sz="2400" dirty="0" err="1">
                  <a:solidFill>
                    <a:schemeClr val="bg1"/>
                  </a:solidFill>
                </a:rPr>
                <a:t>желатинизирующих</a:t>
              </a:r>
              <a:r>
                <a:rPr lang="ru-RU" sz="2400" dirty="0">
                  <a:solidFill>
                    <a:schemeClr val="bg1"/>
                  </a:solidFill>
                </a:rPr>
                <a:t> веществ, загустителей, </a:t>
              </a:r>
              <a:r>
                <a:rPr lang="ru-RU" sz="2400" dirty="0" err="1">
                  <a:solidFill>
                    <a:schemeClr val="bg1"/>
                  </a:solidFill>
                </a:rPr>
                <a:t>ароматизаторов</a:t>
              </a:r>
              <a:r>
                <a:rPr lang="ru-RU" sz="2400" dirty="0">
                  <a:solidFill>
                    <a:schemeClr val="bg1"/>
                  </a:solidFill>
                </a:rPr>
                <a:t> и др.</a:t>
              </a:r>
            </a:p>
          </p:txBody>
        </p:sp>
      </p:grpSp>
      <p:sp>
        <p:nvSpPr>
          <p:cNvPr id="33802" name="Text Box 17"/>
          <p:cNvSpPr txBox="1">
            <a:spLocks noChangeArrowheads="1"/>
          </p:cNvSpPr>
          <p:nvPr/>
        </p:nvSpPr>
        <p:spPr bwMode="auto">
          <a:xfrm>
            <a:off x="1258888" y="4724400"/>
            <a:ext cx="2232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Удаление серосодержащих соединений из угля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7"/>
          <p:cNvGrpSpPr>
            <a:grpSpLocks/>
          </p:cNvGrpSpPr>
          <p:nvPr/>
        </p:nvGrpSpPr>
        <p:grpSpPr bwMode="auto">
          <a:xfrm>
            <a:off x="395288" y="188913"/>
            <a:ext cx="3168650" cy="1873250"/>
            <a:chOff x="0" y="0"/>
            <a:chExt cx="1996" cy="1180"/>
          </a:xfrm>
        </p:grpSpPr>
        <p:sp>
          <p:nvSpPr>
            <p:cNvPr id="34834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996" cy="1180"/>
            </a:xfrm>
            <a:prstGeom prst="verticalScroll">
              <a:avLst>
                <a:gd name="adj" fmla="val 12500"/>
              </a:avLst>
            </a:prstGeom>
            <a:solidFill>
              <a:srgbClr val="7030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5" name="Text Box 4"/>
            <p:cNvSpPr txBox="1">
              <a:spLocks noChangeArrowheads="1"/>
            </p:cNvSpPr>
            <p:nvPr/>
          </p:nvSpPr>
          <p:spPr bwMode="auto">
            <a:xfrm>
              <a:off x="113" y="210"/>
              <a:ext cx="1736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/>
                <a:t>Использование микроорганизмов в нефтедобывающей промышленности</a:t>
              </a:r>
            </a:p>
          </p:txBody>
        </p:sp>
      </p:grpSp>
      <p:grpSp>
        <p:nvGrpSpPr>
          <p:cNvPr id="34819" name="Group 27"/>
          <p:cNvGrpSpPr>
            <a:grpSpLocks/>
          </p:cNvGrpSpPr>
          <p:nvPr/>
        </p:nvGrpSpPr>
        <p:grpSpPr bwMode="auto">
          <a:xfrm>
            <a:off x="-285750" y="4500563"/>
            <a:ext cx="5072063" cy="2028825"/>
            <a:chOff x="-68" y="2614"/>
            <a:chExt cx="3470" cy="1278"/>
          </a:xfrm>
        </p:grpSpPr>
        <p:sp>
          <p:nvSpPr>
            <p:cNvPr id="34832" name="AutoShape 7"/>
            <p:cNvSpPr>
              <a:spLocks noChangeArrowheads="1"/>
            </p:cNvSpPr>
            <p:nvPr/>
          </p:nvSpPr>
          <p:spPr bwMode="auto">
            <a:xfrm>
              <a:off x="-68" y="2614"/>
              <a:ext cx="3470" cy="1278"/>
            </a:xfrm>
            <a:prstGeom prst="flowChartDecision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3" name="Text Box 6"/>
            <p:cNvSpPr txBox="1">
              <a:spLocks noChangeArrowheads="1"/>
            </p:cNvSpPr>
            <p:nvPr/>
          </p:nvSpPr>
          <p:spPr bwMode="auto">
            <a:xfrm>
              <a:off x="470" y="2929"/>
              <a:ext cx="2590" cy="64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/>
                <a:t>Использование клеточной технологии в сельском хозяйстве</a:t>
              </a:r>
            </a:p>
          </p:txBody>
        </p:sp>
      </p:grpSp>
      <p:grpSp>
        <p:nvGrpSpPr>
          <p:cNvPr id="34820" name="Group 26"/>
          <p:cNvGrpSpPr>
            <a:grpSpLocks/>
          </p:cNvGrpSpPr>
          <p:nvPr/>
        </p:nvGrpSpPr>
        <p:grpSpPr bwMode="auto">
          <a:xfrm>
            <a:off x="250825" y="2205038"/>
            <a:ext cx="3025775" cy="2016125"/>
            <a:chOff x="158" y="1389"/>
            <a:chExt cx="1906" cy="1270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4830" name="AutoShape 9"/>
            <p:cNvSpPr>
              <a:spLocks noChangeArrowheads="1"/>
            </p:cNvSpPr>
            <p:nvPr/>
          </p:nvSpPr>
          <p:spPr bwMode="auto">
            <a:xfrm>
              <a:off x="158" y="1389"/>
              <a:ext cx="1906" cy="1270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1" name="Text Box 8"/>
            <p:cNvSpPr txBox="1">
              <a:spLocks noChangeArrowheads="1"/>
            </p:cNvSpPr>
            <p:nvPr/>
          </p:nvSpPr>
          <p:spPr bwMode="auto">
            <a:xfrm>
              <a:off x="295" y="1570"/>
              <a:ext cx="1633" cy="10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/>
                <a:t>Усовершенствование методов переработки промышленных и бытовых отходов</a:t>
              </a:r>
            </a:p>
          </p:txBody>
        </p:sp>
      </p:grpSp>
      <p:grpSp>
        <p:nvGrpSpPr>
          <p:cNvPr id="34821" name="Group 21"/>
          <p:cNvGrpSpPr>
            <a:grpSpLocks/>
          </p:cNvGrpSpPr>
          <p:nvPr/>
        </p:nvGrpSpPr>
        <p:grpSpPr bwMode="auto">
          <a:xfrm>
            <a:off x="3995738" y="1052513"/>
            <a:ext cx="4824412" cy="3744912"/>
            <a:chOff x="2018" y="527"/>
            <a:chExt cx="3039" cy="2359"/>
          </a:xfrm>
        </p:grpSpPr>
        <p:sp>
          <p:nvSpPr>
            <p:cNvPr id="34828" name="AutoShape 16"/>
            <p:cNvSpPr>
              <a:spLocks noChangeArrowheads="1"/>
            </p:cNvSpPr>
            <p:nvPr/>
          </p:nvSpPr>
          <p:spPr bwMode="auto">
            <a:xfrm>
              <a:off x="2018" y="527"/>
              <a:ext cx="3039" cy="2359"/>
            </a:xfrm>
            <a:prstGeom prst="flowChartOnlineStorag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9" name="Text Box 10"/>
            <p:cNvSpPr txBox="1">
              <a:spLocks noChangeArrowheads="1"/>
            </p:cNvSpPr>
            <p:nvPr/>
          </p:nvSpPr>
          <p:spPr bwMode="auto">
            <a:xfrm>
              <a:off x="2290" y="709"/>
              <a:ext cx="2599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</a:rPr>
                <a:t>Применение ферментных препаратов для совершенствования диагностики, создания новых лекарств и лечебных препаратов. Микробиологический синтез ферментов, антибиотиков, интерферона, гормонов (инсулин, </a:t>
              </a:r>
              <a:r>
                <a:rPr lang="ru-RU" sz="2000" dirty="0" err="1">
                  <a:solidFill>
                    <a:schemeClr val="bg1"/>
                  </a:solidFill>
                </a:rPr>
                <a:t>соматотропин</a:t>
              </a:r>
              <a:r>
                <a:rPr lang="ru-RU" sz="2000" dirty="0">
                  <a:solidFill>
                    <a:schemeClr val="bg1"/>
                  </a:solidFill>
                </a:rPr>
                <a:t> и др.)</a:t>
              </a:r>
            </a:p>
          </p:txBody>
        </p:sp>
      </p:grpSp>
      <p:grpSp>
        <p:nvGrpSpPr>
          <p:cNvPr id="34822" name="Group 20"/>
          <p:cNvGrpSpPr>
            <a:grpSpLocks/>
          </p:cNvGrpSpPr>
          <p:nvPr/>
        </p:nvGrpSpPr>
        <p:grpSpPr bwMode="auto">
          <a:xfrm>
            <a:off x="4535488" y="115888"/>
            <a:ext cx="4608512" cy="647700"/>
            <a:chOff x="2857" y="73"/>
            <a:chExt cx="2903" cy="408"/>
          </a:xfrm>
          <a:solidFill>
            <a:schemeClr val="accent2">
              <a:lumMod val="75000"/>
            </a:schemeClr>
          </a:solidFill>
        </p:grpSpPr>
        <p:sp>
          <p:nvSpPr>
            <p:cNvPr id="34826" name="AutoShape 13"/>
            <p:cNvSpPr>
              <a:spLocks noChangeArrowheads="1"/>
            </p:cNvSpPr>
            <p:nvPr/>
          </p:nvSpPr>
          <p:spPr bwMode="auto">
            <a:xfrm>
              <a:off x="2857" y="73"/>
              <a:ext cx="2903" cy="408"/>
            </a:xfrm>
            <a:prstGeom prst="ellipseRibbon">
              <a:avLst>
                <a:gd name="adj1" fmla="val 25000"/>
                <a:gd name="adj2" fmla="val 50000"/>
                <a:gd name="adj3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7" name="Text Box 12"/>
            <p:cNvSpPr txBox="1">
              <a:spLocks noChangeArrowheads="1"/>
            </p:cNvSpPr>
            <p:nvPr/>
          </p:nvSpPr>
          <p:spPr bwMode="auto">
            <a:xfrm>
              <a:off x="3560" y="210"/>
              <a:ext cx="1511" cy="2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Выщелачивание руд</a:t>
              </a:r>
            </a:p>
          </p:txBody>
        </p:sp>
      </p:grpSp>
      <p:grpSp>
        <p:nvGrpSpPr>
          <p:cNvPr id="34823" name="Group 23"/>
          <p:cNvGrpSpPr>
            <a:grpSpLocks/>
          </p:cNvGrpSpPr>
          <p:nvPr/>
        </p:nvGrpSpPr>
        <p:grpSpPr bwMode="auto">
          <a:xfrm>
            <a:off x="4103688" y="5734050"/>
            <a:ext cx="5040312" cy="717550"/>
            <a:chOff x="567" y="709"/>
            <a:chExt cx="3175" cy="362"/>
          </a:xfrm>
        </p:grpSpPr>
        <p:sp>
          <p:nvSpPr>
            <p:cNvPr id="34824" name="AutoShape 24"/>
            <p:cNvSpPr>
              <a:spLocks noChangeArrowheads="1"/>
            </p:cNvSpPr>
            <p:nvPr/>
          </p:nvSpPr>
          <p:spPr bwMode="auto">
            <a:xfrm>
              <a:off x="567" y="709"/>
              <a:ext cx="3175" cy="362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5" name="Text Box 25"/>
            <p:cNvSpPr txBox="1">
              <a:spLocks noChangeArrowheads="1"/>
            </p:cNvSpPr>
            <p:nvPr/>
          </p:nvSpPr>
          <p:spPr bwMode="auto">
            <a:xfrm>
              <a:off x="657" y="754"/>
              <a:ext cx="296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/>
                <a:t>Получение бактериальных удобрений</a:t>
              </a: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692275" y="333375"/>
            <a:ext cx="5568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28D845"/>
                </a:solidFill>
              </a:rPr>
              <a:t>Селекция</a:t>
            </a:r>
            <a:r>
              <a:rPr lang="ru-RU" sz="3200"/>
              <a:t>  </a:t>
            </a:r>
            <a:r>
              <a:rPr lang="ru-RU" sz="3200">
                <a:solidFill>
                  <a:srgbClr val="28D845"/>
                </a:solidFill>
              </a:rPr>
              <a:t>микроорганизмов</a:t>
            </a:r>
          </a:p>
        </p:txBody>
      </p:sp>
      <p:sp>
        <p:nvSpPr>
          <p:cNvPr id="37891" name="Line 5"/>
          <p:cNvSpPr>
            <a:spLocks noChangeShapeType="1"/>
          </p:cNvSpPr>
          <p:nvPr/>
        </p:nvSpPr>
        <p:spPr bwMode="auto">
          <a:xfrm flipH="1">
            <a:off x="2627313" y="908050"/>
            <a:ext cx="7207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4932363" y="908050"/>
            <a:ext cx="9350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519113" y="1260475"/>
            <a:ext cx="3971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66"/>
                </a:solidFill>
              </a:rPr>
              <a:t>Традиционные методы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5143500" y="1285875"/>
            <a:ext cx="321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Новейшие методы</a:t>
            </a:r>
          </a:p>
        </p:txBody>
      </p:sp>
      <p:sp>
        <p:nvSpPr>
          <p:cNvPr id="37895" name="Line 9"/>
          <p:cNvSpPr>
            <a:spLocks noChangeShapeType="1"/>
          </p:cNvSpPr>
          <p:nvPr/>
        </p:nvSpPr>
        <p:spPr bwMode="auto">
          <a:xfrm flipH="1">
            <a:off x="642938" y="1714500"/>
            <a:ext cx="7921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6" name="Line 10"/>
          <p:cNvSpPr>
            <a:spLocks noChangeShapeType="1"/>
          </p:cNvSpPr>
          <p:nvPr/>
        </p:nvSpPr>
        <p:spPr bwMode="auto">
          <a:xfrm>
            <a:off x="2214563" y="1785938"/>
            <a:ext cx="7207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214313" y="2286000"/>
            <a:ext cx="1878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FF0066"/>
                </a:solidFill>
              </a:rPr>
              <a:t>Искусственный </a:t>
            </a:r>
          </a:p>
          <a:p>
            <a:r>
              <a:rPr lang="ru-RU" sz="1800">
                <a:solidFill>
                  <a:srgbClr val="FF0066"/>
                </a:solidFill>
              </a:rPr>
              <a:t>мутагенез</a:t>
            </a:r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2286000" y="2286000"/>
            <a:ext cx="1943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>
                <a:solidFill>
                  <a:srgbClr val="FF0066"/>
                </a:solidFill>
              </a:rPr>
              <a:t>Отбор по продуктивности </a:t>
            </a:r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4714875" y="2357438"/>
            <a:ext cx="2397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/>
              <a:t>Генная инженерия</a:t>
            </a:r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 flipH="1">
            <a:off x="5884863" y="1785938"/>
            <a:ext cx="46037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 flipH="1">
            <a:off x="3643313" y="2857500"/>
            <a:ext cx="1363662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02" name="Text Box 16"/>
          <p:cNvSpPr txBox="1">
            <a:spLocks noChangeArrowheads="1"/>
          </p:cNvSpPr>
          <p:nvPr/>
        </p:nvSpPr>
        <p:spPr bwMode="auto">
          <a:xfrm>
            <a:off x="2428875" y="3857625"/>
            <a:ext cx="27511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1 способ</a:t>
            </a:r>
          </a:p>
          <a:p>
            <a:endParaRPr lang="ru-RU" sz="1600" dirty="0"/>
          </a:p>
          <a:p>
            <a:r>
              <a:rPr lang="ru-RU" sz="1600" dirty="0"/>
              <a:t> Основан на выделении нужного гена из генома одного организма и введение его в геном другого </a:t>
            </a:r>
          </a:p>
        </p:txBody>
      </p:sp>
      <p:sp>
        <p:nvSpPr>
          <p:cNvPr id="37903" name="Text Box 17"/>
          <p:cNvSpPr txBox="1">
            <a:spLocks noChangeArrowheads="1"/>
          </p:cNvSpPr>
          <p:nvPr/>
        </p:nvSpPr>
        <p:spPr bwMode="auto">
          <a:xfrm>
            <a:off x="6143625" y="4000500"/>
            <a:ext cx="23749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2 способ: </a:t>
            </a:r>
          </a:p>
          <a:p>
            <a:endParaRPr lang="ru-RU" sz="1600" dirty="0"/>
          </a:p>
          <a:p>
            <a:r>
              <a:rPr lang="ru-RU" sz="1600" dirty="0"/>
              <a:t>Синтез гена искусственным путем и введение в геном бактерий</a:t>
            </a:r>
          </a:p>
        </p:txBody>
      </p:sp>
      <p:sp>
        <p:nvSpPr>
          <p:cNvPr id="37904" name="Line 18"/>
          <p:cNvSpPr>
            <a:spLocks noChangeShapeType="1"/>
          </p:cNvSpPr>
          <p:nvPr/>
        </p:nvSpPr>
        <p:spPr bwMode="auto">
          <a:xfrm>
            <a:off x="6286500" y="2857500"/>
            <a:ext cx="785813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6350" y="0"/>
            <a:ext cx="9150350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480"/>
            <a:ext cx="8463791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800" b="1" cap="all" dirty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</a:rPr>
              <a:t>Экспериментальный  мутагенез</a:t>
            </a: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42875" y="1071563"/>
            <a:ext cx="85725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dirty="0">
                <a:solidFill>
                  <a:srgbClr val="00B050"/>
                </a:solidFill>
              </a:rPr>
              <a:t>Экспериментальный мутагенез – это воздействие на организм различных</a:t>
            </a:r>
          </a:p>
          <a:p>
            <a:pPr algn="just"/>
            <a:r>
              <a:rPr lang="ru-RU" sz="1800" dirty="0">
                <a:solidFill>
                  <a:srgbClr val="00B050"/>
                </a:solidFill>
              </a:rPr>
              <a:t> мутагенов,  с  целью получения мутаций (химические вещества и радиация)</a:t>
            </a:r>
          </a:p>
          <a:p>
            <a:pPr algn="just"/>
            <a:r>
              <a:rPr lang="ru-RU" sz="1800" dirty="0">
                <a:solidFill>
                  <a:srgbClr val="00B050"/>
                </a:solidFill>
              </a:rPr>
              <a:t>Например: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rgbClr val="00B050"/>
                </a:solidFill>
              </a:rPr>
              <a:t>Штамм гриба </a:t>
            </a:r>
            <a:r>
              <a:rPr lang="ru-RU" sz="1800" dirty="0" err="1">
                <a:solidFill>
                  <a:srgbClr val="00B050"/>
                </a:solidFill>
              </a:rPr>
              <a:t>пеницилла</a:t>
            </a:r>
            <a:r>
              <a:rPr lang="ru-RU" sz="1800" dirty="0">
                <a:solidFill>
                  <a:srgbClr val="00B050"/>
                </a:solidFill>
              </a:rPr>
              <a:t> повысил свою продуктивность в 1000 раз.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rgbClr val="00B050"/>
                </a:solidFill>
              </a:rPr>
              <a:t>Штамм, образующий аминокислоту – в 300 раз.</a:t>
            </a:r>
          </a:p>
          <a:p>
            <a:pPr algn="just"/>
            <a:r>
              <a:rPr lang="ru-RU" sz="1800" dirty="0">
                <a:solidFill>
                  <a:srgbClr val="00B050"/>
                </a:solidFill>
              </a:rPr>
              <a:t> Но возможности традиционной селекции ограничены</a:t>
            </a:r>
            <a:r>
              <a:rPr lang="ru-RU" sz="1800" dirty="0">
                <a:solidFill>
                  <a:srgbClr val="FFC000"/>
                </a:solidFill>
              </a:rPr>
              <a:t>.</a:t>
            </a:r>
          </a:p>
          <a:p>
            <a:endParaRPr lang="ru-RU" sz="1800" dirty="0"/>
          </a:p>
          <a:p>
            <a:endParaRPr lang="ru-RU" sz="1800" dirty="0"/>
          </a:p>
          <a:p>
            <a:pPr algn="just"/>
            <a:r>
              <a:rPr lang="ru-RU" sz="1800" dirty="0"/>
              <a:t>Успехи таких наук, как молекулярная биология и генетика в изучении микроорганизмов, а так же возрастающие потребности практического применения микробных продуктов привели к созданию новых  методов  целенаправленного и контролируемого получения микроорганизмов с заданными свойствами 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circl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1745</TotalTime>
  <Words>386</Words>
  <Application>Microsoft Office PowerPoint</Application>
  <PresentationFormat>Экран (4:3)</PresentationFormat>
  <Paragraphs>64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Селекция  микроорганизмов  </vt:lpstr>
      <vt:lpstr>Презентация PowerPoint</vt:lpstr>
      <vt:lpstr>Презентация PowerPoint</vt:lpstr>
      <vt:lpstr>Использование  микроорганизмов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Алёнка</dc:creator>
  <cp:lastModifiedBy>Мухаметзянова </cp:lastModifiedBy>
  <cp:revision>99</cp:revision>
  <dcterms:created xsi:type="dcterms:W3CDTF">2006-11-04T10:30:45Z</dcterms:created>
  <dcterms:modified xsi:type="dcterms:W3CDTF">2020-05-13T15:53:43Z</dcterms:modified>
</cp:coreProperties>
</file>