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59" r:id="rId3"/>
    <p:sldId id="382" r:id="rId4"/>
    <p:sldId id="300" r:id="rId5"/>
    <p:sldId id="404" r:id="rId6"/>
    <p:sldId id="405" r:id="rId7"/>
    <p:sldId id="398" r:id="rId8"/>
    <p:sldId id="406" r:id="rId9"/>
    <p:sldId id="399" r:id="rId10"/>
    <p:sldId id="407" r:id="rId11"/>
    <p:sldId id="400" r:id="rId12"/>
    <p:sldId id="408" r:id="rId13"/>
    <p:sldId id="401" r:id="rId14"/>
    <p:sldId id="390" r:id="rId15"/>
    <p:sldId id="386" r:id="rId16"/>
    <p:sldId id="402" r:id="rId17"/>
    <p:sldId id="409" r:id="rId18"/>
    <p:sldId id="387" r:id="rId19"/>
    <p:sldId id="410" r:id="rId20"/>
    <p:sldId id="411" r:id="rId21"/>
    <p:sldId id="412" r:id="rId22"/>
    <p:sldId id="266" r:id="rId23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3E9"/>
    <a:srgbClr val="DFF0F5"/>
    <a:srgbClr val="A0EEA4"/>
    <a:srgbClr val="6C2826"/>
    <a:srgbClr val="F00E44"/>
    <a:srgbClr val="FF99CC"/>
    <a:srgbClr val="FFCCFF"/>
    <a:srgbClr val="FF7C80"/>
    <a:srgbClr val="C2F4C4"/>
    <a:srgbClr val="6AD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27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8389-EB15-40AB-8074-DD9B019CD11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DB3DC-BA44-4CFD-90AC-8EF36F601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DB3DC-BA44-4CFD-90AC-8EF36F6012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6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1FC3E9"/>
          </a:fgClr>
          <a:bgClr>
            <a:srgbClr val="DFF0F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" y="0"/>
            <a:ext cx="12190413" cy="6854123"/>
          </a:xfrm>
          <a:prstGeom prst="frame">
            <a:avLst>
              <a:gd name="adj1" fmla="val 2156"/>
            </a:avLst>
          </a:prstGeom>
          <a:solidFill>
            <a:srgbClr val="1FC3E9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63758" y="6022082"/>
            <a:ext cx="864096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5647" y="1477970"/>
            <a:ext cx="1045098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 Зачем строят самолёты?»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375" y="2674075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366946" y="2332227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кумент 4">
            <a:hlinkClick r:id="rId4" action="ppaction://hlinksldjump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096891" y="2400046"/>
            <a:ext cx="6102778" cy="2046911"/>
            <a:chOff x="3096891" y="2400046"/>
            <a:chExt cx="6102778" cy="2046911"/>
          </a:xfrm>
        </p:grpSpPr>
        <p:pic>
          <p:nvPicPr>
            <p:cNvPr id="1028" name="Picture 4" descr="https://www.colourbox.com/preview/5813907-planes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82883" y="3357786"/>
              <a:ext cx="3916786" cy="1089171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www.colourbox.com/preview/5813907-planes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96891" y="2400046"/>
              <a:ext cx="3937153" cy="1173764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xn--80aafy5bs.xn--p1ai/wp-content/uploads/2015/08/1.%D0%A1%D0%B0%D0%BC%D0%BE%D0%BB%D1%91%D1%82-%D0%9C%D0%BE%D0%B6%D0%B0%D0%B9%D1%81%D0%BA%D0%BE%D0%B3%D0%BE.-%D0%97%D0%B0%D1%80%D0%B8%D1%81%D0%BE%D0%B2%D0%BA%D0%B0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341562"/>
            <a:ext cx="10702595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0670" y="189434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Самолёт Можайского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512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88215" y="261442"/>
            <a:ext cx="7319159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1FC3E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А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в России продолжала  развиваться авиационная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главе её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стоял профессор Николай Егорович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Жуковский. Авиация ещё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только делала свои первые робкие шаги, а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Жуковский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уже предвидел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её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огромное будущее и умел увлечь этим будущим своих воспитанников.</a:t>
            </a:r>
          </a:p>
          <a:p>
            <a:pPr algn="just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1938" y="3213770"/>
            <a:ext cx="4608934" cy="36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378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hkolaburgas.bg/wp-content/uploads/2016/01/zhukovsky_007-428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10" y="909514"/>
            <a:ext cx="4896544" cy="57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0670" y="189434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Николай Егорович Жуковский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698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494806" y="189435"/>
            <a:ext cx="7200800" cy="2160239"/>
            <a:chOff x="3166248" y="760894"/>
            <a:chExt cx="6061073" cy="3028064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760894"/>
              <a:ext cx="6061073" cy="3028064"/>
            </a:xfrm>
            <a:prstGeom prst="cloudCallout">
              <a:avLst>
                <a:gd name="adj1" fmla="val -63049"/>
                <a:gd name="adj2" fmla="val 128114"/>
              </a:avLst>
            </a:prstGeom>
            <a:solidFill>
              <a:schemeClr val="bg1"/>
            </a:solidFill>
            <a:ln>
              <a:solidFill>
                <a:srgbClr val="1FC3E9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8902" y="1173811"/>
              <a:ext cx="5732215" cy="214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atin typeface="Comic Sans MS" pitchFamily="66" charset="0"/>
                </a:rPr>
                <a:t>Благодаря крыльям </a:t>
              </a:r>
              <a:r>
                <a:rPr lang="ru-RU" sz="2800" b="1" dirty="0" smtClean="0">
                  <a:latin typeface="Comic Sans MS" pitchFamily="66" charset="0"/>
                </a:rPr>
                <a:t>самолёт </a:t>
              </a:r>
              <a:r>
                <a:rPr lang="ru-RU" sz="2800" b="1" dirty="0">
                  <a:latin typeface="Comic Sans MS" pitchFamily="66" charset="0"/>
                </a:rPr>
                <a:t>держится  </a:t>
              </a:r>
              <a:r>
                <a:rPr lang="ru-RU" sz="2800" b="1" dirty="0" smtClean="0">
                  <a:latin typeface="Comic Sans MS" pitchFamily="66" charset="0"/>
                </a:rPr>
                <a:t>в </a:t>
              </a:r>
              <a:r>
                <a:rPr lang="ru-RU" sz="2800" b="1" dirty="0">
                  <a:latin typeface="Comic Sans MS" pitchFamily="66" charset="0"/>
                </a:rPr>
                <a:t>воздухе. Как это происходит?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latin typeface="Comic Sans MS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latin typeface="Comic Sans MS" pitchFamily="66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1198657" y="202262"/>
            <a:ext cx="10342567" cy="3867314"/>
            <a:chOff x="3186032" y="2670310"/>
            <a:chExt cx="5429288" cy="3418230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2" y="2670310"/>
              <a:ext cx="5429288" cy="3059949"/>
            </a:xfrm>
            <a:prstGeom prst="cloudCallout">
              <a:avLst>
                <a:gd name="adj1" fmla="val -38217"/>
                <a:gd name="adj2" fmla="val 81073"/>
              </a:avLst>
            </a:prstGeom>
            <a:solidFill>
              <a:schemeClr val="bg1"/>
            </a:solidFill>
            <a:ln>
              <a:solidFill>
                <a:srgbClr val="1FC3E9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70663" y="2960119"/>
              <a:ext cx="5093453" cy="312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Двигатель сообщает крылатой машине 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большую </a:t>
              </a:r>
              <a:r>
                <a:rPr lang="ru-RU" sz="2800" b="1" dirty="0">
                  <a:latin typeface="Comic Sans MS" pitchFamily="66" charset="0"/>
                </a:rPr>
                <a:t>скорость. Чем она выше, тем сильнее встречный поток воздуха. Поток как бы подныривает под крыло, давит на него снизу. Так </a:t>
              </a:r>
              <a:r>
                <a:rPr lang="ru-RU" sz="2800" b="1" dirty="0" smtClean="0">
                  <a:latin typeface="Comic Sans MS" pitchFamily="66" charset="0"/>
                </a:rPr>
                <a:t>создаётся подъёмная </a:t>
              </a:r>
              <a:r>
                <a:rPr lang="ru-RU" sz="2800" b="1" dirty="0">
                  <a:latin typeface="Comic Sans MS" pitchFamily="66" charset="0"/>
                </a:rPr>
                <a:t>сила</a:t>
              </a:r>
              <a:r>
                <a:rPr lang="ru-RU" sz="2800" b="1" dirty="0" smtClean="0">
                  <a:latin typeface="Comic Sans MS" pitchFamily="66" charset="0"/>
                </a:rPr>
                <a:t>, </a:t>
              </a:r>
              <a:r>
                <a:rPr lang="ru-RU" sz="2800" b="1" dirty="0">
                  <a:latin typeface="Comic Sans MS" pitchFamily="66" charset="0"/>
                </a:rPr>
                <a:t>которая отрывает </a:t>
              </a:r>
              <a:r>
                <a:rPr lang="ru-RU" sz="2800" b="1" dirty="0" smtClean="0">
                  <a:latin typeface="Comic Sans MS" pitchFamily="66" charset="0"/>
                </a:rPr>
                <a:t>самолёт от земли и </a:t>
              </a:r>
              <a:r>
                <a:rPr lang="ru-RU" sz="2800" b="1" dirty="0">
                  <a:latin typeface="Comic Sans MS" pitchFamily="66" charset="0"/>
                </a:rPr>
                <a:t>держит его 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в </a:t>
              </a:r>
              <a:r>
                <a:rPr lang="ru-RU" sz="2800" b="1" dirty="0">
                  <a:latin typeface="Comic Sans MS" pitchFamily="66" charset="0"/>
                </a:rPr>
                <a:t>воздухе.</a:t>
              </a:r>
            </a:p>
            <a:p>
              <a:pPr algn="ctr"/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0550" y="1348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жми на вопрос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4371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"/>
          <p:cNvGrpSpPr/>
          <p:nvPr/>
        </p:nvGrpSpPr>
        <p:grpSpPr>
          <a:xfrm>
            <a:off x="1047843" y="2277666"/>
            <a:ext cx="3391179" cy="657696"/>
            <a:chOff x="4987426" y="44618"/>
            <a:chExt cx="2898548" cy="11086886"/>
          </a:xfrm>
          <a:effectLst/>
        </p:grpSpPr>
        <p:sp>
          <p:nvSpPr>
            <p:cNvPr id="29" name="Облако 13"/>
            <p:cNvSpPr/>
            <p:nvPr/>
          </p:nvSpPr>
          <p:spPr>
            <a:xfrm>
              <a:off x="5054785" y="44618"/>
              <a:ext cx="2766563" cy="11086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87426" y="268060"/>
              <a:ext cx="2898548" cy="8820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latin typeface="Comic Sans MS" pitchFamily="66" charset="0"/>
                </a:rPr>
                <a:t>Транспортные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grpSp>
        <p:nvGrpSpPr>
          <p:cNvPr id="31" name="Группа 2"/>
          <p:cNvGrpSpPr/>
          <p:nvPr/>
        </p:nvGrpSpPr>
        <p:grpSpPr>
          <a:xfrm>
            <a:off x="262558" y="3721798"/>
            <a:ext cx="2951526" cy="644100"/>
            <a:chOff x="2653421" y="-16821190"/>
            <a:chExt cx="4392745" cy="19574853"/>
          </a:xfrm>
          <a:effectLst/>
        </p:grpSpPr>
        <p:sp>
          <p:nvSpPr>
            <p:cNvPr id="32" name="Прямоугольник 31"/>
            <p:cNvSpPr/>
            <p:nvPr/>
          </p:nvSpPr>
          <p:spPr>
            <a:xfrm>
              <a:off x="2707839" y="-16821190"/>
              <a:ext cx="4338327" cy="195748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53421" y="-16644284"/>
              <a:ext cx="4338327" cy="15901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latin typeface="Comic Sans MS" pitchFamily="66" charset="0"/>
                </a:rPr>
                <a:t>Пассажирские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grpSp>
        <p:nvGrpSpPr>
          <p:cNvPr id="34" name="Группа 2"/>
          <p:cNvGrpSpPr/>
          <p:nvPr/>
        </p:nvGrpSpPr>
        <p:grpSpPr>
          <a:xfrm>
            <a:off x="1360607" y="1006710"/>
            <a:ext cx="2682588" cy="700008"/>
            <a:chOff x="6722837" y="-19066409"/>
            <a:chExt cx="3179177" cy="7611382"/>
          </a:xfrm>
          <a:effectLst/>
        </p:grpSpPr>
        <p:sp>
          <p:nvSpPr>
            <p:cNvPr id="35" name="Прямоугольник 34"/>
            <p:cNvSpPr/>
            <p:nvPr/>
          </p:nvSpPr>
          <p:spPr>
            <a:xfrm>
              <a:off x="6722837" y="-19066409"/>
              <a:ext cx="3179177" cy="76113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22837" y="-17998892"/>
              <a:ext cx="3179177" cy="569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latin typeface="Comic Sans MS" pitchFamily="66" charset="0"/>
                </a:rPr>
                <a:t>Гражданские 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grpSp>
        <p:nvGrpSpPr>
          <p:cNvPr id="37" name="Группа 2"/>
          <p:cNvGrpSpPr/>
          <p:nvPr/>
        </p:nvGrpSpPr>
        <p:grpSpPr>
          <a:xfrm>
            <a:off x="9119539" y="1063998"/>
            <a:ext cx="2682587" cy="700008"/>
            <a:chOff x="6173039" y="-4748172"/>
            <a:chExt cx="2985289" cy="7611382"/>
          </a:xfrm>
          <a:effectLst/>
        </p:grpSpPr>
        <p:sp>
          <p:nvSpPr>
            <p:cNvPr id="38" name="Прямоугольник 37"/>
            <p:cNvSpPr/>
            <p:nvPr/>
          </p:nvSpPr>
          <p:spPr>
            <a:xfrm>
              <a:off x="6173039" y="-4748172"/>
              <a:ext cx="2985289" cy="76113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51585" y="-3504443"/>
              <a:ext cx="2886391" cy="568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latin typeface="Comic Sans MS" pitchFamily="66" charset="0"/>
                </a:rPr>
                <a:t>Военные 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pic>
        <p:nvPicPr>
          <p:cNvPr id="5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10456617" y="4604340"/>
            <a:ext cx="1601979" cy="216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48487"/>
            <a:ext cx="1382970" cy="184094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/>
          <p:cNvSpPr txBox="1"/>
          <p:nvPr/>
        </p:nvSpPr>
        <p:spPr>
          <a:xfrm>
            <a:off x="1270670" y="189434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Самолёты  бывают: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0" name="Стрелка вправо 49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222998" y="897320"/>
            <a:ext cx="991040" cy="47724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254589" y="825374"/>
            <a:ext cx="778590" cy="47724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681200" y="1764006"/>
            <a:ext cx="0" cy="3960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18742" y="2978494"/>
            <a:ext cx="0" cy="6673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2"/>
          <p:cNvGrpSpPr/>
          <p:nvPr/>
        </p:nvGrpSpPr>
        <p:grpSpPr>
          <a:xfrm>
            <a:off x="1613287" y="4543804"/>
            <a:ext cx="3976395" cy="1529619"/>
            <a:chOff x="2653421" y="-16821171"/>
            <a:chExt cx="4392745" cy="29737326"/>
          </a:xfrm>
          <a:effectLst/>
        </p:grpSpPr>
        <p:sp>
          <p:nvSpPr>
            <p:cNvPr id="43" name="Прямоугольник 42"/>
            <p:cNvSpPr/>
            <p:nvPr/>
          </p:nvSpPr>
          <p:spPr>
            <a:xfrm>
              <a:off x="2707839" y="-16821171"/>
              <a:ext cx="4338327" cy="147401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53421" y="-16080119"/>
              <a:ext cx="4338327" cy="2899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err="1" smtClean="0">
                  <a:latin typeface="Comic Sans MS" pitchFamily="66" charset="0"/>
                </a:rPr>
                <a:t>Грузо</a:t>
              </a:r>
              <a:r>
                <a:rPr lang="ru-RU" sz="2800" b="1" u="sng" dirty="0" smtClean="0">
                  <a:latin typeface="Comic Sans MS" pitchFamily="66" charset="0"/>
                </a:rPr>
                <a:t>-пассажирские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cxnSp>
        <p:nvCxnSpPr>
          <p:cNvPr id="45" name="Прямая со стрелкой 44"/>
          <p:cNvCxnSpPr/>
          <p:nvPr/>
        </p:nvCxnSpPr>
        <p:spPr>
          <a:xfrm>
            <a:off x="3358902" y="2935362"/>
            <a:ext cx="0" cy="15752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241108" y="2978494"/>
            <a:ext cx="0" cy="6673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2"/>
          <p:cNvGrpSpPr/>
          <p:nvPr/>
        </p:nvGrpSpPr>
        <p:grpSpPr>
          <a:xfrm>
            <a:off x="3738275" y="3721798"/>
            <a:ext cx="2951526" cy="644100"/>
            <a:chOff x="2653421" y="-16821190"/>
            <a:chExt cx="4392745" cy="19574853"/>
          </a:xfrm>
          <a:effectLst/>
        </p:grpSpPr>
        <p:sp>
          <p:nvSpPr>
            <p:cNvPr id="48" name="Прямоугольник 47"/>
            <p:cNvSpPr/>
            <p:nvPr/>
          </p:nvSpPr>
          <p:spPr>
            <a:xfrm>
              <a:off x="2707839" y="-16821190"/>
              <a:ext cx="4338327" cy="195748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53421" y="-16644284"/>
              <a:ext cx="4338327" cy="15901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latin typeface="Comic Sans MS" pitchFamily="66" charset="0"/>
                </a:rPr>
                <a:t>Грузовые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grpSp>
        <p:nvGrpSpPr>
          <p:cNvPr id="55" name="Группа 2"/>
          <p:cNvGrpSpPr/>
          <p:nvPr/>
        </p:nvGrpSpPr>
        <p:grpSpPr>
          <a:xfrm>
            <a:off x="4439022" y="1460172"/>
            <a:ext cx="2555565" cy="700008"/>
            <a:chOff x="5482248" y="-5040163"/>
            <a:chExt cx="3174104" cy="7611382"/>
          </a:xfrm>
          <a:effectLst/>
        </p:grpSpPr>
        <p:sp>
          <p:nvSpPr>
            <p:cNvPr id="56" name="Прямоугольник 55"/>
            <p:cNvSpPr/>
            <p:nvPr/>
          </p:nvSpPr>
          <p:spPr>
            <a:xfrm>
              <a:off x="5482248" y="-5040163"/>
              <a:ext cx="3174104" cy="76113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03046" y="-5040163"/>
              <a:ext cx="2974433" cy="568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latin typeface="Comic Sans MS" pitchFamily="66" charset="0"/>
                </a:rPr>
                <a:t>Спортивные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cxnSp>
        <p:nvCxnSpPr>
          <p:cNvPr id="58" name="Прямая со стрелкой 57"/>
          <p:cNvCxnSpPr/>
          <p:nvPr/>
        </p:nvCxnSpPr>
        <p:spPr>
          <a:xfrm>
            <a:off x="5653169" y="892600"/>
            <a:ext cx="0" cy="4561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Группа 2"/>
          <p:cNvGrpSpPr/>
          <p:nvPr/>
        </p:nvGrpSpPr>
        <p:grpSpPr>
          <a:xfrm>
            <a:off x="4871070" y="2357774"/>
            <a:ext cx="3312369" cy="700008"/>
            <a:chOff x="5161852" y="-5823126"/>
            <a:chExt cx="3686134" cy="7611382"/>
          </a:xfrm>
          <a:effectLst/>
        </p:grpSpPr>
        <p:sp>
          <p:nvSpPr>
            <p:cNvPr id="60" name="Прямоугольник 59"/>
            <p:cNvSpPr/>
            <p:nvPr/>
          </p:nvSpPr>
          <p:spPr>
            <a:xfrm>
              <a:off x="5361386" y="-5823126"/>
              <a:ext cx="3285467" cy="76113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61852" y="-5040163"/>
              <a:ext cx="3686134" cy="568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latin typeface="Comic Sans MS" pitchFamily="66" charset="0"/>
                </a:rPr>
                <a:t>Туристические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cxnSp>
        <p:nvCxnSpPr>
          <p:cNvPr id="62" name="Прямая со стрелкой 61"/>
          <p:cNvCxnSpPr/>
          <p:nvPr/>
        </p:nvCxnSpPr>
        <p:spPr>
          <a:xfrm>
            <a:off x="7247334" y="846538"/>
            <a:ext cx="0" cy="14311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2"/>
          <p:cNvGrpSpPr/>
          <p:nvPr/>
        </p:nvGrpSpPr>
        <p:grpSpPr>
          <a:xfrm>
            <a:off x="7194813" y="4160582"/>
            <a:ext cx="4365629" cy="700008"/>
            <a:chOff x="6212311" y="-3273647"/>
            <a:chExt cx="4858245" cy="7611382"/>
          </a:xfrm>
          <a:effectLst/>
        </p:grpSpPr>
        <p:sp>
          <p:nvSpPr>
            <p:cNvPr id="66" name="Прямоугольник 65"/>
            <p:cNvSpPr/>
            <p:nvPr/>
          </p:nvSpPr>
          <p:spPr>
            <a:xfrm>
              <a:off x="6212311" y="-3273647"/>
              <a:ext cx="4858245" cy="76113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251585" y="-2708932"/>
              <a:ext cx="4779699" cy="568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latin typeface="Comic Sans MS" pitchFamily="66" charset="0"/>
                </a:rPr>
                <a:t>Сельскохозяйственные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cxnSp>
        <p:nvCxnSpPr>
          <p:cNvPr id="68" name="Прямая со стрелкой 67"/>
          <p:cNvCxnSpPr/>
          <p:nvPr/>
        </p:nvCxnSpPr>
        <p:spPr>
          <a:xfrm>
            <a:off x="7972140" y="814166"/>
            <a:ext cx="232887" cy="324653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2"/>
          <p:cNvGrpSpPr/>
          <p:nvPr/>
        </p:nvGrpSpPr>
        <p:grpSpPr>
          <a:xfrm>
            <a:off x="8533321" y="2317750"/>
            <a:ext cx="3251569" cy="986031"/>
            <a:chOff x="7189206" y="-12584652"/>
            <a:chExt cx="3618476" cy="10721390"/>
          </a:xfrm>
          <a:effectLst/>
        </p:grpSpPr>
        <p:sp>
          <p:nvSpPr>
            <p:cNvPr id="81" name="Прямоугольник 80"/>
            <p:cNvSpPr/>
            <p:nvPr/>
          </p:nvSpPr>
          <p:spPr>
            <a:xfrm>
              <a:off x="7189206" y="-12584652"/>
              <a:ext cx="3618476" cy="102741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9206" y="-12237533"/>
              <a:ext cx="3617304" cy="10374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latin typeface="Comic Sans MS" pitchFamily="66" charset="0"/>
                </a:rPr>
                <a:t>Учебно-</a:t>
              </a:r>
            </a:p>
            <a:p>
              <a:pPr algn="ctr"/>
              <a:r>
                <a:rPr lang="ru-RU" sz="2800" b="1" u="sng" dirty="0" smtClean="0">
                  <a:latin typeface="Comic Sans MS" pitchFamily="66" charset="0"/>
                </a:rPr>
                <a:t>тренировочные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cxnSp>
        <p:nvCxnSpPr>
          <p:cNvPr id="83" name="Прямая со стрелкой 82"/>
          <p:cNvCxnSpPr/>
          <p:nvPr/>
        </p:nvCxnSpPr>
        <p:spPr>
          <a:xfrm>
            <a:off x="8088583" y="825374"/>
            <a:ext cx="645670" cy="14522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10630" y="189434"/>
            <a:ext cx="98650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Устройство самолёта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02718" y="886236"/>
            <a:ext cx="8352928" cy="5791643"/>
            <a:chOff x="1702718" y="886236"/>
            <a:chExt cx="8352928" cy="5791643"/>
          </a:xfrm>
        </p:grpSpPr>
        <p:pic>
          <p:nvPicPr>
            <p:cNvPr id="10" name="Picture 1" descr="C:\Documents and Settings\Admin\Мои документы\Мои рисунки\img006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02718" y="886236"/>
              <a:ext cx="8352928" cy="57916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78982" y="6022082"/>
              <a:ext cx="977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+mj-lt"/>
                  <a:cs typeface="Times New Roman" pitchFamily="18" charset="0"/>
                </a:rPr>
                <a:t>Трап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567673" y="5776810"/>
              <a:ext cx="303396" cy="360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99262" y="5956830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+mj-lt"/>
                  <a:cs typeface="Times New Roman" pitchFamily="18" charset="0"/>
                </a:rPr>
                <a:t>Крыло</a:t>
              </a:r>
              <a:endParaRPr lang="ru-RU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7679382" y="5582400"/>
              <a:ext cx="1239500" cy="55445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53733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2558" y="1085204"/>
            <a:ext cx="2862620" cy="109479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Хвостовое оперение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039422" y="1102905"/>
            <a:ext cx="3816424" cy="103324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Фюзеляж </a:t>
            </a:r>
            <a:r>
              <a:rPr lang="ru-RU" sz="2800" dirty="0" smtClean="0">
                <a:latin typeface="Comic Sans MS" pitchFamily="66" charset="0"/>
              </a:rPr>
              <a:t>(корпус самолёта)</a:t>
            </a:r>
            <a:endParaRPr lang="ru-RU" sz="2800" dirty="0">
              <a:latin typeface="Comic Sans MS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479888" y="897320"/>
            <a:ext cx="1967246" cy="58825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65564" y="829195"/>
            <a:ext cx="0" cy="6772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62558" y="2386099"/>
            <a:ext cx="2927144" cy="14025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 smtClean="0">
                <a:latin typeface="Comic Sans MS" pitchFamily="66" charset="0"/>
              </a:rPr>
              <a:t>придаёт машине устойчивость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6694" y="121309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Части самолёта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039422" y="2394525"/>
            <a:ext cx="3816424" cy="398789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 smtClean="0">
                <a:latin typeface="Comic Sans MS" pitchFamily="66" charset="0"/>
              </a:rPr>
              <a:t>В нём расположены:</a:t>
            </a:r>
          </a:p>
          <a:p>
            <a:pPr marL="514350" indent="-51435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кабина экипажа</a:t>
            </a:r>
          </a:p>
          <a:p>
            <a:pPr marL="514350" indent="-51435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механизмы управления</a:t>
            </a:r>
          </a:p>
          <a:p>
            <a:pPr marL="514350" indent="-51435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салон для пассажиров</a:t>
            </a:r>
            <a:endParaRPr lang="ru-RU" sz="2800" dirty="0">
              <a:latin typeface="Comic Sans MS" pitchFamily="66" charset="0"/>
            </a:endParaRPr>
          </a:p>
          <a:p>
            <a:pPr marL="514350" indent="-514350" algn="ctr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грузовые отсеки</a:t>
            </a:r>
            <a:endParaRPr lang="ru-RU" sz="2800" dirty="0">
              <a:latin typeface="Comic Sans MS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031309" y="823807"/>
            <a:ext cx="858295" cy="73528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862958" y="1783744"/>
            <a:ext cx="3456384" cy="60235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Шасси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333718" y="2565698"/>
            <a:ext cx="4555887" cy="398789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 smtClean="0">
                <a:latin typeface="Comic Sans MS" pitchFamily="66" charset="0"/>
              </a:rPr>
              <a:t>Это </a:t>
            </a:r>
            <a:r>
              <a:rPr lang="ru-RU" sz="2800" dirty="0">
                <a:latin typeface="Comic Sans MS" pitchFamily="66" charset="0"/>
              </a:rPr>
              <a:t>тележки с </a:t>
            </a:r>
            <a:r>
              <a:rPr lang="ru-RU" sz="2800" dirty="0" smtClean="0">
                <a:latin typeface="Comic Sans MS" pitchFamily="66" charset="0"/>
              </a:rPr>
              <a:t>колёсами </a:t>
            </a:r>
            <a:r>
              <a:rPr lang="ru-RU" sz="2800" dirty="0">
                <a:latin typeface="Comic Sans MS" pitchFamily="66" charset="0"/>
              </a:rPr>
              <a:t>на толстых упругих шинах. Без них нельзя ни взлететь, ни приземлиться. </a:t>
            </a:r>
            <a:r>
              <a:rPr lang="ru-RU" sz="2800" dirty="0" smtClean="0">
                <a:latin typeface="Comic Sans MS" pitchFamily="66" charset="0"/>
              </a:rPr>
              <a:t>Во </a:t>
            </a:r>
            <a:r>
              <a:rPr lang="ru-RU" sz="2800" dirty="0">
                <a:latin typeface="Comic Sans MS" pitchFamily="66" charset="0"/>
              </a:rPr>
              <a:t>время </a:t>
            </a:r>
            <a:r>
              <a:rPr lang="ru-RU" sz="2800" dirty="0" smtClean="0">
                <a:latin typeface="Comic Sans MS" pitchFamily="66" charset="0"/>
              </a:rPr>
              <a:t>полёта </a:t>
            </a:r>
            <a:r>
              <a:rPr lang="ru-RU" sz="2800" dirty="0">
                <a:latin typeface="Comic Sans MS" pitchFamily="66" charset="0"/>
              </a:rPr>
              <a:t>шасси убирают внутрь фюзеляжа или крыла, чтобы уменьшить сопротивление воздуха.</a:t>
            </a:r>
          </a:p>
        </p:txBody>
      </p:sp>
    </p:spTree>
    <p:extLst>
      <p:ext uri="{BB962C8B-B14F-4D97-AF65-F5344CB8AC3E}">
        <p14:creationId xmlns:p14="http://schemas.microsoft.com/office/powerpoint/2010/main" val="12214526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  <p:bldP spid="14" grpId="0" animBg="1"/>
      <p:bldP spid="2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929421" y="300132"/>
            <a:ext cx="10342567" cy="3227532"/>
            <a:chOff x="3186032" y="2670310"/>
            <a:chExt cx="5429288" cy="3059949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2" y="2670310"/>
              <a:ext cx="5429288" cy="3059949"/>
            </a:xfrm>
            <a:prstGeom prst="cloudCallout">
              <a:avLst>
                <a:gd name="adj1" fmla="val -38217"/>
                <a:gd name="adj2" fmla="val 90966"/>
              </a:avLst>
            </a:prstGeom>
            <a:solidFill>
              <a:schemeClr val="bg1"/>
            </a:solidFill>
            <a:ln>
              <a:solidFill>
                <a:srgbClr val="1FC3E9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46264" y="3029040"/>
              <a:ext cx="5093453" cy="2366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Военные </a:t>
              </a:r>
              <a:r>
                <a:rPr lang="ru-RU" sz="2800" b="1" dirty="0" smtClean="0">
                  <a:latin typeface="Comic Sans MS" pitchFamily="66" charset="0"/>
                </a:rPr>
                <a:t>самолёты </a:t>
              </a:r>
              <a:r>
                <a:rPr lang="ru-RU" sz="2800" b="1" dirty="0">
                  <a:latin typeface="Comic Sans MS" pitchFamily="66" charset="0"/>
                </a:rPr>
                <a:t>внешне очень похожи на обычные, гражданские. Но у них совсем другая работа. Они защищают наше мирное небо. 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Существует </a:t>
              </a:r>
              <a:r>
                <a:rPr lang="ru-RU" sz="2800" b="1" dirty="0">
                  <a:latin typeface="Comic Sans MS" pitchFamily="66" charset="0"/>
                </a:rPr>
                <a:t>много различных боевых </a:t>
              </a:r>
              <a:r>
                <a:rPr lang="ru-RU" sz="2800" b="1" dirty="0" smtClean="0">
                  <a:latin typeface="Comic Sans MS" pitchFamily="66" charset="0"/>
                </a:rPr>
                <a:t>самолётов</a:t>
              </a:r>
              <a:r>
                <a:rPr lang="ru-RU" sz="2800" b="1" dirty="0">
                  <a:latin typeface="Comic Sans MS" pitchFamily="66" charset="0"/>
                </a:rPr>
                <a:t>. Каждый из них имеет свое название. </a:t>
              </a:r>
            </a:p>
            <a:p>
              <a:pPr algn="ctr"/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0606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26780" y="117426"/>
            <a:ext cx="371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Истребитель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7285" y="117426"/>
            <a:ext cx="373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Бомбардировщик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3907" y="6136481"/>
            <a:ext cx="373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Самолёт-разведчик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6780" y="579091"/>
            <a:ext cx="3714289" cy="236629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595816" y="572194"/>
            <a:ext cx="3714288" cy="247619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softEdge rad="12700"/>
          </a:effec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103907" y="3601417"/>
            <a:ext cx="3735004" cy="253506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06996" y="3615956"/>
            <a:ext cx="3691932" cy="252052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6645685" y="6136481"/>
            <a:ext cx="37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Штурмовик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" y="3050590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Нажимайте на картинку , чтобы узнать какие бывают военные самолёты.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299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166817" y="189435"/>
            <a:ext cx="9906249" cy="3168351"/>
            <a:chOff x="3166248" y="760894"/>
            <a:chExt cx="6061073" cy="3028064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760894"/>
              <a:ext cx="6061073" cy="3028064"/>
            </a:xfrm>
            <a:prstGeom prst="cloudCallout">
              <a:avLst>
                <a:gd name="adj1" fmla="val -47867"/>
                <a:gd name="adj2" fmla="val 82165"/>
              </a:avLst>
            </a:prstGeom>
            <a:solidFill>
              <a:schemeClr val="bg1"/>
            </a:solidFill>
            <a:ln>
              <a:solidFill>
                <a:srgbClr val="1FC3E9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3847" y="1036172"/>
              <a:ext cx="5817270" cy="2559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atin typeface="Comic Sans MS" pitchFamily="66" charset="0"/>
                </a:rPr>
                <a:t>Когда мы говорим об авиации,                          нельзя не сказать о вертолётах. Внешне эти летательные аппараты похожи на </a:t>
              </a:r>
              <a:r>
                <a:rPr lang="ru-RU" sz="2800" b="1" dirty="0" smtClean="0">
                  <a:latin typeface="Comic Sans MS" pitchFamily="66" charset="0"/>
                </a:rPr>
                <a:t>самолёты </a:t>
              </a:r>
              <a:r>
                <a:rPr lang="ru-RU" sz="2800" b="1" dirty="0">
                  <a:latin typeface="Comic Sans MS" pitchFamily="66" charset="0"/>
                </a:rPr>
                <a:t>и выполняют ту же работу, что и </a:t>
              </a:r>
              <a:r>
                <a:rPr lang="ru-RU" sz="2800" b="1" dirty="0" smtClean="0">
                  <a:latin typeface="Comic Sans MS" pitchFamily="66" charset="0"/>
                </a:rPr>
                <a:t>самолёты</a:t>
              </a:r>
              <a:r>
                <a:rPr lang="ru-RU" sz="2800" b="1" dirty="0">
                  <a:latin typeface="Comic Sans MS" pitchFamily="66" charset="0"/>
                </a:rPr>
                <a:t>. 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Чем </a:t>
              </a:r>
              <a:r>
                <a:rPr lang="ru-RU" sz="2800" b="1" dirty="0">
                  <a:latin typeface="Comic Sans MS" pitchFamily="66" charset="0"/>
                </a:rPr>
                <a:t>же они отличаются от </a:t>
              </a:r>
              <a:r>
                <a:rPr lang="ru-RU" sz="2800" b="1" dirty="0" smtClean="0">
                  <a:latin typeface="Comic Sans MS" pitchFamily="66" charset="0"/>
                </a:rPr>
                <a:t>самолётов</a:t>
              </a:r>
              <a:r>
                <a:rPr lang="ru-RU" sz="2800" b="1" dirty="0">
                  <a:latin typeface="Comic Sans MS" pitchFamily="66" charset="0"/>
                </a:rPr>
                <a:t>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latin typeface="Comic Sans MS" pitchFamily="66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1166814" y="189434"/>
            <a:ext cx="10342567" cy="3424182"/>
            <a:chOff x="3186032" y="2670310"/>
            <a:chExt cx="5429288" cy="3143962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2" y="2670310"/>
              <a:ext cx="5429288" cy="3059949"/>
            </a:xfrm>
            <a:prstGeom prst="cloudCallout">
              <a:avLst>
                <a:gd name="adj1" fmla="val -35890"/>
                <a:gd name="adj2" fmla="val 88371"/>
              </a:avLst>
            </a:prstGeom>
            <a:solidFill>
              <a:schemeClr val="bg1"/>
            </a:solidFill>
            <a:ln>
              <a:solidFill>
                <a:srgbClr val="1FC3E9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70663" y="2960119"/>
              <a:ext cx="5093453" cy="285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Вертолёт </a:t>
              </a:r>
              <a:r>
                <a:rPr lang="ru-RU" sz="2800" b="1" dirty="0">
                  <a:latin typeface="Comic Sans MS" pitchFamily="66" charset="0"/>
                </a:rPr>
                <a:t>может висеть в воздухе на </a:t>
              </a:r>
              <a:r>
                <a:rPr lang="ru-RU" sz="2800" b="1" dirty="0" smtClean="0">
                  <a:latin typeface="Comic Sans MS" pitchFamily="66" charset="0"/>
                </a:rPr>
                <a:t>одном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 </a:t>
              </a:r>
              <a:r>
                <a:rPr lang="ru-RU" sz="2800" b="1" dirty="0">
                  <a:latin typeface="Comic Sans MS" pitchFamily="66" charset="0"/>
                </a:rPr>
                <a:t>месте, двигаясь боком, пятиться задом</a:t>
              </a:r>
              <a:r>
                <a:rPr lang="ru-RU" sz="2800" b="1" dirty="0" smtClean="0">
                  <a:latin typeface="Comic Sans MS" pitchFamily="66" charset="0"/>
                </a:rPr>
                <a:t>.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 Вертолёт </a:t>
              </a:r>
              <a:r>
                <a:rPr lang="ru-RU" sz="2800" b="1" dirty="0">
                  <a:latin typeface="Comic Sans MS" pitchFamily="66" charset="0"/>
                </a:rPr>
                <a:t>может приземлиться в недоступных для другого транспорта местах. </a:t>
              </a:r>
              <a:r>
                <a:rPr lang="ru-RU" sz="2800" b="1" dirty="0" smtClean="0">
                  <a:latin typeface="Comic Sans MS" pitchFamily="66" charset="0"/>
                </a:rPr>
                <a:t>Вертолёты </a:t>
              </a:r>
              <a:r>
                <a:rPr lang="ru-RU" sz="2800" b="1" dirty="0">
                  <a:latin typeface="Comic Sans MS" pitchFamily="66" charset="0"/>
                </a:rPr>
                <a:t>состоят 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на </a:t>
              </a:r>
              <a:r>
                <a:rPr lang="ru-RU" sz="2800" b="1" dirty="0">
                  <a:latin typeface="Comic Sans MS" pitchFamily="66" charset="0"/>
                </a:rPr>
                <a:t>службе в </a:t>
              </a:r>
              <a:r>
                <a:rPr lang="ru-RU" sz="2800" b="1" dirty="0" smtClean="0">
                  <a:latin typeface="Comic Sans MS" pitchFamily="66" charset="0"/>
                </a:rPr>
                <a:t>гражданской  и военной 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авиации</a:t>
              </a:r>
              <a:r>
                <a:rPr lang="ru-RU" sz="2800" b="1" dirty="0">
                  <a:latin typeface="Comic Sans MS" pitchFamily="66" charset="0"/>
                </a:rPr>
                <a:t>.</a:t>
              </a:r>
            </a:p>
            <a:p>
              <a:pPr algn="ctr"/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0550" y="1348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жми на вопрос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silentthundermodels.com/images/air_command/SU19031_591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0830" y="3487377"/>
            <a:ext cx="6194041" cy="33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918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494806" y="189435"/>
            <a:ext cx="7200800" cy="3168352"/>
            <a:chOff x="3166248" y="760894"/>
            <a:chExt cx="6061073" cy="3028064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760894"/>
              <a:ext cx="6061073" cy="3028064"/>
            </a:xfrm>
            <a:prstGeom prst="cloudCallout">
              <a:avLst>
                <a:gd name="adj1" fmla="val -59707"/>
                <a:gd name="adj2" fmla="val 69634"/>
              </a:avLst>
            </a:prstGeom>
            <a:solidFill>
              <a:schemeClr val="bg1"/>
            </a:solidFill>
            <a:ln>
              <a:solidFill>
                <a:srgbClr val="1FC3E9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8902" y="1173811"/>
              <a:ext cx="5732215" cy="255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Отгадайте загадку: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Быстро в небе проплывает,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Обгоняя туч полёт.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Человек им управляет.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atin typeface="Comic Sans MS" pitchFamily="66" charset="0"/>
                </a:rPr>
                <a:t>Что же это 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latin typeface="Comic Sans MS" pitchFamily="66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1230640" y="254701"/>
            <a:ext cx="10342567" cy="3031077"/>
            <a:chOff x="3186030" y="2670310"/>
            <a:chExt cx="5429288" cy="2485520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0" y="2670310"/>
              <a:ext cx="5429288" cy="2418909"/>
            </a:xfrm>
            <a:prstGeom prst="cloudCallout">
              <a:avLst>
                <a:gd name="adj1" fmla="val -38217"/>
                <a:gd name="adj2" fmla="val 81073"/>
              </a:avLst>
            </a:prstGeom>
            <a:solidFill>
              <a:schemeClr val="bg1"/>
            </a:solidFill>
            <a:ln>
              <a:solidFill>
                <a:srgbClr val="1FC3E9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5008" y="2960119"/>
              <a:ext cx="5093453" cy="2195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Самолёты </a:t>
              </a:r>
              <a:r>
                <a:rPr lang="ru-RU" sz="2800" b="1" dirty="0">
                  <a:latin typeface="Comic Sans MS" pitchFamily="66" charset="0"/>
                </a:rPr>
                <a:t>— это летательные аппараты для </a:t>
              </a:r>
              <a:r>
                <a:rPr lang="ru-RU" sz="2800" b="1" dirty="0" smtClean="0">
                  <a:latin typeface="Comic Sans MS" pitchFamily="66" charset="0"/>
                </a:rPr>
                <a:t>полётов </a:t>
              </a:r>
              <a:r>
                <a:rPr lang="ru-RU" sz="2800" b="1" dirty="0">
                  <a:latin typeface="Comic Sans MS" pitchFamily="66" charset="0"/>
                </a:rPr>
                <a:t>с помощью двигателей и крыльев. 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Это </a:t>
              </a:r>
              <a:r>
                <a:rPr lang="ru-RU" sz="2800" b="1" dirty="0">
                  <a:latin typeface="Comic Sans MS" pitchFamily="66" charset="0"/>
                </a:rPr>
                <a:t>нужные машины: они возят людей, доставляют тяжелые грузы. Все </a:t>
              </a:r>
              <a:r>
                <a:rPr lang="ru-RU" sz="2800" b="1" dirty="0" smtClean="0">
                  <a:latin typeface="Comic Sans MS" pitchFamily="66" charset="0"/>
                </a:rPr>
                <a:t>самолёты вместе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 </a:t>
              </a:r>
              <a:r>
                <a:rPr lang="ru-RU" sz="2800" b="1" dirty="0">
                  <a:latin typeface="Comic Sans MS" pitchFamily="66" charset="0"/>
                </a:rPr>
                <a:t>называются авиацией.</a:t>
              </a:r>
            </a:p>
            <a:p>
              <a:pPr algn="ctr"/>
              <a:endParaRPr lang="ru-RU" sz="2800" b="1" dirty="0">
                <a:latin typeface="Comic Sans MS" pitchFamily="6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8542" y="1348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жми на загадку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mogaguide.net/logo/jet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8822" y="3357787"/>
            <a:ext cx="7399114" cy="30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535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talinfo.ru/ru/news/95597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308" y="517175"/>
            <a:ext cx="4688808" cy="27507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tdata.ru/u18/photoE99A/20043712107-0/origin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61375" y="3645818"/>
            <a:ext cx="4680520" cy="278265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vladnews.ru/uploads/news/2012/12/15/d823d90e1c125946c3e59d2620f6c8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67213" y="549474"/>
            <a:ext cx="4680520" cy="279026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td1.mycdn.me/image?id=849090156109&amp;t=20&amp;plc=WEB&amp;tkn=*9WPGNUYIR33sKtm4eyu_ybl_se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7214" y="3645818"/>
            <a:ext cx="4680520" cy="279103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700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82" y="2205658"/>
            <a:ext cx="10873208" cy="11432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в РТ: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</a:t>
            </a:r>
            <a:r>
              <a:rPr lang="ru-RU" dirty="0" smtClean="0"/>
              <a:t>.46 </a:t>
            </a:r>
            <a:r>
              <a:rPr lang="ru-RU" dirty="0" smtClean="0"/>
              <a:t>№1,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493430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47945" y="1820461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795417" y="1104918"/>
            <a:ext cx="4752528" cy="3116964"/>
          </a:xfrm>
          <a:prstGeom prst="foldedCorner">
            <a:avLst/>
          </a:prstGeom>
          <a:solidFill>
            <a:schemeClr val="bg1"/>
          </a:solidFill>
          <a:ln>
            <a:solidFill>
              <a:srgbClr val="1FC3E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02" y="1917626"/>
            <a:ext cx="484619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дети,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урок!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11279782" y="189434"/>
            <a:ext cx="720080" cy="698370"/>
          </a:xfrm>
          <a:prstGeom prst="mathMultiply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337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1093010" y="251577"/>
            <a:ext cx="10342567" cy="2386130"/>
            <a:chOff x="3186030" y="2670310"/>
            <a:chExt cx="5429288" cy="2418909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0" y="2670310"/>
              <a:ext cx="5429288" cy="2418909"/>
            </a:xfrm>
            <a:prstGeom prst="cloudCallout">
              <a:avLst>
                <a:gd name="adj1" fmla="val -36472"/>
                <a:gd name="adj2" fmla="val 139766"/>
              </a:avLst>
            </a:prstGeom>
            <a:solidFill>
              <a:schemeClr val="bg1"/>
            </a:solidFill>
            <a:ln>
              <a:solidFill>
                <a:srgbClr val="1FC3E9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5008" y="2960119"/>
              <a:ext cx="5093453" cy="140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Люди изобретали летательные аппараты, </a:t>
              </a:r>
              <a:endParaRPr lang="ru-RU" sz="2800" b="1" dirty="0" smtClean="0">
                <a:latin typeface="Comic Sans MS" pitchFamily="66" charset="0"/>
              </a:endParaRP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которые </a:t>
              </a:r>
              <a:r>
                <a:rPr lang="ru-RU" sz="2800" b="1" dirty="0">
                  <a:latin typeface="Comic Sans MS" pitchFamily="66" charset="0"/>
                </a:rPr>
                <a:t>постепенно становились сложнее</a:t>
              </a:r>
              <a:r>
                <a:rPr lang="ru-RU" sz="2800" b="1" dirty="0" smtClean="0">
                  <a:latin typeface="Comic Sans MS" pitchFamily="66" charset="0"/>
                </a:rPr>
                <a:t>,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 надёжнее </a:t>
              </a:r>
              <a:r>
                <a:rPr lang="ru-RU" sz="2800" b="1" dirty="0">
                  <a:latin typeface="Comic Sans MS" pitchFamily="66" charset="0"/>
                </a:rPr>
                <a:t>и удобнее. А с чего все начиналось?</a:t>
              </a:r>
            </a:p>
          </p:txBody>
        </p:sp>
      </p:grp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1498" y="3522115"/>
            <a:ext cx="2304256" cy="306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944223" y="3936960"/>
            <a:ext cx="2257686" cy="30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lp.altclub.biz/utifilemanager/application/usersfiles/40846/%D0%9C%D0%BE%D0%B8_%D0%B8%D0%B7%D0%BE%D0%B1%D1%80%D0%B0%D0%B6%D0%B5%D0%BD%D0%B8%D1%8F/23%20%D0%A4%D0%95%D0%92%D0%A0%D0%90%D0%9B%D0%AF/a05b4431b9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2758" y="2576450"/>
            <a:ext cx="7696678" cy="40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198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88215" y="261442"/>
            <a:ext cx="7319159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1FC3E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Во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Франции в  1783 братья Жозеф и </a:t>
            </a:r>
            <a:r>
              <a:rPr lang="ru-RU" sz="2800" b="1" dirty="0" err="1">
                <a:solidFill>
                  <a:schemeClr val="tx1"/>
                </a:solidFill>
                <a:latin typeface="Comic Sans MS" pitchFamily="66" charset="0"/>
              </a:rPr>
              <a:t>Этьен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 МОНГОЛЬФЬЕ совершили запуск наполненного горячим дымом первого воздушного шара. Пассажирами были овца, петух и утка. Полёт длился 8 минут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1938" y="3213770"/>
            <a:ext cx="4608934" cy="36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lm4.meta.ua/pic/0/84/61/ke400I8a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62" y="2778929"/>
            <a:ext cx="5112568" cy="380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385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88215" y="261442"/>
            <a:ext cx="7319159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1FC3E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А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первыми людьми, осуществившими полёт, были два француза: </a:t>
            </a:r>
            <a:r>
              <a:rPr lang="ru-RU" sz="2800" b="1" dirty="0" err="1">
                <a:solidFill>
                  <a:schemeClr val="tx1"/>
                </a:solidFill>
                <a:latin typeface="Comic Sans MS" pitchFamily="66" charset="0"/>
              </a:rPr>
              <a:t>Француа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omic Sans MS" pitchFamily="66" charset="0"/>
              </a:rPr>
              <a:t>Пилатре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 де </a:t>
            </a:r>
            <a:r>
              <a:rPr lang="ru-RU" sz="2800" b="1" dirty="0" err="1">
                <a:solidFill>
                  <a:schemeClr val="tx1"/>
                </a:solidFill>
                <a:latin typeface="Comic Sans MS" pitchFamily="66" charset="0"/>
              </a:rPr>
              <a:t>Розье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 и маркиз </a:t>
            </a:r>
            <a:r>
              <a:rPr lang="ru-RU" sz="2800" b="1" dirty="0" err="1">
                <a:solidFill>
                  <a:schemeClr val="tx1"/>
                </a:solidFill>
                <a:latin typeface="Comic Sans MS" pitchFamily="66" charset="0"/>
              </a:rPr>
              <a:t>д’Арлен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.  21 ноября 1783 года они 25 минут летали над Парижем на шаре с горячим воздухом. </a:t>
            </a:r>
          </a:p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1938" y="3213770"/>
            <a:ext cx="4608934" cy="36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world.ru/wp-content/uploads/2014/01/a27587312bd4-500x34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/>
          <a:stretch/>
        </p:blipFill>
        <p:spPr bwMode="auto">
          <a:xfrm>
            <a:off x="1054646" y="2781722"/>
            <a:ext cx="5541136" cy="3744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821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go-sib.ru/news/154/0_ba458_13e6fa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766" y="1341562"/>
            <a:ext cx="7589134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0670" y="189434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Дирижабль Жака </a:t>
            </a:r>
            <a:r>
              <a:rPr lang="ru-RU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Менье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014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88215" y="261442"/>
            <a:ext cx="7319159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1FC3E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В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Красном селе, под Петербургом, был построен деревянный покатый настил, по которому, как по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взлётной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полосе,  должен был разгоняться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самолёт. Рядом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возвышался дощатый сарай, где Можайский со своим механиком проводил сборку и регулировку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самолёта.</a:t>
            </a:r>
          </a:p>
          <a:p>
            <a:pPr algn="just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1938" y="3213770"/>
            <a:ext cx="4608934" cy="36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196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volbusiness.ru/assets/images/mozais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5078" y="923581"/>
            <a:ext cx="4736240" cy="5580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0670" y="189434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Александр Фёдорович Можайский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02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88215" y="261442"/>
            <a:ext cx="7319159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1FC3E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И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вот настало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июльское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утро 1882 года.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Самолёт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тронулся с места и побежал по наклонному настилу, набирая скорость. Вот он оторвался от стартовой площадки и на какое-то мгновение повис в воздухе, но тут же наклонился набок и рухнул на землю, ломая крыло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...И всё-таки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, несмотря на неудачу, это была победа. </a:t>
            </a:r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Победа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человека над самим собой.</a:t>
            </a: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chemeClr val="bg1"/>
          </a:solidFill>
          <a:ln>
            <a:solidFill>
              <a:srgbClr val="1FC3E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1938" y="3213770"/>
            <a:ext cx="4608934" cy="36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329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587</Words>
  <Application>Microsoft Office PowerPoint</Application>
  <PresentationFormat>Произвольный</PresentationFormat>
  <Paragraphs>184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РТ:  с.46 №1, 2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 Наталья</dc:creator>
  <cp:lastModifiedBy>Минзиля</cp:lastModifiedBy>
  <cp:revision>229</cp:revision>
  <dcterms:created xsi:type="dcterms:W3CDTF">2016-11-11T12:35:51Z</dcterms:created>
  <dcterms:modified xsi:type="dcterms:W3CDTF">2020-05-04T16:54:15Z</dcterms:modified>
</cp:coreProperties>
</file>