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9" r:id="rId2"/>
    <p:sldId id="257" r:id="rId3"/>
    <p:sldId id="258" r:id="rId4"/>
    <p:sldId id="268" r:id="rId5"/>
    <p:sldId id="269" r:id="rId6"/>
    <p:sldId id="264" r:id="rId7"/>
    <p:sldId id="265" r:id="rId8"/>
    <p:sldId id="266" r:id="rId9"/>
    <p:sldId id="267" r:id="rId10"/>
    <p:sldId id="261" r:id="rId11"/>
    <p:sldId id="262" r:id="rId12"/>
    <p:sldId id="263" r:id="rId13"/>
    <p:sldId id="270" r:id="rId14"/>
    <p:sldId id="273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2765-F6AD-45D2-98EF-646083CE4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0%D1%82%D0%B0%D1%80%D1%81%D1%82%D0%B0%D0%BD" TargetMode="External"/><Relationship Id="rId2" Type="http://schemas.openxmlformats.org/officeDocument/2006/relationships/hyperlink" Target="https://ru.wikipedia.org/wiki/%D0%9D%D0%B0%D1%81%D0%B5%D0%BB%D0%B5%D0%BD%D0%B8%D0%B5_%D0%A2%D0%B0%D1%82%D0%B0%D1%80%D1%81%D1%82%D0%B0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0%D0%BE%D1%81%D1%81%D0%B8%D1%8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7%D0%B0%D0%BD%D1%8C" TargetMode="External"/><Relationship Id="rId2" Type="http://schemas.openxmlformats.org/officeDocument/2006/relationships/hyperlink" Target="https://ru.wikipedia.org/wiki/%D0%9D%D0%B0%D1%81%D0%B5%D0%BB%D1%91%D0%BD%D0%BD%D1%8B%D0%B5_%D0%BF%D1%83%D0%BD%D0%BA%D1%82%D1%8B_%D0%A2%D0%B0%D1%82%D0%B0%D1%80%D1%81%D1%82%D0%B0%D0%BD%D0%B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lbina_yarmuchametova76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1435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Природные  географические </a:t>
            </a:r>
            <a:r>
              <a:rPr lang="ru-RU" sz="4400" b="1" dirty="0" smtClean="0"/>
              <a:t>зоны </a:t>
            </a:r>
            <a:r>
              <a:rPr lang="ru-RU" sz="4400" b="1" dirty="0" smtClean="0"/>
              <a:t>Татарстана.</a:t>
            </a:r>
            <a:br>
              <a:rPr lang="ru-RU" sz="4400" b="1" dirty="0" smtClean="0"/>
            </a:br>
            <a:r>
              <a:rPr lang="ru-RU" sz="4400" b="1" dirty="0" smtClean="0"/>
              <a:t> Население Татарстана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45719" cy="142876"/>
          </a:xfrm>
        </p:spPr>
        <p:txBody>
          <a:bodyPr>
            <a:normAutofit fontScale="25000" lnSpcReduction="20000"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859712" cy="919163"/>
          </a:xfrm>
        </p:spPr>
        <p:txBody>
          <a:bodyPr/>
          <a:lstStyle/>
          <a:p>
            <a:r>
              <a:rPr lang="ru-RU"/>
              <a:t>Растительный мир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765175"/>
            <a:ext cx="7848600" cy="4387850"/>
          </a:xfrm>
        </p:spPr>
        <p:txBody>
          <a:bodyPr/>
          <a:lstStyle/>
          <a:p>
            <a:r>
              <a:rPr lang="ru-RU" sz="2800"/>
              <a:t>Татарстан расположен в том месте, где лесная зона постепенно переходит в лесостепь.</a:t>
            </a:r>
          </a:p>
          <a:p>
            <a:r>
              <a:rPr lang="ru-RU" sz="2800"/>
              <a:t>На севере республики растут хвойные и смешанные леса.</a:t>
            </a:r>
          </a:p>
          <a:p>
            <a:r>
              <a:rPr lang="ru-RU" sz="2800"/>
              <a:t>На юге в основном растут лиственные деревья: дуб, липа, клён, вяз, а также берёза и осина.</a:t>
            </a:r>
          </a:p>
        </p:txBody>
      </p:sp>
      <p:pic>
        <p:nvPicPr>
          <p:cNvPr id="11269" name="Picture 5" descr="i?id=238913880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221163"/>
            <a:ext cx="4033838" cy="2309812"/>
          </a:xfrm>
          <a:prstGeom prst="rect">
            <a:avLst/>
          </a:prstGeom>
          <a:noFill/>
        </p:spPr>
      </p:pic>
      <p:pic>
        <p:nvPicPr>
          <p:cNvPr id="11271" name="Picture 7" descr="i?id=463944410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508500"/>
            <a:ext cx="2265362" cy="205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Животные</a:t>
            </a:r>
          </a:p>
        </p:txBody>
      </p:sp>
      <p:pic>
        <p:nvPicPr>
          <p:cNvPr id="12293" name="Picture 5" descr="i?id=157096030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2592388" cy="1944688"/>
          </a:xfrm>
          <a:prstGeom prst="rect">
            <a:avLst/>
          </a:prstGeom>
          <a:noFill/>
        </p:spPr>
      </p:pic>
      <p:pic>
        <p:nvPicPr>
          <p:cNvPr id="12295" name="Picture 7" descr="i?id=353519717-6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773238"/>
            <a:ext cx="2552700" cy="1914525"/>
          </a:xfrm>
          <a:prstGeom prst="rect">
            <a:avLst/>
          </a:prstGeom>
          <a:noFill/>
        </p:spPr>
      </p:pic>
      <p:pic>
        <p:nvPicPr>
          <p:cNvPr id="12299" name="Picture 11" descr="i?id=490753971-1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7913" y="4076700"/>
            <a:ext cx="2986087" cy="2239963"/>
          </a:xfrm>
          <a:prstGeom prst="rect">
            <a:avLst/>
          </a:prstGeom>
          <a:noFill/>
        </p:spPr>
      </p:pic>
      <p:pic>
        <p:nvPicPr>
          <p:cNvPr id="12301" name="Picture 13" descr="i?id=397065444-4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81300"/>
            <a:ext cx="2573338" cy="1608138"/>
          </a:xfrm>
          <a:prstGeom prst="rect">
            <a:avLst/>
          </a:prstGeom>
          <a:noFill/>
        </p:spPr>
      </p:pic>
      <p:pic>
        <p:nvPicPr>
          <p:cNvPr id="12303" name="Picture 15" descr="i?id=306610219-1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292600"/>
            <a:ext cx="2592388" cy="1728788"/>
          </a:xfrm>
          <a:prstGeom prst="rect">
            <a:avLst/>
          </a:prstGeom>
          <a:noFill/>
        </p:spPr>
      </p:pic>
      <p:pic>
        <p:nvPicPr>
          <p:cNvPr id="12305" name="Picture 17" descr="i?id=5010700-6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1484313"/>
            <a:ext cx="2519362" cy="1679575"/>
          </a:xfrm>
          <a:prstGeom prst="rect">
            <a:avLst/>
          </a:prstGeom>
          <a:noFill/>
        </p:spPr>
      </p:pic>
      <p:pic>
        <p:nvPicPr>
          <p:cNvPr id="12307" name="Picture 19" descr="i?id=37904459-49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676775"/>
            <a:ext cx="2447925" cy="183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r>
              <a:rPr lang="ru-RU"/>
              <a:t>Охрана природы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229600" cy="4105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Природа нашей республики богата. Для её охраны созданы заповедники:</a:t>
            </a:r>
          </a:p>
          <a:p>
            <a:pPr>
              <a:lnSpc>
                <a:spcPct val="90000"/>
              </a:lnSpc>
            </a:pPr>
            <a:r>
              <a:rPr lang="ru-RU" dirty="0"/>
              <a:t>Волжско-Камский государственный заповедник</a:t>
            </a:r>
          </a:p>
          <a:p>
            <a:pPr>
              <a:lnSpc>
                <a:spcPct val="90000"/>
              </a:lnSpc>
            </a:pPr>
            <a:r>
              <a:rPr lang="ru-RU" dirty="0"/>
              <a:t>Национальный парк «Нижняя Кама»</a:t>
            </a:r>
          </a:p>
          <a:p>
            <a:pPr>
              <a:lnSpc>
                <a:spcPct val="90000"/>
              </a:lnSpc>
            </a:pPr>
            <a:r>
              <a:rPr lang="ru-RU" dirty="0" err="1"/>
              <a:t>Раифский</a:t>
            </a:r>
            <a:r>
              <a:rPr lang="ru-RU" dirty="0"/>
              <a:t> заповедник</a:t>
            </a:r>
          </a:p>
        </p:txBody>
      </p:sp>
      <p:pic>
        <p:nvPicPr>
          <p:cNvPr id="13317" name="Picture 5" descr="i?id=236548894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89363"/>
            <a:ext cx="2476500" cy="2735262"/>
          </a:xfrm>
          <a:prstGeom prst="rect">
            <a:avLst/>
          </a:prstGeom>
          <a:noFill/>
        </p:spPr>
      </p:pic>
      <p:pic>
        <p:nvPicPr>
          <p:cNvPr id="13319" name="Picture 7" descr="i?id=319346587-0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652963"/>
            <a:ext cx="3024188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республики Татарстан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31420"/>
          </a:xfrm>
        </p:spPr>
        <p:txBody>
          <a:bodyPr/>
          <a:lstStyle/>
          <a:p>
            <a:r>
              <a:rPr lang="ru-RU" sz="1800" dirty="0" smtClean="0"/>
              <a:t>Республика Татарстан является субъектом  </a:t>
            </a:r>
            <a:r>
              <a:rPr lang="ru-RU" sz="1800" dirty="0" smtClean="0"/>
              <a:t>Российской Федерации, суверенная республика (государство) в её составе. Входит в </a:t>
            </a:r>
            <a:r>
              <a:rPr lang="ru-RU" sz="1800" dirty="0" smtClean="0">
                <a:solidFill>
                  <a:srgbClr val="FF0000"/>
                </a:solidFill>
              </a:rPr>
              <a:t>Приволжский федеральный округ</a:t>
            </a:r>
            <a:r>
              <a:rPr lang="ru-RU" sz="1800" dirty="0" smtClean="0"/>
              <a:t>, является частью </a:t>
            </a:r>
            <a:r>
              <a:rPr lang="ru-RU" sz="1800" dirty="0" smtClean="0">
                <a:solidFill>
                  <a:srgbClr val="FF0000"/>
                </a:solidFill>
              </a:rPr>
              <a:t>Поволжского экономического района.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Численность </a:t>
            </a:r>
            <a:r>
              <a:rPr lang="ru-RU" dirty="0" smtClean="0"/>
              <a:t>населения республики по данным Росстата составляет </a:t>
            </a:r>
            <a:r>
              <a:rPr lang="ru-RU" b="1" u="sng" dirty="0" smtClean="0"/>
              <a:t>3 902 642</a:t>
            </a:r>
            <a:r>
              <a:rPr lang="ru-RU" u="sng" baseline="30000" dirty="0" smtClean="0">
                <a:hlinkClick r:id="rId2"/>
              </a:rPr>
              <a:t>[1]</a:t>
            </a:r>
            <a:r>
              <a:rPr lang="ru-RU" u="sng" dirty="0" smtClean="0"/>
              <a:t> чел. </a:t>
            </a:r>
            <a:r>
              <a:rPr lang="ru-RU" u="sng" dirty="0" smtClean="0"/>
              <a:t>(</a:t>
            </a:r>
            <a:r>
              <a:rPr lang="ru-RU" u="sng" dirty="0" smtClean="0"/>
              <a:t>2020</a:t>
            </a:r>
            <a:r>
              <a:rPr lang="ru-RU" dirty="0" smtClean="0"/>
              <a:t>).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Республике Татарстан проживают представители </a:t>
            </a:r>
            <a:r>
              <a:rPr lang="ru-RU" dirty="0" smtClean="0">
                <a:solidFill>
                  <a:srgbClr val="FF0000"/>
                </a:solidFill>
              </a:rPr>
              <a:t>115</a:t>
            </a:r>
            <a:r>
              <a:rPr lang="ru-RU" dirty="0" smtClean="0"/>
              <a:t> </a:t>
            </a:r>
            <a:r>
              <a:rPr lang="ru-RU" dirty="0" smtClean="0"/>
              <a:t>национальностей.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3" tooltip="Татарстан"/>
              </a:rPr>
              <a:t>Татарстан</a:t>
            </a:r>
            <a:r>
              <a:rPr lang="ru-RU" dirty="0" smtClean="0"/>
              <a:t> занимает 8-е место по численности населения среди субъектов </a:t>
            </a:r>
            <a:r>
              <a:rPr lang="ru-RU" dirty="0" smtClean="0">
                <a:hlinkClick r:id="rId4" tooltip="Россия"/>
              </a:rPr>
              <a:t>Российской </a:t>
            </a:r>
            <a:r>
              <a:rPr lang="ru-RU" dirty="0" smtClean="0">
                <a:hlinkClick r:id="rId4" tooltip="Россия"/>
              </a:rPr>
              <a:t>Федерации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Плотность населения — </a:t>
            </a:r>
            <a:r>
              <a:rPr lang="ru-RU" b="1" dirty="0" smtClean="0"/>
              <a:t>57,52</a:t>
            </a:r>
            <a:r>
              <a:rPr lang="ru-RU" dirty="0" smtClean="0"/>
              <a:t> чел./км</a:t>
            </a:r>
            <a:r>
              <a:rPr lang="ru-RU" baseline="30000" dirty="0" smtClean="0"/>
              <a:t>2</a:t>
            </a:r>
            <a:r>
              <a:rPr lang="ru-RU" dirty="0" smtClean="0"/>
              <a:t> (2020). Городское население — </a:t>
            </a:r>
            <a:r>
              <a:rPr lang="ru-RU" b="1" dirty="0" smtClean="0"/>
              <a:t>76,93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 % (2020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Крупнейшим </a:t>
            </a:r>
            <a:r>
              <a:rPr lang="ru-RU" dirty="0" smtClean="0">
                <a:hlinkClick r:id="rId2" tooltip="Населённые пункты Татарстана"/>
              </a:rPr>
              <a:t>населённым пунктом Татарстана</a:t>
            </a:r>
            <a:r>
              <a:rPr lang="ru-RU" dirty="0" smtClean="0"/>
              <a:t> является его столица </a:t>
            </a:r>
            <a:r>
              <a:rPr lang="ru-RU" dirty="0" err="1" smtClean="0"/>
              <a:t>город-миллионник</a:t>
            </a:r>
            <a:r>
              <a:rPr lang="ru-RU" dirty="0" smtClean="0"/>
              <a:t> </a:t>
            </a:r>
            <a:r>
              <a:rPr lang="ru-RU" dirty="0" smtClean="0">
                <a:hlinkClick r:id="rId3" tooltip="Казань"/>
              </a:rPr>
              <a:t>Казань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Крупными городами являются Набережные Челны, Нижнекамск, </a:t>
            </a:r>
            <a:r>
              <a:rPr lang="ru-RU" dirty="0" err="1" smtClean="0"/>
              <a:t>Альметевск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Кроме него, в республике есть ещё 26 населённых пунктов с численностью населения более 10 тысяч человек, в том числе 8 городов более чем с 50 тысячами и 3 города с более чем 100 тысячами жителей.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Народы с численностью населения более 5 тыс.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5616624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Татары	2012,6 (53,2 %)</a:t>
            </a:r>
          </a:p>
          <a:p>
            <a:r>
              <a:rPr lang="ru-RU" dirty="0" smtClean="0"/>
              <a:t>в том числе </a:t>
            </a:r>
            <a:r>
              <a:rPr lang="ru-RU" dirty="0" err="1" smtClean="0"/>
              <a:t>кряшены</a:t>
            </a:r>
            <a:r>
              <a:rPr lang="ru-RU" dirty="0" smtClean="0"/>
              <a:t>	 18,8 (30,0%)</a:t>
            </a:r>
          </a:p>
          <a:p>
            <a:r>
              <a:rPr lang="ru-RU" dirty="0" smtClean="0"/>
              <a:t>Русские	1501,4 (39,7 %)</a:t>
            </a:r>
          </a:p>
          <a:p>
            <a:r>
              <a:rPr lang="ru-RU" dirty="0" smtClean="0"/>
              <a:t>Чуваши	116,3 (3,1 %)</a:t>
            </a:r>
          </a:p>
          <a:p>
            <a:r>
              <a:rPr lang="ru-RU" dirty="0" smtClean="0"/>
              <a:t>Удмурты		23,5</a:t>
            </a:r>
          </a:p>
          <a:p>
            <a:r>
              <a:rPr lang="ru-RU" dirty="0" smtClean="0"/>
              <a:t>Мордва		19,2</a:t>
            </a:r>
          </a:p>
          <a:p>
            <a:r>
              <a:rPr lang="ru-RU" dirty="0" smtClean="0"/>
              <a:t>Марийцы		18,8</a:t>
            </a:r>
          </a:p>
          <a:p>
            <a:r>
              <a:rPr lang="ru-RU" dirty="0" smtClean="0"/>
              <a:t>Украинцы		18,2</a:t>
            </a:r>
          </a:p>
          <a:p>
            <a:r>
              <a:rPr lang="ru-RU" dirty="0" smtClean="0"/>
              <a:t>Башкиры		13,7</a:t>
            </a:r>
          </a:p>
          <a:p>
            <a:r>
              <a:rPr lang="ru-RU" dirty="0" smtClean="0"/>
              <a:t>Азербайджанцы	9,5</a:t>
            </a:r>
          </a:p>
          <a:p>
            <a:r>
              <a:rPr lang="ru-RU" dirty="0" smtClean="0"/>
              <a:t>Белорусы		н.д.</a:t>
            </a:r>
          </a:p>
          <a:p>
            <a:r>
              <a:rPr lang="ru-RU" dirty="0" smtClean="0"/>
              <a:t>Армяне		н.д.</a:t>
            </a:r>
          </a:p>
          <a:p>
            <a:r>
              <a:rPr lang="ru-RU" dirty="0" smtClean="0"/>
              <a:t>Евреи		н.д.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79"/>
            <a:ext cx="3467107" cy="443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Ответить на вопросы письменно</a:t>
            </a:r>
          </a:p>
          <a:p>
            <a:pPr>
              <a:buNone/>
            </a:pPr>
            <a:r>
              <a:rPr lang="ru-RU" dirty="0" smtClean="0"/>
              <a:t>1. В какой федеральный округ, экономический </a:t>
            </a:r>
            <a:r>
              <a:rPr lang="ru-RU" dirty="0" err="1" smtClean="0"/>
              <a:t>раойн</a:t>
            </a:r>
            <a:r>
              <a:rPr lang="ru-RU" dirty="0" smtClean="0"/>
              <a:t>  входит Республика Татарстан?</a:t>
            </a:r>
          </a:p>
          <a:p>
            <a:pPr>
              <a:buNone/>
            </a:pPr>
            <a:r>
              <a:rPr lang="ru-RU" dirty="0" smtClean="0"/>
              <a:t>2.Какие природные зоны занимают большую часть РТ?</a:t>
            </a:r>
          </a:p>
          <a:p>
            <a:pPr>
              <a:buNone/>
            </a:pPr>
            <a:r>
              <a:rPr lang="ru-RU" dirty="0" smtClean="0"/>
              <a:t>3.Какие почвы преобладают в РТ?</a:t>
            </a:r>
          </a:p>
          <a:p>
            <a:pPr>
              <a:buNone/>
            </a:pPr>
            <a:r>
              <a:rPr lang="ru-RU" dirty="0" smtClean="0"/>
              <a:t>4.Какие леса произрастают в РТ?</a:t>
            </a:r>
          </a:p>
          <a:p>
            <a:pPr>
              <a:buNone/>
            </a:pPr>
            <a:r>
              <a:rPr lang="ru-RU" dirty="0" smtClean="0"/>
              <a:t>5. Какие  обитают животные  и  произрастают растения на территории РТ?( </a:t>
            </a:r>
            <a:r>
              <a:rPr lang="ru-RU" dirty="0" err="1" smtClean="0"/>
              <a:t>перечтслите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6.Какова численность  населения РТ?</a:t>
            </a:r>
            <a:r>
              <a:rPr lang="ru-RU" dirty="0" smtClean="0"/>
              <a:t> </a:t>
            </a:r>
            <a:r>
              <a:rPr lang="ru-RU" dirty="0" smtClean="0"/>
              <a:t>Назовите город миллионер.</a:t>
            </a:r>
          </a:p>
          <a:p>
            <a:pPr>
              <a:buNone/>
            </a:pPr>
            <a:r>
              <a:rPr lang="ru-RU" dirty="0" smtClean="0"/>
              <a:t>7.Дайте краткую характеристику  в 2-3 предложениях об  охраняемых территориях РТ( перечислите объекты)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Обратная связь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 Для желающих подтянуть оценки в конце четверти предлагаю  выполнить  следующее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Создать  презентационный  материал </a:t>
            </a:r>
            <a:r>
              <a:rPr lang="ru-RU" dirty="0" smtClean="0"/>
              <a:t>о природе, проблемах и особенностях населения своей местности на основе различных источников </a:t>
            </a:r>
            <a:r>
              <a:rPr lang="ru-RU" dirty="0" smtClean="0"/>
              <a:t>информации.</a:t>
            </a:r>
          </a:p>
          <a:p>
            <a:r>
              <a:rPr lang="ru-RU" dirty="0" smtClean="0"/>
              <a:t>Свои выполненные работы выслать </a:t>
            </a:r>
          </a:p>
          <a:p>
            <a:pPr>
              <a:defRPr/>
            </a:pPr>
            <a:r>
              <a:rPr lang="ru-RU" dirty="0" err="1" smtClean="0"/>
              <a:t>Ярмухаметовой</a:t>
            </a:r>
            <a:r>
              <a:rPr lang="ru-RU" dirty="0" smtClean="0"/>
              <a:t> Альбине </a:t>
            </a:r>
            <a:r>
              <a:rPr lang="ru-RU" dirty="0" err="1" smtClean="0"/>
              <a:t>Габдулбаровне</a:t>
            </a:r>
            <a:r>
              <a:rPr lang="ru-RU" dirty="0" smtClean="0"/>
              <a:t>:</a:t>
            </a:r>
            <a:endParaRPr lang="ru-RU" dirty="0" smtClean="0"/>
          </a:p>
          <a:p>
            <a:pPr>
              <a:defRPr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albina_yarmuchametova76@mail.ru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smtClean="0"/>
              <a:t>Или </a:t>
            </a:r>
            <a:r>
              <a:rPr lang="en-US" smtClean="0"/>
              <a:t>WhatsApp</a:t>
            </a:r>
            <a:r>
              <a:rPr lang="en-US" dirty="0" smtClean="0"/>
              <a:t> </a:t>
            </a:r>
            <a:r>
              <a:rPr lang="en-US" dirty="0" smtClean="0"/>
              <a:t>89050226474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n_11_09_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физ карта Татар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err="1" smtClean="0"/>
              <a:t>Природно</a:t>
            </a:r>
            <a:r>
              <a:rPr lang="ru-RU" dirty="0" smtClean="0"/>
              <a:t> - географические 					зоны </a:t>
            </a:r>
          </a:p>
        </p:txBody>
      </p:sp>
      <p:pic>
        <p:nvPicPr>
          <p:cNvPr id="12296" name="Picture 8" descr="рельеф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3860800"/>
            <a:ext cx="3168650" cy="2600325"/>
          </a:xfrm>
        </p:spPr>
      </p:pic>
      <p:pic>
        <p:nvPicPr>
          <p:cNvPr id="12297" name="Picture 9" descr="цвет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125538"/>
            <a:ext cx="3168650" cy="2590800"/>
          </a:xfr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716463" y="1752600"/>
            <a:ext cx="3970337" cy="4114800"/>
          </a:xfrm>
        </p:spPr>
        <p:txBody>
          <a:bodyPr/>
          <a:lstStyle/>
          <a:p>
            <a:pPr indent="-57150" eaLnBrk="1" hangingPunct="1">
              <a:buFontTx/>
              <a:buNone/>
            </a:pPr>
            <a:r>
              <a:rPr lang="ru-RU" sz="2400" smtClean="0"/>
              <a:t>Татарстан расположен в лесной и лесостепной зонах. Черты переходности выражены в растительности, почвах и животном мире, что является причиной разнообразия природы республики.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10462" cy="45719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11269" name="Picture 5" descr="Untitle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/>
              <a:t>Республика Татарстан. Почвы.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dirty="0" smtClean="0"/>
              <a:t>Почвы отличаются большим разнообразием — от серых лесных и подзолистых на севере и западе до различных видов черноземов на юге республики (32 % площади). На территории региона встречаются особенно плодородные мощные чернозёмы, а преобладают серые лесные и выщелоченные чернозёмные почвы.</a:t>
            </a:r>
          </a:p>
          <a:p>
            <a:r>
              <a:rPr lang="ru-RU" dirty="0" smtClean="0"/>
              <a:t>На территории Татарстана выделяют три почвенных района:</a:t>
            </a:r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Махотина В.В. г. Набережные Челны РТ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Северный (</a:t>
            </a:r>
            <a:r>
              <a:rPr lang="ru-RU" b="1" dirty="0" err="1" smtClean="0"/>
              <a:t>Предкамье</a:t>
            </a:r>
            <a:r>
              <a:rPr lang="ru-RU" b="1" dirty="0" smtClean="0"/>
              <a:t>)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ряде районов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Балтасинский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Кукморский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Мамадышский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сильна эрозия, коей подвержено до 40 % территории.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Махотина В.В. г. Набережные Челны РТ</a:t>
            </a:r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71600" y="1143000"/>
          <a:ext cx="609600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057400"/>
                <a:gridCol w="1524000"/>
              </a:tblGrid>
              <a:tr h="185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57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светло-серые лесные 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водораздельные плато и верхние части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склонов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29 %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7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дерново-подзолистые 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21 %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7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серые и тёмно-серые лесные почвы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18,3 %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смытые почвы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22,5 %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5057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пойменные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6-7 %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болотные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около 2 %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дерновые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 возвышенностях и холмах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Западный (</a:t>
            </a:r>
            <a:r>
              <a:rPr lang="ru-RU" b="1" dirty="0" err="1" smtClean="0"/>
              <a:t>Предволжье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43891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юго-западе района распространены чернозёмы (преобладают выщелоченные).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Махотина В.В. г. Набережные Челны РТ</a:t>
            </a:r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371600"/>
          <a:ext cx="8117840" cy="31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632"/>
                <a:gridCol w="2822428"/>
                <a:gridCol w="2069780"/>
              </a:tblGrid>
              <a:tr h="421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873">
                <a:tc>
                  <a:txBody>
                    <a:bodyPr/>
                    <a:lstStyle/>
                    <a:p>
                      <a:r>
                        <a:rPr lang="ru-RU" dirty="0" smtClean="0"/>
                        <a:t>лесостепные почвы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в северной части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51,7 %</a:t>
                      </a:r>
                      <a:endParaRPr lang="ru-RU" dirty="0"/>
                    </a:p>
                  </a:txBody>
                  <a:tcPr/>
                </a:tc>
              </a:tr>
              <a:tr h="421873">
                <a:tc>
                  <a:txBody>
                    <a:bodyPr/>
                    <a:lstStyle/>
                    <a:p>
                      <a:r>
                        <a:rPr lang="ru-RU" dirty="0" smtClean="0"/>
                        <a:t>серые и тёмно-серые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32,7 %</a:t>
                      </a:r>
                      <a:endParaRPr lang="ru-RU" dirty="0"/>
                    </a:p>
                  </a:txBody>
                  <a:tcPr/>
                </a:tc>
              </a:tr>
              <a:tr h="1040235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светло-серые и дерново-подзолистые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высокие участки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12 %</a:t>
                      </a:r>
                      <a:endParaRPr lang="ru-RU" dirty="0"/>
                    </a:p>
                  </a:txBody>
                  <a:tcPr/>
                </a:tc>
              </a:tr>
              <a:tr h="421873">
                <a:tc>
                  <a:txBody>
                    <a:bodyPr/>
                    <a:lstStyle/>
                    <a:p>
                      <a:r>
                        <a:rPr lang="ru-RU" dirty="0" smtClean="0"/>
                        <a:t>пойменные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6,5 %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873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болотные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1,2 %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b="1" dirty="0" smtClean="0"/>
              <a:t>Юго-восточный (</a:t>
            </a:r>
            <a:r>
              <a:rPr lang="ru-RU" b="1" dirty="0" err="1" smtClean="0"/>
              <a:t>Закамье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западу от </a:t>
            </a:r>
            <a:r>
              <a:rPr lang="ru-RU" dirty="0" err="1" smtClean="0"/>
              <a:t>Шешмы</a:t>
            </a:r>
            <a:r>
              <a:rPr lang="ru-RU" dirty="0" smtClean="0"/>
              <a:t> преобладают выщелоченные и обыкновенные чернозёмы, правобережье Малого Черемшана занято тёмно-серыми почвами. К востоку от </a:t>
            </a:r>
            <a:r>
              <a:rPr lang="ru-RU" dirty="0" err="1" smtClean="0"/>
              <a:t>Шешмы</a:t>
            </a:r>
            <a:r>
              <a:rPr lang="ru-RU" dirty="0" smtClean="0"/>
              <a:t> преобладают серые лесные и чернозёмные почвы, в северной части района — выщелоченные чернозёмы. Возвышения заняты лесостепными почвами, низменности — чернозёмами.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Махотина В.В. г. Набережные Челны РТ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8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</TotalTime>
  <Words>439</Words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Природные  географические зоны Татарстана.  Население Татарстана </vt:lpstr>
      <vt:lpstr>Слайд 2</vt:lpstr>
      <vt:lpstr>Слайд 3</vt:lpstr>
      <vt:lpstr>Природно - географические      зоны </vt:lpstr>
      <vt:lpstr>Слайд 5</vt:lpstr>
      <vt:lpstr>Республика Татарстан. Почвы.</vt:lpstr>
      <vt:lpstr>Северный (Предкамье) </vt:lpstr>
      <vt:lpstr>Западный (Предволжье)</vt:lpstr>
      <vt:lpstr>Юго-восточный (Закамье)</vt:lpstr>
      <vt:lpstr>Растительный мир</vt:lpstr>
      <vt:lpstr>Животные</vt:lpstr>
      <vt:lpstr>Охрана природы</vt:lpstr>
      <vt:lpstr>Население республики Татарстан</vt:lpstr>
      <vt:lpstr>Слайд 14</vt:lpstr>
      <vt:lpstr>Народы с численностью населения более 5 тыс.</vt:lpstr>
      <vt:lpstr>Домашнее задание</vt:lpstr>
      <vt:lpstr>            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Альбина</cp:lastModifiedBy>
  <cp:revision>7</cp:revision>
  <dcterms:created xsi:type="dcterms:W3CDTF">2017-05-14T18:29:02Z</dcterms:created>
  <dcterms:modified xsi:type="dcterms:W3CDTF">2020-05-14T14:41:25Z</dcterms:modified>
</cp:coreProperties>
</file>