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2QX9GN--A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_aliya_21@mail.ru" TargetMode="External"/><Relationship Id="rId2" Type="http://schemas.openxmlformats.org/officeDocument/2006/relationships/hyperlink" Target="mailto:liliya.z.f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ctr"/>
            <a:r>
              <a:rPr lang="ru-RU" b="1" dirty="0" smtClean="0"/>
              <a:t>Тема урока: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Таблица умножения. Алгоритмы письменного сложения, вычитания, умножения и деления многозначных чисел. </a:t>
            </a:r>
            <a:br>
              <a:rPr lang="ru-RU" dirty="0" smtClean="0"/>
            </a:br>
            <a:r>
              <a:rPr lang="ru-RU" dirty="0" smtClean="0"/>
              <a:t>Умножение числа и на 3.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https://www.youtube.com/watch?v=b2QX9GN--AM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Пройти по ссылке и просмотреть </a:t>
            </a:r>
            <a:r>
              <a:rPr lang="ru-RU" dirty="0" err="1" smtClean="0"/>
              <a:t>видеоурок</a:t>
            </a:r>
            <a:r>
              <a:rPr lang="ru-RU" dirty="0" smtClean="0"/>
              <a:t> </a:t>
            </a:r>
            <a:r>
              <a:rPr lang="ru-RU" dirty="0" smtClean="0"/>
              <a:t>(по желанию)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по учебнику </a:t>
            </a:r>
            <a:r>
              <a:rPr lang="ru-RU" dirty="0" err="1" smtClean="0"/>
              <a:t>стр</a:t>
            </a:r>
            <a:r>
              <a:rPr lang="ru-RU" dirty="0" smtClean="0"/>
              <a:t> 91: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Самостоятельно прочитай  объяснение на </a:t>
            </a:r>
            <a:r>
              <a:rPr lang="ru-RU" dirty="0" err="1" smtClean="0"/>
              <a:t>стр</a:t>
            </a:r>
            <a:r>
              <a:rPr lang="ru-RU" dirty="0" smtClean="0"/>
              <a:t> 91. </a:t>
            </a:r>
          </a:p>
          <a:p>
            <a:pPr marL="514350" indent="-514350">
              <a:buAutoNum type="arabicParenR"/>
            </a:pPr>
            <a:r>
              <a:rPr lang="ru-RU" dirty="0" smtClean="0"/>
              <a:t>Выполни № 1 (письменно)</a:t>
            </a:r>
          </a:p>
          <a:p>
            <a:pPr marL="514350" indent="-514350">
              <a:buAutoNum type="arabicParenR"/>
            </a:pPr>
            <a:r>
              <a:rPr lang="ru-RU" dirty="0" smtClean="0"/>
              <a:t>№ 2 (устно)</a:t>
            </a:r>
          </a:p>
          <a:p>
            <a:pPr marL="514350" indent="-514350">
              <a:buAutoNum type="arabicParenR"/>
            </a:pPr>
            <a:r>
              <a:rPr lang="ru-RU" dirty="0" smtClean="0"/>
              <a:t>№3 (нарисуй схематический рисунок, решение, ответ)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523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2643206" cy="4525963"/>
          </a:xfrm>
        </p:spPr>
        <p:txBody>
          <a:bodyPr/>
          <a:lstStyle/>
          <a:p>
            <a:pPr>
              <a:buNone/>
            </a:pPr>
            <a:r>
              <a:rPr lang="ru-RU" b="1" dirty="0" err="1" smtClean="0"/>
              <a:t>Стр</a:t>
            </a:r>
            <a:r>
              <a:rPr lang="ru-RU" b="1" dirty="0" smtClean="0"/>
              <a:t> 91 №1</a:t>
            </a:r>
          </a:p>
          <a:p>
            <a:pPr>
              <a:buNone/>
            </a:pPr>
            <a:r>
              <a:rPr lang="ru-RU" dirty="0" smtClean="0"/>
              <a:t>3*7+3=24</a:t>
            </a:r>
          </a:p>
          <a:p>
            <a:pPr>
              <a:buNone/>
            </a:pPr>
            <a:r>
              <a:rPr lang="ru-RU" dirty="0" smtClean="0"/>
              <a:t>8*3-3=21</a:t>
            </a:r>
          </a:p>
          <a:p>
            <a:pPr>
              <a:buNone/>
            </a:pPr>
            <a:r>
              <a:rPr lang="ru-RU" dirty="0" smtClean="0"/>
              <a:t>3*6+3=21</a:t>
            </a:r>
          </a:p>
          <a:p>
            <a:pPr>
              <a:buNone/>
            </a:pPr>
            <a:r>
              <a:rPr lang="ru-RU" dirty="0" smtClean="0"/>
              <a:t>3*7-3=18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000364" y="1643050"/>
            <a:ext cx="264320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3*10-3=10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3*9+3=30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2*9+2=20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2*7-2=12</a:t>
            </a: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Проверь себя!!!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229600" cy="564360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err="1" smtClean="0"/>
              <a:t>Стр</a:t>
            </a:r>
            <a:r>
              <a:rPr lang="ru-RU" b="1" dirty="0" smtClean="0"/>
              <a:t> </a:t>
            </a:r>
            <a:r>
              <a:rPr lang="en-US" b="1" dirty="0" smtClean="0"/>
              <a:t>9</a:t>
            </a:r>
            <a:r>
              <a:rPr lang="ru-RU" b="1" dirty="0" smtClean="0"/>
              <a:t>1 № 2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8*3=24 (р.) – всего покрашено </a:t>
            </a:r>
          </a:p>
          <a:p>
            <a:pPr>
              <a:buNone/>
            </a:pPr>
            <a:r>
              <a:rPr lang="ru-RU" dirty="0" smtClean="0"/>
              <a:t>Ответ: 24 рамы.</a:t>
            </a:r>
          </a:p>
          <a:p>
            <a:pPr>
              <a:buNone/>
            </a:pPr>
            <a:r>
              <a:rPr lang="ru-RU" b="1" u="sng" dirty="0" smtClean="0"/>
              <a:t>Обратные задачи:</a:t>
            </a:r>
          </a:p>
          <a:p>
            <a:pPr marL="0" indent="17463" algn="just">
              <a:buNone/>
            </a:pPr>
            <a:r>
              <a:rPr lang="ru-RU" dirty="0" smtClean="0"/>
              <a:t>1) Маляр окрасил 24 рамы за 3 дня. Сколько рам он окрашивал каждый день? </a:t>
            </a:r>
          </a:p>
          <a:p>
            <a:pPr>
              <a:buNone/>
            </a:pPr>
            <a:r>
              <a:rPr lang="ru-RU" b="1" dirty="0" smtClean="0"/>
              <a:t>24:3=8(р.) – за один день</a:t>
            </a:r>
          </a:p>
          <a:p>
            <a:pPr>
              <a:buNone/>
            </a:pPr>
            <a:r>
              <a:rPr lang="ru-RU" b="1" dirty="0" smtClean="0"/>
              <a:t>Ответ: 8 рам.</a:t>
            </a:r>
          </a:p>
          <a:p>
            <a:pPr>
              <a:buNone/>
            </a:pPr>
            <a:r>
              <a:rPr lang="ru-RU" dirty="0" smtClean="0"/>
              <a:t>2) Маляр окрасил 24 рамы, окрашивая каждый день по 8 рам. За сколько дней он окрасил все рамы?</a:t>
            </a:r>
          </a:p>
          <a:p>
            <a:pPr>
              <a:buNone/>
            </a:pPr>
            <a:r>
              <a:rPr lang="ru-RU" b="1" dirty="0" smtClean="0"/>
              <a:t>24:8=3 (д.)</a:t>
            </a:r>
          </a:p>
          <a:p>
            <a:pPr>
              <a:buNone/>
            </a:pPr>
            <a:r>
              <a:rPr lang="ru-RU" b="1" dirty="0" smtClean="0"/>
              <a:t>Ответ: за 3 дня.</a:t>
            </a:r>
            <a:endParaRPr lang="ru-RU" b="1" dirty="0"/>
          </a:p>
        </p:txBody>
      </p:sp>
      <p:grpSp>
        <p:nvGrpSpPr>
          <p:cNvPr id="62" name="Группа 61"/>
          <p:cNvGrpSpPr/>
          <p:nvPr/>
        </p:nvGrpSpPr>
        <p:grpSpPr>
          <a:xfrm>
            <a:off x="714348" y="1071546"/>
            <a:ext cx="5504532" cy="1785950"/>
            <a:chOff x="714348" y="1500174"/>
            <a:chExt cx="5504532" cy="1785950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1643042" y="1714488"/>
              <a:ext cx="3357586" cy="1357322"/>
              <a:chOff x="857224" y="1643050"/>
              <a:chExt cx="3357586" cy="1357322"/>
            </a:xfrm>
          </p:grpSpPr>
          <p:grpSp>
            <p:nvGrpSpPr>
              <p:cNvPr id="37" name="Группа 36"/>
              <p:cNvGrpSpPr/>
              <p:nvPr/>
            </p:nvGrpSpPr>
            <p:grpSpPr>
              <a:xfrm>
                <a:off x="857224" y="1643050"/>
                <a:ext cx="3357586" cy="357190"/>
                <a:chOff x="642910" y="1643050"/>
                <a:chExt cx="3357586" cy="357190"/>
              </a:xfrm>
            </p:grpSpPr>
            <p:sp>
              <p:nvSpPr>
                <p:cNvPr id="29" name="Прямоугольник 28"/>
                <p:cNvSpPr/>
                <p:nvPr/>
              </p:nvSpPr>
              <p:spPr>
                <a:xfrm>
                  <a:off x="642910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Прямоугольник 29"/>
                <p:cNvSpPr/>
                <p:nvPr/>
              </p:nvSpPr>
              <p:spPr>
                <a:xfrm>
                  <a:off x="1071538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Прямоугольник 30"/>
                <p:cNvSpPr/>
                <p:nvPr/>
              </p:nvSpPr>
              <p:spPr>
                <a:xfrm>
                  <a:off x="1500166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" name="Прямоугольник 31"/>
                <p:cNvSpPr/>
                <p:nvPr/>
              </p:nvSpPr>
              <p:spPr>
                <a:xfrm>
                  <a:off x="1928794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Прямоугольник 32"/>
                <p:cNvSpPr/>
                <p:nvPr/>
              </p:nvSpPr>
              <p:spPr>
                <a:xfrm>
                  <a:off x="3214678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Прямоугольник 33"/>
                <p:cNvSpPr/>
                <p:nvPr/>
              </p:nvSpPr>
              <p:spPr>
                <a:xfrm>
                  <a:off x="2357422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Прямоугольник 34"/>
                <p:cNvSpPr/>
                <p:nvPr/>
              </p:nvSpPr>
              <p:spPr>
                <a:xfrm>
                  <a:off x="3643306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6" name="Прямоугольник 35"/>
                <p:cNvSpPr/>
                <p:nvPr/>
              </p:nvSpPr>
              <p:spPr>
                <a:xfrm>
                  <a:off x="2786050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38" name="Группа 37"/>
              <p:cNvGrpSpPr/>
              <p:nvPr/>
            </p:nvGrpSpPr>
            <p:grpSpPr>
              <a:xfrm>
                <a:off x="857224" y="2643182"/>
                <a:ext cx="3357586" cy="357190"/>
                <a:chOff x="642910" y="1643050"/>
                <a:chExt cx="3357586" cy="357190"/>
              </a:xfrm>
            </p:grpSpPr>
            <p:sp>
              <p:nvSpPr>
                <p:cNvPr id="39" name="Прямоугольник 38"/>
                <p:cNvSpPr/>
                <p:nvPr/>
              </p:nvSpPr>
              <p:spPr>
                <a:xfrm>
                  <a:off x="642910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0" name="Прямоугольник 39"/>
                <p:cNvSpPr/>
                <p:nvPr/>
              </p:nvSpPr>
              <p:spPr>
                <a:xfrm>
                  <a:off x="1071538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1" name="Прямоугольник 40"/>
                <p:cNvSpPr/>
                <p:nvPr/>
              </p:nvSpPr>
              <p:spPr>
                <a:xfrm>
                  <a:off x="1500166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2" name="Прямоугольник 41"/>
                <p:cNvSpPr/>
                <p:nvPr/>
              </p:nvSpPr>
              <p:spPr>
                <a:xfrm>
                  <a:off x="1928794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3" name="Прямоугольник 42"/>
                <p:cNvSpPr/>
                <p:nvPr/>
              </p:nvSpPr>
              <p:spPr>
                <a:xfrm>
                  <a:off x="3214678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4" name="Прямоугольник 43"/>
                <p:cNvSpPr/>
                <p:nvPr/>
              </p:nvSpPr>
              <p:spPr>
                <a:xfrm>
                  <a:off x="2357422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5" name="Прямоугольник 44"/>
                <p:cNvSpPr/>
                <p:nvPr/>
              </p:nvSpPr>
              <p:spPr>
                <a:xfrm>
                  <a:off x="3643306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6" name="Прямоугольник 45"/>
                <p:cNvSpPr/>
                <p:nvPr/>
              </p:nvSpPr>
              <p:spPr>
                <a:xfrm>
                  <a:off x="2786050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7" name="Группа 46"/>
              <p:cNvGrpSpPr/>
              <p:nvPr/>
            </p:nvGrpSpPr>
            <p:grpSpPr>
              <a:xfrm>
                <a:off x="857224" y="2143116"/>
                <a:ext cx="3357586" cy="357190"/>
                <a:chOff x="642910" y="1643050"/>
                <a:chExt cx="3357586" cy="357190"/>
              </a:xfrm>
            </p:grpSpPr>
            <p:sp>
              <p:nvSpPr>
                <p:cNvPr id="48" name="Прямоугольник 47"/>
                <p:cNvSpPr/>
                <p:nvPr/>
              </p:nvSpPr>
              <p:spPr>
                <a:xfrm>
                  <a:off x="642910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Прямоугольник 48"/>
                <p:cNvSpPr/>
                <p:nvPr/>
              </p:nvSpPr>
              <p:spPr>
                <a:xfrm>
                  <a:off x="1071538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0" name="Прямоугольник 49"/>
                <p:cNvSpPr/>
                <p:nvPr/>
              </p:nvSpPr>
              <p:spPr>
                <a:xfrm>
                  <a:off x="1500166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1" name="Прямоугольник 50"/>
                <p:cNvSpPr/>
                <p:nvPr/>
              </p:nvSpPr>
              <p:spPr>
                <a:xfrm>
                  <a:off x="1928794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2" name="Прямоугольник 51"/>
                <p:cNvSpPr/>
                <p:nvPr/>
              </p:nvSpPr>
              <p:spPr>
                <a:xfrm>
                  <a:off x="3214678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3" name="Прямоугольник 52"/>
                <p:cNvSpPr/>
                <p:nvPr/>
              </p:nvSpPr>
              <p:spPr>
                <a:xfrm>
                  <a:off x="2357422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4" name="Прямоугольник 53"/>
                <p:cNvSpPr/>
                <p:nvPr/>
              </p:nvSpPr>
              <p:spPr>
                <a:xfrm>
                  <a:off x="3643306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5" name="Прямоугольник 54"/>
                <p:cNvSpPr/>
                <p:nvPr/>
              </p:nvSpPr>
              <p:spPr>
                <a:xfrm>
                  <a:off x="2786050" y="1643050"/>
                  <a:ext cx="357190" cy="35719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56" name="TextBox 55"/>
            <p:cNvSpPr txBox="1"/>
            <p:nvPr/>
          </p:nvSpPr>
          <p:spPr>
            <a:xfrm>
              <a:off x="714348" y="1714488"/>
              <a:ext cx="84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1 день</a:t>
              </a:r>
              <a:endParaRPr lang="ru-RU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4348" y="2214554"/>
              <a:ext cx="84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2 день</a:t>
              </a:r>
              <a:endParaRPr lang="ru-RU" b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14348" y="2714620"/>
              <a:ext cx="84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3 день</a:t>
              </a:r>
              <a:endParaRPr lang="ru-RU" b="1" dirty="0"/>
            </a:p>
          </p:txBody>
        </p:sp>
        <p:sp>
          <p:nvSpPr>
            <p:cNvPr id="60" name="Правая фигурная скобка 59"/>
            <p:cNvSpPr/>
            <p:nvPr/>
          </p:nvSpPr>
          <p:spPr>
            <a:xfrm>
              <a:off x="5143504" y="1500174"/>
              <a:ext cx="571504" cy="1785950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857884" y="2214554"/>
              <a:ext cx="3609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/>
                <a:t>? </a:t>
              </a:r>
              <a:endParaRPr lang="ru-RU" sz="2000" b="1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/>
          <a:lstStyle/>
          <a:p>
            <a:pPr>
              <a:buNone/>
            </a:pPr>
            <a:r>
              <a:rPr lang="ru-RU" b="1" dirty="0" err="1" smtClean="0"/>
              <a:t>Стр</a:t>
            </a:r>
            <a:r>
              <a:rPr lang="ru-RU" b="1" dirty="0" smtClean="0"/>
              <a:t> 90 №3</a:t>
            </a:r>
          </a:p>
          <a:p>
            <a:pPr>
              <a:buNone/>
            </a:pPr>
            <a:r>
              <a:rPr lang="ru-RU" dirty="0" smtClean="0"/>
              <a:t>Автобус – 2 ч.</a:t>
            </a:r>
          </a:p>
          <a:p>
            <a:pPr>
              <a:buNone/>
            </a:pPr>
            <a:r>
              <a:rPr lang="ru-RU" dirty="0" smtClean="0"/>
              <a:t>Поезд – на 4 ч.</a:t>
            </a:r>
            <a:r>
              <a:rPr lang="en-US" dirty="0" smtClean="0"/>
              <a:t> &gt;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2+4=6 (ч.) – футболисты ехали на поезде</a:t>
            </a:r>
          </a:p>
          <a:p>
            <a:pPr>
              <a:buNone/>
            </a:pPr>
            <a:r>
              <a:rPr lang="ru-RU" dirty="0" smtClean="0"/>
              <a:t>2+6=8(ч.) – футболисты потратили на весь путь</a:t>
            </a:r>
          </a:p>
          <a:p>
            <a:pPr>
              <a:buNone/>
            </a:pPr>
            <a:r>
              <a:rPr lang="ru-RU" dirty="0" smtClean="0"/>
              <a:t>Ответ: 8 ч.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grpSp>
        <p:nvGrpSpPr>
          <p:cNvPr id="35" name="Группа 34"/>
          <p:cNvGrpSpPr/>
          <p:nvPr/>
        </p:nvGrpSpPr>
        <p:grpSpPr>
          <a:xfrm>
            <a:off x="3000364" y="2214554"/>
            <a:ext cx="1637262" cy="1143008"/>
            <a:chOff x="3500430" y="2214554"/>
            <a:chExt cx="1637262" cy="1143008"/>
          </a:xfrm>
        </p:grpSpPr>
        <p:grpSp>
          <p:nvGrpSpPr>
            <p:cNvPr id="32" name="Группа 31"/>
            <p:cNvGrpSpPr/>
            <p:nvPr/>
          </p:nvGrpSpPr>
          <p:grpSpPr>
            <a:xfrm>
              <a:off x="3500430" y="2428868"/>
              <a:ext cx="715174" cy="715968"/>
              <a:chOff x="3500430" y="2428868"/>
              <a:chExt cx="715174" cy="715968"/>
            </a:xfrm>
          </p:grpSpPr>
          <p:cxnSp>
            <p:nvCxnSpPr>
              <p:cNvPr id="25" name="Прямая соединительная линия 24"/>
              <p:cNvCxnSpPr/>
              <p:nvPr/>
            </p:nvCxnSpPr>
            <p:spPr>
              <a:xfrm>
                <a:off x="3857620" y="3143248"/>
                <a:ext cx="35719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rot="5400000" flipH="1" flipV="1">
                <a:off x="3857620" y="2786058"/>
                <a:ext cx="71438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 стрелкой 30"/>
              <p:cNvCxnSpPr/>
              <p:nvPr/>
            </p:nvCxnSpPr>
            <p:spPr>
              <a:xfrm rot="10800000">
                <a:off x="3500430" y="2428868"/>
                <a:ext cx="71438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Правая фигурная скобка 32"/>
            <p:cNvSpPr/>
            <p:nvPr/>
          </p:nvSpPr>
          <p:spPr>
            <a:xfrm>
              <a:off x="4357686" y="2214554"/>
              <a:ext cx="285752" cy="1143008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786314" y="2571744"/>
              <a:ext cx="3513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/>
                <a:t>?</a:t>
              </a:r>
              <a:endParaRPr lang="ru-RU" sz="2800" b="1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Страница 91 № 5, </a:t>
            </a:r>
            <a:r>
              <a:rPr lang="ru-RU" dirty="0" smtClean="0">
                <a:solidFill>
                  <a:srgbClr val="00B050"/>
                </a:solidFill>
              </a:rPr>
              <a:t>(№ 6 по желанию)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3071810"/>
            <a:ext cx="8339166" cy="3206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Контакты: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 –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liliya.z.f@mail.ru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ru-RU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Закирзянова</a:t>
            </a: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Л.Ф.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WhatsApp</a:t>
            </a: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- 89674646624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 – 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m_aliya_21@mail.ru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ru-RU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Хабибрахманова</a:t>
            </a: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А.И.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WhatsApp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- 89625600403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233</Words>
  <Application>Microsoft Office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Тема урока:  Таблица умножения. Алгоритмы письменного сложения, вычитания, умножения и деления многозначных чисел.  Умножение числа и на 3.</vt:lpstr>
      <vt:lpstr>Пройти по ссылке и просмотреть видеоурок (по желанию) </vt:lpstr>
      <vt:lpstr>Работа по учебнику стр 91:</vt:lpstr>
      <vt:lpstr>Проверь себя!!!</vt:lpstr>
      <vt:lpstr>Проверь себя!!!</vt:lpstr>
      <vt:lpstr>Проверь себя!!!</vt:lpstr>
      <vt:lpstr>Домашняя работа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Таблица умножения. Алгоритмы письменного сложения, вычитания, умножения и деления многозначных чисел. Умножение  числа 2 и на 2.</dc:title>
  <dc:creator>User</dc:creator>
  <cp:lastModifiedBy>User</cp:lastModifiedBy>
  <cp:revision>13</cp:revision>
  <dcterms:created xsi:type="dcterms:W3CDTF">2020-04-13T17:06:35Z</dcterms:created>
  <dcterms:modified xsi:type="dcterms:W3CDTF">2020-05-06T09:33:36Z</dcterms:modified>
</cp:coreProperties>
</file>