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87" r:id="rId2"/>
    <p:sldId id="269" r:id="rId3"/>
    <p:sldId id="270" r:id="rId4"/>
    <p:sldId id="271" r:id="rId5"/>
    <p:sldId id="286" r:id="rId6"/>
    <p:sldId id="273" r:id="rId7"/>
    <p:sldId id="275" r:id="rId8"/>
    <p:sldId id="278" r:id="rId9"/>
    <p:sldId id="280" r:id="rId10"/>
    <p:sldId id="284" r:id="rId11"/>
    <p:sldId id="281" r:id="rId12"/>
    <p:sldId id="282" r:id="rId13"/>
    <p:sldId id="285" r:id="rId14"/>
    <p:sldId id="288" r:id="rId15"/>
    <p:sldId id="289" r:id="rId16"/>
  </p:sldIdLst>
  <p:sldSz cx="9144000" cy="6858000" type="screen4x3"/>
  <p:notesSz cx="6858000" cy="9144000"/>
  <p:custDataLst>
    <p:tags r:id="rId19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41660"/>
    <a:srgbClr val="3399FF"/>
    <a:srgbClr val="666699"/>
    <a:srgbClr val="04374A"/>
    <a:srgbClr val="E5907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4604" autoAdjust="0"/>
  </p:normalViewPr>
  <p:slideViewPr>
    <p:cSldViewPr>
      <p:cViewPr varScale="1">
        <p:scale>
          <a:sx n="61" d="100"/>
          <a:sy n="6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528" y="-11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683C74B-7354-47ED-AEB7-425E01F0809C}" type="datetimeFigureOut">
              <a:rPr lang="ru-RU"/>
              <a:pPr>
                <a:defRPr/>
              </a:pPr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3F6B649-AB6B-46DC-AE29-D1E1D762DC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3DA7EE3-D0C6-4FB2-BBC6-8033FB5FD2DA}" type="datetimeFigureOut">
              <a:rPr lang="ru-RU"/>
              <a:pPr>
                <a:defRPr/>
              </a:pPr>
              <a:t>06.05.2020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29BF110-E5B8-454A-B4B1-9A02DA06D8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5641167"/>
            <a:ext cx="6892032" cy="1224136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53975"/>
            <a:ext cx="8713788" cy="1184275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24300" y="1628775"/>
            <a:ext cx="5111750" cy="4968875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216" y="1447801"/>
            <a:ext cx="6619244" cy="3329581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216" y="4777380"/>
            <a:ext cx="6619244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59017-4033-4348-BA5D-54739E068776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28BF9-D54D-4E92-86FF-C82E9E3A74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2478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51520" y="53374"/>
            <a:ext cx="8712968" cy="1185223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8" name="Текст 2"/>
          <p:cNvSpPr>
            <a:spLocks noGrp="1"/>
          </p:cNvSpPr>
          <p:nvPr>
            <p:ph idx="1"/>
          </p:nvPr>
        </p:nvSpPr>
        <p:spPr>
          <a:xfrm>
            <a:off x="3923928" y="1628800"/>
            <a:ext cx="5112568" cy="496855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hyperlink" Target="https://presentation-creation.ru/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53975"/>
            <a:ext cx="8713788" cy="1184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3924300" y="1628775"/>
            <a:ext cx="511175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pic>
        <p:nvPicPr>
          <p:cNvPr id="1028" name="Рисунок 6">
            <a:hlinkClick r:id="rId16"/>
          </p:cNvPr>
          <p:cNvPicPr>
            <a:picLocks noChangeAspect="1"/>
          </p:cNvPicPr>
          <p:nvPr userDrawn="1"/>
        </p:nvPicPr>
        <p:blipFill>
          <a:blip r:embed="rId17"/>
          <a:srcRect/>
          <a:stretch>
            <a:fillRect/>
          </a:stretch>
        </p:blipFill>
        <p:spPr bwMode="auto">
          <a:xfrm>
            <a:off x="-1620838" y="46038"/>
            <a:ext cx="757238" cy="75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62" r:id="rId10"/>
    <p:sldLayoutId id="2147483651" r:id="rId11"/>
    <p:sldLayoutId id="2147483660" r:id="rId12"/>
    <p:sldLayoutId id="2147483663" r:id="rId13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kHrPSIbIew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71800" y="3140968"/>
            <a:ext cx="6858000" cy="1790700"/>
          </a:xfrm>
        </p:spPr>
        <p:txBody>
          <a:bodyPr>
            <a:normAutofit fontScale="90000"/>
          </a:bodyPr>
          <a:lstStyle/>
          <a:p>
            <a:r>
              <a:rPr lang="ru-RU" sz="5025" dirty="0"/>
              <a:t>Беговые упражнения. Кросс 700м.</a:t>
            </a:r>
            <a:br>
              <a:rPr lang="ru-RU" sz="5025" dirty="0"/>
            </a:br>
            <a:r>
              <a:rPr lang="ru-RU" sz="5025" dirty="0"/>
              <a:t>Бег с высоким подниманием бедра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32708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4000" b="1" smtClean="0">
                <a:latin typeface="Times New Roman" pitchFamily="18" charset="0"/>
              </a:rPr>
              <a:t>   </a:t>
            </a:r>
            <a:endParaRPr lang="ru-RU" sz="4000" smtClean="0">
              <a:latin typeface="Times New Roman" pitchFamily="18" charset="0"/>
            </a:endParaRPr>
          </a:p>
        </p:txBody>
      </p:sp>
      <p:sp>
        <p:nvSpPr>
          <p:cNvPr id="3" name="Объект 1"/>
          <p:cNvSpPr>
            <a:spLocks/>
          </p:cNvSpPr>
          <p:nvPr/>
        </p:nvSpPr>
        <p:spPr bwMode="auto">
          <a:xfrm>
            <a:off x="3563938" y="549275"/>
            <a:ext cx="5472112" cy="583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4000" b="1">
                <a:solidFill>
                  <a:schemeClr val="bg1"/>
                </a:solidFill>
                <a:latin typeface="Times New Roman" pitchFamily="18" charset="0"/>
              </a:rPr>
              <a:t>   </a:t>
            </a:r>
            <a:endParaRPr lang="ru-RU" sz="40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468313" y="260350"/>
            <a:ext cx="7991475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chemeClr val="bg1"/>
                </a:solidFill>
                <a:latin typeface="Times New Roman" pitchFamily="18" charset="0"/>
              </a:rPr>
              <a:t>Подскоки</a:t>
            </a:r>
            <a:r>
              <a:rPr lang="ru-RU" sz="2400">
                <a:solidFill>
                  <a:schemeClr val="bg1"/>
                </a:solidFill>
                <a:latin typeface="Times New Roman" pitchFamily="18" charset="0"/>
              </a:rPr>
              <a:t> – это короткие прыжки с ноги на ногу с акцентом на высоту</a:t>
            </a:r>
            <a:endParaRPr lang="ru-RU" sz="2400" b="1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r>
              <a:rPr lang="ru-RU" sz="2400" b="1">
                <a:solidFill>
                  <a:schemeClr val="bg1"/>
                </a:solidFill>
                <a:latin typeface="Times New Roman" pitchFamily="18" charset="0"/>
              </a:rPr>
              <a:t>Выполнение:</a:t>
            </a:r>
          </a:p>
          <a:p>
            <a:r>
              <a:rPr lang="ru-RU" sz="2400">
                <a:solidFill>
                  <a:schemeClr val="bg1"/>
                </a:solidFill>
                <a:latin typeface="Times New Roman" pitchFamily="18" charset="0"/>
              </a:rPr>
              <a:t>Выполняется перекат с пятки на носок, но движение заканчивается несильным отталкиванием вверх. Для лучшего толчка при постановке стопы необходимо слегка согнуть ногу в коленном суставе, что создаст эффект пружины</a:t>
            </a:r>
          </a:p>
        </p:txBody>
      </p:sp>
      <p:pic>
        <p:nvPicPr>
          <p:cNvPr id="50183" name="Picture 7" descr="high-skip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11413" y="3213100"/>
            <a:ext cx="5151437" cy="343376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4000" b="1" smtClean="0">
                <a:latin typeface="Times New Roman" pitchFamily="18" charset="0"/>
              </a:rPr>
              <a:t>   </a:t>
            </a:r>
            <a:endParaRPr lang="ru-RU" sz="4000" smtClean="0">
              <a:latin typeface="Times New Roman" pitchFamily="18" charset="0"/>
            </a:endParaRPr>
          </a:p>
        </p:txBody>
      </p:sp>
      <p:sp>
        <p:nvSpPr>
          <p:cNvPr id="3" name="Объект 1"/>
          <p:cNvSpPr>
            <a:spLocks/>
          </p:cNvSpPr>
          <p:nvPr/>
        </p:nvSpPr>
        <p:spPr bwMode="auto">
          <a:xfrm>
            <a:off x="3563938" y="549275"/>
            <a:ext cx="5472112" cy="583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4000" b="1">
                <a:solidFill>
                  <a:schemeClr val="bg1"/>
                </a:solidFill>
                <a:latin typeface="Times New Roman" pitchFamily="18" charset="0"/>
              </a:rPr>
              <a:t>   </a:t>
            </a:r>
            <a:endParaRPr lang="ru-RU" sz="40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468313" y="260350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ru-RU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611188" y="260350"/>
            <a:ext cx="7954962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chemeClr val="bg1"/>
                </a:solidFill>
                <a:latin typeface="Times New Roman" pitchFamily="18" charset="0"/>
              </a:rPr>
              <a:t>Бег на прямых ногах</a:t>
            </a:r>
          </a:p>
          <a:p>
            <a:pPr algn="ctr"/>
            <a:r>
              <a:rPr lang="ru-RU" sz="2400" b="1">
                <a:solidFill>
                  <a:schemeClr val="bg1"/>
                </a:solidFill>
              </a:rPr>
              <a:t>Выполнение:</a:t>
            </a:r>
            <a:endParaRPr lang="ru-RU" sz="2400">
              <a:solidFill>
                <a:schemeClr val="bg1"/>
              </a:solidFill>
              <a:latin typeface="Times New Roman" pitchFamily="18" charset="0"/>
            </a:endParaRPr>
          </a:p>
          <a:p>
            <a:r>
              <a:rPr lang="ru-RU" sz="2000">
                <a:solidFill>
                  <a:schemeClr val="bg1"/>
                </a:solidFill>
                <a:latin typeface="Times New Roman" pitchFamily="18" charset="0"/>
              </a:rPr>
              <a:t>Руки согнуты в локтях и работают аналогично бегу. Бег происходит полностью на прямых ногах и с вытянутым носком. Постановка стопы осуществляется “плашмя”. Для эффективного продвижения необходимо выполнять максимально быстрое отталкивание толчковой ногой от поверхности </a:t>
            </a:r>
            <a:endParaRPr lang="ru-RU" sz="2000">
              <a:solidFill>
                <a:srgbClr val="241660"/>
              </a:solidFill>
              <a:latin typeface="Times New Roman" pitchFamily="18" charset="0"/>
            </a:endParaRPr>
          </a:p>
          <a:p>
            <a:endParaRPr lang="ru-RU" sz="2000">
              <a:solidFill>
                <a:srgbClr val="241660"/>
              </a:solidFill>
              <a:latin typeface="Times New Roman" pitchFamily="18" charset="0"/>
            </a:endParaRPr>
          </a:p>
        </p:txBody>
      </p:sp>
      <p:pic>
        <p:nvPicPr>
          <p:cNvPr id="47112" name="Picture 8" descr="zahlest-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5875" y="2781300"/>
            <a:ext cx="4457700" cy="348138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/>
          </p:cNvSpPr>
          <p:nvPr/>
        </p:nvSpPr>
        <p:spPr bwMode="auto">
          <a:xfrm>
            <a:off x="3563938" y="549275"/>
            <a:ext cx="5472112" cy="583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4000" b="1">
                <a:solidFill>
                  <a:schemeClr val="bg1"/>
                </a:solidFill>
                <a:latin typeface="Times New Roman" pitchFamily="18" charset="0"/>
              </a:rPr>
              <a:t>   </a:t>
            </a:r>
            <a:endParaRPr lang="ru-RU" sz="40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395288" y="260350"/>
            <a:ext cx="8064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ru-RU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4067175" y="3213100"/>
            <a:ext cx="46085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2841625" y="3246438"/>
            <a:ext cx="5762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>
              <a:solidFill>
                <a:srgbClr val="241660"/>
              </a:solidFill>
            </a:endParaRPr>
          </a:p>
        </p:txBody>
      </p:sp>
      <p:pic>
        <p:nvPicPr>
          <p:cNvPr id="48138" name="Picture 10" descr="beg-spinoy-vpered-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7313" y="3644900"/>
            <a:ext cx="3744912" cy="3016250"/>
          </a:xfrm>
          <a:prstGeom prst="rect">
            <a:avLst/>
          </a:prstGeom>
          <a:noFill/>
        </p:spPr>
      </p:pic>
      <p:sp>
        <p:nvSpPr>
          <p:cNvPr id="48139" name="Rectangle 11"/>
          <p:cNvSpPr>
            <a:spLocks noChangeArrowheads="1"/>
          </p:cNvSpPr>
          <p:nvPr/>
        </p:nvSpPr>
        <p:spPr bwMode="auto">
          <a:xfrm>
            <a:off x="395288" y="260350"/>
            <a:ext cx="8137525" cy="310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 b="1">
                <a:solidFill>
                  <a:schemeClr val="bg1"/>
                </a:solidFill>
                <a:latin typeface="Times New Roman" pitchFamily="18" charset="0"/>
              </a:rPr>
              <a:t>Бег спиной вперед</a:t>
            </a:r>
            <a:r>
              <a:rPr lang="ru-RU" sz="2000">
                <a:solidFill>
                  <a:schemeClr val="bg1"/>
                </a:solidFill>
                <a:latin typeface="Times New Roman" pitchFamily="18" charset="0"/>
              </a:rPr>
              <a:t> используется для улучшения координационных способностей</a:t>
            </a:r>
            <a:r>
              <a:rPr lang="ru-RU"/>
              <a:t> </a:t>
            </a:r>
            <a:endParaRPr lang="ru-RU" b="1">
              <a:solidFill>
                <a:schemeClr val="bg1"/>
              </a:solidFill>
            </a:endParaRPr>
          </a:p>
          <a:p>
            <a:pPr algn="ctr"/>
            <a:r>
              <a:rPr lang="ru-RU" b="1">
                <a:solidFill>
                  <a:schemeClr val="bg1"/>
                </a:solidFill>
              </a:rPr>
              <a:t>Выполнение:</a:t>
            </a:r>
          </a:p>
          <a:p>
            <a:r>
              <a:rPr lang="ru-RU" sz="2000">
                <a:solidFill>
                  <a:schemeClr val="bg1"/>
                </a:solidFill>
                <a:latin typeface="Times New Roman" pitchFamily="18" charset="0"/>
              </a:rPr>
              <a:t>Встаньте спиной к беговой дорожке. Согнув ногу отведите ее назад и поставьте на носок. Выполните отталкивание и повторите тоже другой ногой. Контролируйте силу отталкивания. Если выполнить слишком сильный толчок, то можно потерять равновесие и упасть. Во время выполнения смотрите через левое и правое плечо для предотвращения столкновения с бегущим навстречу спортсменом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4000" b="1" smtClean="0">
                <a:latin typeface="Times New Roman" pitchFamily="18" charset="0"/>
              </a:rPr>
              <a:t>   </a:t>
            </a:r>
            <a:endParaRPr lang="ru-RU" sz="4000" smtClean="0">
              <a:latin typeface="Times New Roman" pitchFamily="18" charset="0"/>
            </a:endParaRP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468313" y="260350"/>
            <a:ext cx="7991475" cy="326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chemeClr val="bg1"/>
                </a:solidFill>
                <a:latin typeface="Times New Roman" pitchFamily="18" charset="0"/>
              </a:rPr>
              <a:t>Бег скрестным шагом</a:t>
            </a:r>
            <a:r>
              <a:rPr lang="ru-RU"/>
              <a:t>  </a:t>
            </a:r>
            <a:endParaRPr lang="ru-RU" sz="2400" b="1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r>
              <a:rPr lang="ru-RU" sz="2400" b="1">
                <a:solidFill>
                  <a:schemeClr val="bg1"/>
                </a:solidFill>
                <a:latin typeface="Times New Roman" pitchFamily="18" charset="0"/>
              </a:rPr>
              <a:t>Выполнение:</a:t>
            </a:r>
          </a:p>
          <a:p>
            <a:r>
              <a:rPr lang="ru-RU" sz="2000">
                <a:solidFill>
                  <a:schemeClr val="bg1"/>
                </a:solidFill>
                <a:latin typeface="Times New Roman" pitchFamily="18" charset="0"/>
              </a:rPr>
              <a:t>Упражнение выполняется правым и левым боком поочередно. Руки вытянуты вперед и в процессе выполнения остаются не подвижны, так как работают только туловище и ноги.</a:t>
            </a:r>
          </a:p>
          <a:p>
            <a:r>
              <a:rPr lang="ru-RU" sz="2000">
                <a:solidFill>
                  <a:schemeClr val="bg1"/>
                </a:solidFill>
                <a:latin typeface="Times New Roman" pitchFamily="18" charset="0"/>
              </a:rPr>
              <a:t>Встаньте боком к дорожке и выполните шаг левой в левую сторону, после чего правой ногой выполните движение за левую ногу. Далее выполните шаг  левой в левую сторону, а затем шаг правой, но уже вперед левой ноги. Упражнение выполняется исключительно на носках</a:t>
            </a:r>
          </a:p>
        </p:txBody>
      </p:sp>
      <p:pic>
        <p:nvPicPr>
          <p:cNvPr id="52231" name="Picture 7" descr="hello_html_m545884e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7675" y="3500438"/>
            <a:ext cx="3384550" cy="304323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Беговые упражнения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3146611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hlinkClick r:id="rId2"/>
              </a:rPr>
              <a:t>Перейдите по ссылке и просмотрите видео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hlinkClick r:id="rId2"/>
              </a:rPr>
              <a:t>https://www.youtube.com/watch?v=okHrPSIbIew</a:t>
            </a:r>
            <a:r>
              <a:rPr lang="ru-RU" dirty="0">
                <a:solidFill>
                  <a:schemeClr val="tx1"/>
                </a:solidFill>
              </a:rPr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8109934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Выполнять беговые упражнения показанные на видео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24204805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r>
              <a:rPr lang="ru-RU" b="1" smtClean="0">
                <a:latin typeface="Times New Roman" pitchFamily="18" charset="0"/>
              </a:rPr>
              <a:t>Цель:</a:t>
            </a:r>
            <a:endParaRPr lang="ru-RU" smtClean="0">
              <a:latin typeface="Times New Roman" pitchFamily="18" charset="0"/>
            </a:endParaRPr>
          </a:p>
          <a:p>
            <a:r>
              <a:rPr lang="ru-RU" smtClean="0">
                <a:latin typeface="Times New Roman" pitchFamily="18" charset="0"/>
              </a:rPr>
              <a:t>ознакомиться со специальными беговыми упражнениями</a:t>
            </a:r>
          </a:p>
          <a:p>
            <a:r>
              <a:rPr lang="ru-RU" b="1" smtClean="0">
                <a:latin typeface="Times New Roman" pitchFamily="18" charset="0"/>
              </a:rPr>
              <a:t>Задачи</a:t>
            </a:r>
            <a:r>
              <a:rPr lang="ru-RU" smtClean="0">
                <a:latin typeface="Times New Roman" pitchFamily="18" charset="0"/>
              </a:rPr>
              <a:t>:</a:t>
            </a:r>
          </a:p>
          <a:p>
            <a:r>
              <a:rPr lang="ru-RU" smtClean="0">
                <a:latin typeface="Times New Roman" pitchFamily="18" charset="0"/>
              </a:rPr>
              <a:t>узнать о специальных беговых упражнениях;</a:t>
            </a:r>
          </a:p>
          <a:p>
            <a:r>
              <a:rPr lang="ru-RU" smtClean="0">
                <a:latin typeface="Times New Roman" pitchFamily="18" charset="0"/>
              </a:rPr>
              <a:t>обучиться выполнению специальных беговых упражнений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r>
              <a:rPr lang="ru-RU" sz="3600" b="1" smtClean="0">
                <a:latin typeface="Times New Roman" pitchFamily="18" charset="0"/>
              </a:rPr>
              <a:t>На уроке</a:t>
            </a:r>
          </a:p>
          <a:p>
            <a:r>
              <a:rPr lang="ru-RU" sz="3600" b="1" smtClean="0">
                <a:latin typeface="Times New Roman" pitchFamily="18" charset="0"/>
              </a:rPr>
              <a:t>мы узнаем</a:t>
            </a:r>
            <a:r>
              <a:rPr lang="ru-RU" sz="3600" smtClean="0">
                <a:latin typeface="Times New Roman" pitchFamily="18" charset="0"/>
              </a:rPr>
              <a:t>:</a:t>
            </a:r>
          </a:p>
          <a:p>
            <a:r>
              <a:rPr lang="ru-RU" sz="3600" smtClean="0">
                <a:latin typeface="Times New Roman" pitchFamily="18" charset="0"/>
              </a:rPr>
              <a:t>о специальных беговых упражнениях</a:t>
            </a:r>
          </a:p>
          <a:p>
            <a:r>
              <a:rPr lang="ru-RU" sz="3600" b="1" smtClean="0">
                <a:latin typeface="Times New Roman" pitchFamily="18" charset="0"/>
              </a:rPr>
              <a:t>мы научимся:</a:t>
            </a:r>
            <a:endParaRPr lang="ru-RU" sz="3600" smtClean="0">
              <a:latin typeface="Times New Roman" pitchFamily="18" charset="0"/>
            </a:endParaRPr>
          </a:p>
          <a:p>
            <a:r>
              <a:rPr lang="ru-RU" sz="3600" smtClean="0">
                <a:latin typeface="Times New Roman" pitchFamily="18" charset="0"/>
              </a:rPr>
              <a:t>выполнять специальные беговые упражнения</a:t>
            </a:r>
          </a:p>
          <a:p>
            <a:pPr>
              <a:buFont typeface="Arial" charset="0"/>
              <a:buNone/>
            </a:pPr>
            <a:endParaRPr lang="ru-RU" sz="36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4000" b="1" smtClean="0">
                <a:latin typeface="Times New Roman" pitchFamily="18" charset="0"/>
              </a:rPr>
              <a:t>Специальные беговые упражнения</a:t>
            </a:r>
            <a:r>
              <a:rPr lang="ru-RU" sz="4000" smtClean="0">
                <a:latin typeface="Times New Roman" pitchFamily="18" charset="0"/>
              </a:rPr>
              <a:t> – это комплекс упражнений, направленный на развитие тех физических качеств, которые являются основными при занятиях бегом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b="1" smtClean="0">
                <a:effectLst/>
                <a:latin typeface="Times New Roman" pitchFamily="18" charset="0"/>
              </a:rPr>
              <a:t>Глоссарий</a:t>
            </a:r>
            <a:r>
              <a:rPr lang="ru-RU" smtClean="0">
                <a:effectLst/>
                <a:latin typeface="Times New Roman" pitchFamily="18" charset="0"/>
              </a:rPr>
              <a:t> </a:t>
            </a:r>
          </a:p>
        </p:txBody>
      </p:sp>
      <p:sp>
        <p:nvSpPr>
          <p:cNvPr id="54275" name="Rectangle 3"/>
          <p:cNvSpPr>
            <a:spLocks noGrp="1"/>
          </p:cNvSpPr>
          <p:nvPr>
            <p:ph type="body" idx="1"/>
          </p:nvPr>
        </p:nvSpPr>
        <p:spPr>
          <a:xfrm>
            <a:off x="395288" y="1341438"/>
            <a:ext cx="8353425" cy="49688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800" b="1" smtClean="0">
                <a:latin typeface="Times New Roman" pitchFamily="18" charset="0"/>
              </a:rPr>
              <a:t>Бе</a:t>
            </a:r>
            <a:r>
              <a:rPr lang="ru-RU" sz="2800" smtClean="0">
                <a:latin typeface="Times New Roman" pitchFamily="18" charset="0"/>
              </a:rPr>
              <a:t>г – один из способов передвижения человека и животного</a:t>
            </a:r>
            <a:endParaRPr lang="ru-RU" sz="2800" b="1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800" b="1" smtClean="0">
                <a:latin typeface="Times New Roman" pitchFamily="18" charset="0"/>
              </a:rPr>
              <a:t>Беговые упражнения</a:t>
            </a:r>
            <a:r>
              <a:rPr lang="ru-RU" sz="2800" smtClean="0">
                <a:latin typeface="Times New Roman" pitchFamily="18" charset="0"/>
              </a:rPr>
              <a:t> – упражнения, направленные  на развитие силы, мощности, скорости во время бега</a:t>
            </a:r>
            <a:endParaRPr lang="ru-RU" sz="2800" b="1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800" b="1" smtClean="0">
                <a:latin typeface="Times New Roman" pitchFamily="18" charset="0"/>
              </a:rPr>
              <a:t>Старт</a:t>
            </a:r>
            <a:r>
              <a:rPr lang="ru-RU" sz="2800" smtClean="0">
                <a:latin typeface="Times New Roman" pitchFamily="18" charset="0"/>
              </a:rPr>
              <a:t> – начало бега</a:t>
            </a:r>
            <a:endParaRPr lang="ru-RU" sz="2800" b="1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800" b="1" smtClean="0">
                <a:latin typeface="Times New Roman" pitchFamily="18" charset="0"/>
              </a:rPr>
              <a:t>Мышцы</a:t>
            </a:r>
            <a:r>
              <a:rPr lang="ru-RU" sz="2800" smtClean="0">
                <a:latin typeface="Times New Roman" pitchFamily="18" charset="0"/>
              </a:rPr>
              <a:t> – орган, с помощью которого организм способен производить движение</a:t>
            </a:r>
            <a:endParaRPr lang="ru-RU" sz="2800" b="1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800" b="1" smtClean="0">
                <a:latin typeface="Times New Roman" pitchFamily="18" charset="0"/>
              </a:rPr>
              <a:t>Толчковая нога</a:t>
            </a:r>
            <a:r>
              <a:rPr lang="ru-RU" sz="2800" smtClean="0">
                <a:latin typeface="Times New Roman" pitchFamily="18" charset="0"/>
              </a:rPr>
              <a:t> – ведущая нога. Нога, которой отталкиваются при беге и прыжке. Более сильная</a:t>
            </a:r>
            <a:endParaRPr lang="ru-RU" sz="2800" b="1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800" b="1" smtClean="0">
                <a:latin typeface="Times New Roman" pitchFamily="18" charset="0"/>
              </a:rPr>
              <a:t>Маховая нога</a:t>
            </a:r>
            <a:r>
              <a:rPr lang="ru-RU" sz="2800" smtClean="0">
                <a:latin typeface="Times New Roman" pitchFamily="18" charset="0"/>
              </a:rPr>
              <a:t> – нога, которой замахиваются во время бега или прыжка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4000" b="1" smtClean="0">
                <a:latin typeface="Times New Roman" pitchFamily="18" charset="0"/>
              </a:rPr>
              <a:t>   </a:t>
            </a:r>
            <a:endParaRPr lang="ru-RU" sz="4000" smtClean="0">
              <a:latin typeface="Times New Roman" pitchFamily="18" charset="0"/>
            </a:endParaRPr>
          </a:p>
        </p:txBody>
      </p:sp>
      <p:sp>
        <p:nvSpPr>
          <p:cNvPr id="3" name="Объект 1"/>
          <p:cNvSpPr>
            <a:spLocks/>
          </p:cNvSpPr>
          <p:nvPr/>
        </p:nvSpPr>
        <p:spPr bwMode="auto">
          <a:xfrm>
            <a:off x="3563938" y="549275"/>
            <a:ext cx="5472112" cy="583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4000" b="1">
                <a:solidFill>
                  <a:schemeClr val="bg1"/>
                </a:solidFill>
                <a:latin typeface="Times New Roman" pitchFamily="18" charset="0"/>
              </a:rPr>
              <a:t>   </a:t>
            </a:r>
            <a:endParaRPr lang="ru-RU" sz="40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468313" y="260350"/>
            <a:ext cx="7991475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chemeClr val="bg1"/>
                </a:solidFill>
                <a:latin typeface="Times New Roman" pitchFamily="18" charset="0"/>
              </a:rPr>
              <a:t>Бег с высоким подниманием бедра</a:t>
            </a:r>
          </a:p>
          <a:p>
            <a:pPr algn="ctr"/>
            <a:r>
              <a:rPr lang="ru-RU" sz="2000" b="1">
                <a:solidFill>
                  <a:schemeClr val="bg1"/>
                </a:solidFill>
                <a:latin typeface="Times New Roman" pitchFamily="18" charset="0"/>
              </a:rPr>
              <a:t>Выполнение:</a:t>
            </a:r>
          </a:p>
          <a:p>
            <a:r>
              <a:rPr lang="ru-RU" sz="2000">
                <a:solidFill>
                  <a:schemeClr val="bg1"/>
                </a:solidFill>
                <a:latin typeface="Times New Roman" pitchFamily="18" charset="0"/>
              </a:rPr>
              <a:t>Выполняя упражнение следите за спиной, которая должна быть без сутулостей, а туловище лишь</a:t>
            </a:r>
          </a:p>
          <a:p>
            <a:r>
              <a:rPr lang="ru-RU" sz="2000">
                <a:solidFill>
                  <a:schemeClr val="bg1"/>
                </a:solidFill>
                <a:latin typeface="Times New Roman" pitchFamily="18" charset="0"/>
              </a:rPr>
              <a:t>слегка наклонено вперед. </a:t>
            </a:r>
          </a:p>
          <a:p>
            <a:r>
              <a:rPr lang="ru-RU" sz="2000">
                <a:solidFill>
                  <a:schemeClr val="bg1"/>
                </a:solidFill>
                <a:latin typeface="Times New Roman" pitchFamily="18" charset="0"/>
              </a:rPr>
              <a:t>Руки согнуты в локтях на 45 градусов и работают разноименно с ногами. Колено поднимается до высоты при которой образует прямую линию с тазом или немного выше</a:t>
            </a:r>
          </a:p>
        </p:txBody>
      </p:sp>
      <p:pic>
        <p:nvPicPr>
          <p:cNvPr id="33800" name="Picture 8" descr="scale_12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5875" y="2781300"/>
            <a:ext cx="4464050" cy="36893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4000" b="1" smtClean="0">
                <a:latin typeface="Times New Roman" pitchFamily="18" charset="0"/>
              </a:rPr>
              <a:t>   </a:t>
            </a:r>
            <a:endParaRPr lang="ru-RU" sz="4000" smtClean="0">
              <a:latin typeface="Times New Roman" pitchFamily="18" charset="0"/>
            </a:endParaRPr>
          </a:p>
        </p:txBody>
      </p:sp>
      <p:sp>
        <p:nvSpPr>
          <p:cNvPr id="3" name="Объект 1"/>
          <p:cNvSpPr>
            <a:spLocks/>
          </p:cNvSpPr>
          <p:nvPr/>
        </p:nvSpPr>
        <p:spPr bwMode="auto">
          <a:xfrm>
            <a:off x="3563938" y="549275"/>
            <a:ext cx="5472112" cy="583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4000" b="1">
                <a:solidFill>
                  <a:schemeClr val="bg1"/>
                </a:solidFill>
                <a:latin typeface="Times New Roman" pitchFamily="18" charset="0"/>
              </a:rPr>
              <a:t>   </a:t>
            </a:r>
            <a:endParaRPr lang="ru-RU" sz="40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468313" y="260350"/>
            <a:ext cx="7991475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chemeClr val="bg1"/>
                </a:solidFill>
                <a:latin typeface="Times New Roman" pitchFamily="18" charset="0"/>
              </a:rPr>
              <a:t>Бег с захлестыванием голени</a:t>
            </a:r>
          </a:p>
          <a:p>
            <a:pPr algn="ctr"/>
            <a:r>
              <a:rPr lang="ru-RU" sz="2000" b="1">
                <a:solidFill>
                  <a:schemeClr val="bg1"/>
                </a:solidFill>
                <a:latin typeface="Times New Roman" pitchFamily="18" charset="0"/>
              </a:rPr>
              <a:t>Выполнение:</a:t>
            </a:r>
          </a:p>
          <a:p>
            <a:r>
              <a:rPr lang="ru-RU" sz="2000">
                <a:solidFill>
                  <a:schemeClr val="bg1"/>
                </a:solidFill>
                <a:latin typeface="Times New Roman" pitchFamily="18" charset="0"/>
              </a:rPr>
              <a:t>Руки работают как в предыдущем упражнении. Взгляд устремлен на 5-10 метров вперед. Во время выполнения пятки должны слегка касаться ягодиц. Упражнение выполняется без постановки пятки на поверхность (на носках). Необходимо следить за точностью движений и лишь потом увеличивать их частоту</a:t>
            </a:r>
          </a:p>
        </p:txBody>
      </p:sp>
      <p:pic>
        <p:nvPicPr>
          <p:cNvPr id="39943" name="Picture 7" descr="beg-na-meste-5ae2d35600d9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71775" y="2781300"/>
            <a:ext cx="3719513" cy="371951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4000" b="1" smtClean="0">
                <a:latin typeface="Times New Roman" pitchFamily="18" charset="0"/>
              </a:rPr>
              <a:t>   </a:t>
            </a:r>
            <a:endParaRPr lang="ru-RU" sz="4000" smtClean="0">
              <a:latin typeface="Times New Roman" pitchFamily="18" charset="0"/>
            </a:endParaRPr>
          </a:p>
        </p:txBody>
      </p:sp>
      <p:sp>
        <p:nvSpPr>
          <p:cNvPr id="3" name="Объект 1"/>
          <p:cNvSpPr>
            <a:spLocks/>
          </p:cNvSpPr>
          <p:nvPr/>
        </p:nvSpPr>
        <p:spPr bwMode="auto">
          <a:xfrm>
            <a:off x="3563938" y="549275"/>
            <a:ext cx="5472112" cy="583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4000" b="1">
                <a:solidFill>
                  <a:schemeClr val="bg1"/>
                </a:solidFill>
                <a:latin typeface="Times New Roman" pitchFamily="18" charset="0"/>
              </a:rPr>
              <a:t>   </a:t>
            </a:r>
            <a:endParaRPr lang="ru-RU" sz="40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468313" y="260350"/>
            <a:ext cx="799147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chemeClr val="bg1"/>
                </a:solidFill>
                <a:latin typeface="Times New Roman" pitchFamily="18" charset="0"/>
              </a:rPr>
              <a:t>Перекаты с пятки на носок</a:t>
            </a:r>
          </a:p>
          <a:p>
            <a:pPr algn="ctr"/>
            <a:r>
              <a:rPr lang="ru-RU" sz="2400" b="1">
                <a:solidFill>
                  <a:schemeClr val="bg1"/>
                </a:solidFill>
                <a:latin typeface="Times New Roman" pitchFamily="18" charset="0"/>
              </a:rPr>
              <a:t>Выполнение:</a:t>
            </a:r>
          </a:p>
          <a:p>
            <a:r>
              <a:rPr lang="ru-RU" sz="2400">
                <a:solidFill>
                  <a:schemeClr val="bg1"/>
                </a:solidFill>
                <a:latin typeface="Times New Roman" pitchFamily="18" charset="0"/>
              </a:rPr>
              <a:t>Суть упражнения заключается в неспешном поочередном перекатывании с пятки на носок. При этом необходимо делать акцент на носке, стараясь подняться максимально высоко</a:t>
            </a:r>
          </a:p>
        </p:txBody>
      </p:sp>
      <p:pic>
        <p:nvPicPr>
          <p:cNvPr id="43015" name="Picture 7" descr="scale_12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2781300"/>
            <a:ext cx="8691563" cy="36925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4000" b="1" smtClean="0">
                <a:latin typeface="Times New Roman" pitchFamily="18" charset="0"/>
              </a:rPr>
              <a:t>   </a:t>
            </a:r>
            <a:endParaRPr lang="ru-RU" sz="4000" smtClean="0">
              <a:latin typeface="Times New Roman" pitchFamily="18" charset="0"/>
            </a:endParaRPr>
          </a:p>
        </p:txBody>
      </p:sp>
      <p:sp>
        <p:nvSpPr>
          <p:cNvPr id="3" name="Объект 1"/>
          <p:cNvSpPr>
            <a:spLocks/>
          </p:cNvSpPr>
          <p:nvPr/>
        </p:nvSpPr>
        <p:spPr bwMode="auto">
          <a:xfrm>
            <a:off x="3563938" y="549275"/>
            <a:ext cx="5472112" cy="583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4000" b="1">
                <a:solidFill>
                  <a:schemeClr val="bg1"/>
                </a:solidFill>
                <a:latin typeface="Times New Roman" pitchFamily="18" charset="0"/>
              </a:rPr>
              <a:t>   </a:t>
            </a:r>
            <a:endParaRPr lang="ru-RU" sz="40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468313" y="260350"/>
            <a:ext cx="7991475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chemeClr val="bg1"/>
                </a:solidFill>
                <a:latin typeface="Times New Roman" pitchFamily="18" charset="0"/>
              </a:rPr>
              <a:t>Многоскоки</a:t>
            </a:r>
          </a:p>
          <a:p>
            <a:pPr algn="ctr"/>
            <a:r>
              <a:rPr lang="ru-RU" sz="2400" b="1">
                <a:solidFill>
                  <a:schemeClr val="bg1"/>
                </a:solidFill>
                <a:latin typeface="Times New Roman" pitchFamily="18" charset="0"/>
              </a:rPr>
              <a:t>Выполнение:</a:t>
            </a:r>
          </a:p>
          <a:p>
            <a:r>
              <a:rPr lang="ru-RU" sz="2400">
                <a:solidFill>
                  <a:schemeClr val="bg1"/>
                </a:solidFill>
                <a:latin typeface="Times New Roman" pitchFamily="18" charset="0"/>
              </a:rPr>
              <a:t>При отталкивании толчковая нога распрямляется, в то время как маховая согнута в колене. Приземление происходит на всю стопу с акцентом на толчок вперед. После отталкивания толчковая нога распрямляется, а маховая сгибается в коленном суставе. Руки работают аналогично бегу</a:t>
            </a:r>
          </a:p>
        </p:txBody>
      </p:sp>
      <p:pic>
        <p:nvPicPr>
          <p:cNvPr id="46087" name="Picture 7" descr="0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3429000"/>
            <a:ext cx="8623300" cy="282416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cdf9b5335210b0e05f62de9e881a8699d080f689"/>
</p:tagLst>
</file>

<file path=ppt/theme/theme1.xml><?xml version="1.0" encoding="utf-8"?>
<a:theme xmlns:a="http://schemas.openxmlformats.org/drawingml/2006/main" name="Тема Office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2194</TotalTime>
  <Words>340</Words>
  <Application>Microsoft Office PowerPoint</Application>
  <PresentationFormat>Экран (4:3)</PresentationFormat>
  <Paragraphs>65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Беговые упражнения. Кросс 700м. Бег с высоким подниманием бедра </vt:lpstr>
      <vt:lpstr>Слайд 2</vt:lpstr>
      <vt:lpstr>Слайд 3</vt:lpstr>
      <vt:lpstr>Слайд 4</vt:lpstr>
      <vt:lpstr>Глоссарий 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Беговые упражнения</vt:lpstr>
      <vt:lpstr>Домашнее задание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Бег</dc:title>
  <dc:creator>obstinate</dc:creator>
  <dc:description>Шаблон презентации с сайта https://presentation-creation.ru/</dc:description>
  <cp:lastModifiedBy>Пользователь</cp:lastModifiedBy>
  <cp:revision>771</cp:revision>
  <dcterms:created xsi:type="dcterms:W3CDTF">2018-02-25T09:09:03Z</dcterms:created>
  <dcterms:modified xsi:type="dcterms:W3CDTF">2020-05-06T18:38:41Z</dcterms:modified>
</cp:coreProperties>
</file>