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8" r:id="rId2"/>
    <p:sldId id="287" r:id="rId3"/>
    <p:sldId id="273" r:id="rId4"/>
    <p:sldId id="274" r:id="rId5"/>
    <p:sldId id="277" r:id="rId6"/>
    <p:sldId id="280" r:id="rId7"/>
    <p:sldId id="281" r:id="rId8"/>
    <p:sldId id="283" r:id="rId9"/>
    <p:sldId id="285" r:id="rId10"/>
    <p:sldId id="269" r:id="rId11"/>
    <p:sldId id="267" r:id="rId12"/>
    <p:sldId id="28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453F25-3228-4E81-81E8-66A5F84C9D1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517859-BEB5-4433-8F15-001CA94977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FB57C0A-76BE-49A3-B75E-DE2EC98A66F1}" type="slidenum">
              <a:rPr lang="ru-RU" altLang="ru-RU"/>
              <a:pPr/>
              <a:t>3</a:t>
            </a:fld>
            <a:endParaRPr lang="ru-RU" altLang="ru-RU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/>
              <a:t>Цель: формировать умение решать задачи на разрезание; развивать логическое мышление.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C99C549-C311-4C9F-AEA7-10E31C53E7AA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/>
              <a:t>В конвертах выдаются 4 вида разрезанного квадрата. Ребята должны из этих частей собрать квадраты.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A6996FF-586A-4C24-BAD7-E1B2BC3DB04D}" type="slidenum">
              <a:rPr lang="ru-RU" altLang="ru-RU"/>
              <a:pPr/>
              <a:t>12</a:t>
            </a:fld>
            <a:endParaRPr lang="ru-RU" altLang="ru-RU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/>
              <a:t>Цель: формировать умение решать задачи на разрезание; развивать логическое мышление.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EFB25-2ECF-4674-8E34-EDCA89935468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90E7B-738E-4D8C-8125-A100EE17FE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EFB25-2ECF-4674-8E34-EDCA89935468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90E7B-738E-4D8C-8125-A100EE17FE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EFB25-2ECF-4674-8E34-EDCA89935468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90E7B-738E-4D8C-8125-A100EE17FE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EFB25-2ECF-4674-8E34-EDCA89935468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90E7B-738E-4D8C-8125-A100EE17FE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EFB25-2ECF-4674-8E34-EDCA89935468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90E7B-738E-4D8C-8125-A100EE17FE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EFB25-2ECF-4674-8E34-EDCA89935468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90E7B-738E-4D8C-8125-A100EE17FE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EFB25-2ECF-4674-8E34-EDCA89935468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90E7B-738E-4D8C-8125-A100EE17FE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EFB25-2ECF-4674-8E34-EDCA89935468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90E7B-738E-4D8C-8125-A100EE17FE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EFB25-2ECF-4674-8E34-EDCA89935468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90E7B-738E-4D8C-8125-A100EE17FE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EFB25-2ECF-4674-8E34-EDCA89935468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90E7B-738E-4D8C-8125-A100EE17FE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EFB25-2ECF-4674-8E34-EDCA89935468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90E7B-738E-4D8C-8125-A100EE17FE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8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EFB25-2ECF-4674-8E34-EDCA89935468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90E7B-738E-4D8C-8125-A100EE17FE0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hafic-gulnaz@mail.ru" TargetMode="External"/><Relationship Id="rId5" Type="http://schemas.openxmlformats.org/officeDocument/2006/relationships/hyperlink" Target="mailto:gufi.78@mail.ru" TargetMode="External"/><Relationship Id="rId4" Type="http://schemas.openxmlformats.org/officeDocument/2006/relationships/hyperlink" Target="mailto:antipova_25@mail.r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24643_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8" y="214290"/>
            <a:ext cx="1357322" cy="973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20864" t="35156" r="50036" b="31641"/>
          <a:stretch>
            <a:fillRect/>
          </a:stretch>
        </p:blipFill>
        <p:spPr bwMode="auto">
          <a:xfrm>
            <a:off x="642910" y="938874"/>
            <a:ext cx="7786742" cy="5561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2" name="Picture 4" descr="http://900igr.net/up/datas/241958/001.jpg"/>
          <p:cNvPicPr>
            <a:picLocks noChangeAspect="1" noChangeArrowheads="1"/>
          </p:cNvPicPr>
          <p:nvPr/>
        </p:nvPicPr>
        <p:blipFill>
          <a:blip r:embed="rId4" cstate="print"/>
          <a:srcRect l="10937" t="22917" r="9375" b="59375"/>
          <a:stretch>
            <a:fillRect/>
          </a:stretch>
        </p:blipFill>
        <p:spPr bwMode="auto">
          <a:xfrm>
            <a:off x="1643042" y="214290"/>
            <a:ext cx="5857916" cy="8572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fs01.infourok.ru/images/doc/66/81688/img3.jpg"/>
          <p:cNvPicPr>
            <a:picLocks noChangeAspect="1" noChangeArrowheads="1"/>
          </p:cNvPicPr>
          <p:nvPr/>
        </p:nvPicPr>
        <p:blipFill>
          <a:blip r:embed="rId2" cstate="print"/>
          <a:srcRect l="3571" b="16666"/>
          <a:stretch>
            <a:fillRect/>
          </a:stretch>
        </p:blipFill>
        <p:spPr bwMode="auto">
          <a:xfrm>
            <a:off x="2214546" y="1857364"/>
            <a:ext cx="6715140" cy="4786346"/>
          </a:xfrm>
          <a:prstGeom prst="rect">
            <a:avLst/>
          </a:prstGeom>
          <a:noFill/>
        </p:spPr>
      </p:pic>
      <p:pic>
        <p:nvPicPr>
          <p:cNvPr id="26626" name="Picture 2" descr="https://ds04.infourok.ru/uploads/ex/0ce7/000c9006-66afda54/img18.jpg"/>
          <p:cNvPicPr>
            <a:picLocks noChangeAspect="1" noChangeArrowheads="1"/>
          </p:cNvPicPr>
          <p:nvPr/>
        </p:nvPicPr>
        <p:blipFill>
          <a:blip r:embed="rId3" cstate="print"/>
          <a:srcRect b="64583"/>
          <a:stretch>
            <a:fillRect/>
          </a:stretch>
        </p:blipFill>
        <p:spPr bwMode="auto">
          <a:xfrm>
            <a:off x="285720" y="285728"/>
            <a:ext cx="5786478" cy="1928826"/>
          </a:xfrm>
          <a:prstGeom prst="rect">
            <a:avLst/>
          </a:prstGeom>
          <a:noFill/>
        </p:spPr>
      </p:pic>
      <p:pic>
        <p:nvPicPr>
          <p:cNvPr id="4" name="Picture 3" descr="324643_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214290"/>
            <a:ext cx="1857388" cy="133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ds04.infourok.ru/uploads/ex/0ce7/000c9006-66afda54/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 descr="324643_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0888" y="357188"/>
            <a:ext cx="3313112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ext Box 6"/>
          <p:cNvSpPr txBox="1">
            <a:spLocks noChangeArrowheads="1"/>
          </p:cNvSpPr>
          <p:nvPr/>
        </p:nvSpPr>
        <p:spPr bwMode="auto">
          <a:xfrm>
            <a:off x="1142976" y="2000240"/>
            <a:ext cx="579595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4800" b="1" dirty="0">
                <a:latin typeface="Times New Roman" pitchFamily="18" charset="0"/>
              </a:rPr>
              <a:t>Домашнее </a:t>
            </a:r>
            <a:r>
              <a:rPr lang="ru-RU" altLang="ru-RU" sz="4800" b="1" dirty="0" smtClean="0">
                <a:latin typeface="Times New Roman" pitchFamily="18" charset="0"/>
              </a:rPr>
              <a:t>задание</a:t>
            </a:r>
          </a:p>
          <a:p>
            <a:pPr algn="ctr" eaLnBrk="1" hangingPunct="1"/>
            <a:r>
              <a:rPr lang="ru-RU" altLang="ru-RU" sz="4800" b="1" dirty="0" smtClean="0">
                <a:latin typeface="Times New Roman" pitchFamily="18" charset="0"/>
              </a:rPr>
              <a:t>Рабочая тетрадь</a:t>
            </a:r>
          </a:p>
          <a:p>
            <a:pPr algn="ctr" eaLnBrk="1" hangingPunct="1"/>
            <a:r>
              <a:rPr lang="ru-RU" altLang="ru-RU" sz="4800" b="1" dirty="0" smtClean="0">
                <a:latin typeface="Times New Roman" pitchFamily="18" charset="0"/>
              </a:rPr>
              <a:t>стр. 91 №3-4 </a:t>
            </a:r>
          </a:p>
          <a:p>
            <a:pPr algn="ctr" eaLnBrk="1" hangingPunct="1"/>
            <a:r>
              <a:rPr lang="ru-RU" altLang="ru-RU" sz="4800" b="1" dirty="0" smtClean="0">
                <a:latin typeface="Times New Roman" pitchFamily="18" charset="0"/>
              </a:rPr>
              <a:t> стр.92 №9-10  </a:t>
            </a:r>
            <a:endParaRPr lang="ru-RU" altLang="ru-RU" sz="4800" b="1" dirty="0"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1680" y="5085184"/>
            <a:ext cx="5976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hlinkClick r:id="rId4"/>
              </a:rPr>
              <a:t>antipova_25@mail.ru</a:t>
            </a:r>
            <a:r>
              <a:rPr lang="ru-RU" dirty="0" smtClean="0"/>
              <a:t>   (Антипова Э.В.)</a:t>
            </a:r>
          </a:p>
          <a:p>
            <a:pPr algn="ctr"/>
            <a:r>
              <a:rPr lang="ru-RU" u="sng" dirty="0" smtClean="0">
                <a:hlinkClick r:id="rId5"/>
              </a:rPr>
              <a:t>gufi.78@mail.ru</a:t>
            </a:r>
            <a:r>
              <a:rPr lang="ru-RU" dirty="0" smtClean="0"/>
              <a:t>    (</a:t>
            </a:r>
            <a:r>
              <a:rPr lang="ru-RU" dirty="0" err="1" smtClean="0"/>
              <a:t>Саляхутдинова</a:t>
            </a:r>
            <a:r>
              <a:rPr lang="ru-RU" dirty="0" smtClean="0"/>
              <a:t> Г.С.)</a:t>
            </a:r>
          </a:p>
          <a:p>
            <a:pPr algn="ctr"/>
            <a:r>
              <a:rPr lang="en-US" u="sng" dirty="0" err="1" smtClean="0">
                <a:hlinkClick r:id="rId6"/>
              </a:rPr>
              <a:t>shafic</a:t>
            </a:r>
            <a:r>
              <a:rPr lang="ru-RU" u="sng" dirty="0" smtClean="0">
                <a:hlinkClick r:id="rId6"/>
              </a:rPr>
              <a:t>-</a:t>
            </a:r>
            <a:r>
              <a:rPr lang="en-US" u="sng" dirty="0" err="1" smtClean="0">
                <a:hlinkClick r:id="rId6"/>
              </a:rPr>
              <a:t>gulnaz</a:t>
            </a:r>
            <a:r>
              <a:rPr lang="ru-RU" u="sng" dirty="0" smtClean="0">
                <a:hlinkClick r:id="rId6"/>
              </a:rPr>
              <a:t>@</a:t>
            </a:r>
            <a:r>
              <a:rPr lang="en-US" u="sng" dirty="0" smtClean="0">
                <a:hlinkClick r:id="rId6"/>
              </a:rPr>
              <a:t>mail</a:t>
            </a:r>
            <a:r>
              <a:rPr lang="ru-RU" u="sng" dirty="0" smtClean="0">
                <a:hlinkClick r:id="rId6"/>
              </a:rPr>
              <a:t>.</a:t>
            </a:r>
            <a:r>
              <a:rPr lang="en-US" u="sng" dirty="0" err="1" smtClean="0">
                <a:hlinkClick r:id="rId6"/>
              </a:rPr>
              <a:t>ru</a:t>
            </a:r>
            <a:r>
              <a:rPr lang="ru-RU" dirty="0" smtClean="0"/>
              <a:t>  (</a:t>
            </a:r>
            <a:r>
              <a:rPr lang="ru-RU" dirty="0" err="1" smtClean="0"/>
              <a:t>Шафикова</a:t>
            </a:r>
            <a:r>
              <a:rPr lang="ru-RU" dirty="0" smtClean="0"/>
              <a:t> Г.Д.)</a:t>
            </a:r>
            <a:endParaRPr lang="ru-RU" b="1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785794"/>
            <a:ext cx="8143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1. Из </a:t>
            </a:r>
            <a:r>
              <a:rPr lang="ru-RU" sz="2400" dirty="0"/>
              <a:t>45 кг свежих грибов получается 4кг сухих. Сколько понадобиться свежих грибов, чтобы получить 20 кг сухих?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1538" y="1785926"/>
            <a:ext cx="77867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2. Длина </a:t>
            </a:r>
            <a:r>
              <a:rPr lang="ru-RU" sz="2400" dirty="0"/>
              <a:t>прямоугольника 6см. Чему равна ширина, если его периметр 16см. Начертите прямоугольник, найдите его площадь.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85918" y="3143248"/>
            <a:ext cx="68580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3. В </a:t>
            </a:r>
            <a:r>
              <a:rPr lang="ru-RU" sz="2400" dirty="0"/>
              <a:t>четырёх коробках 52 кг печенья. Сколько кг печенья в 8 таких же </a:t>
            </a:r>
            <a:r>
              <a:rPr lang="ru-RU" sz="2400" dirty="0" smtClean="0"/>
              <a:t>коробках?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71538" y="4286256"/>
            <a:ext cx="7143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4. Из </a:t>
            </a:r>
            <a:r>
              <a:rPr lang="ru-RU" sz="2400" dirty="0"/>
              <a:t>64 кг винограда получается 9 кг изюма. Сколько понадобиться винограда, чтобы получить 27кг изюма?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5643578"/>
            <a:ext cx="80010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5. В </a:t>
            </a:r>
            <a:r>
              <a:rPr lang="ru-RU" sz="2400" dirty="0"/>
              <a:t>6 коробках лежало 54 кг печенья. Сколько потребуется коробок для 162 кг печенья при той же фасовке?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28926" y="214290"/>
            <a:ext cx="3357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</a:rPr>
              <a:t>Реши  задачи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pic>
        <p:nvPicPr>
          <p:cNvPr id="10" name="Picture 3" descr="324643_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72" y="285728"/>
            <a:ext cx="1195119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324643_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317500"/>
            <a:ext cx="3313113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1071537" y="571480"/>
            <a:ext cx="450059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6000" b="1" dirty="0">
                <a:latin typeface="Times New Roman" pitchFamily="18" charset="0"/>
              </a:rPr>
              <a:t>      </a:t>
            </a:r>
            <a:r>
              <a:rPr lang="ru-RU" altLang="ru-RU" sz="4800" b="1" dirty="0">
                <a:latin typeface="Times New Roman" pitchFamily="18" charset="0"/>
              </a:rPr>
              <a:t>Задачи </a:t>
            </a:r>
            <a:r>
              <a:rPr lang="ru-RU" altLang="ru-RU" sz="4800" b="1" dirty="0" smtClean="0">
                <a:latin typeface="Times New Roman" pitchFamily="18" charset="0"/>
              </a:rPr>
              <a:t> на </a:t>
            </a:r>
            <a:endParaRPr lang="ru-RU" altLang="ru-RU" sz="4800" b="1" dirty="0">
              <a:latin typeface="Times New Roman" pitchFamily="18" charset="0"/>
            </a:endParaRPr>
          </a:p>
          <a:p>
            <a:pPr algn="ctr" eaLnBrk="1" hangingPunct="1"/>
            <a:r>
              <a:rPr lang="ru-RU" altLang="ru-RU" sz="4800" b="1" dirty="0">
                <a:latin typeface="Times New Roman" pitchFamily="18" charset="0"/>
              </a:rPr>
              <a:t>      </a:t>
            </a:r>
            <a:r>
              <a:rPr lang="ru-RU" altLang="ru-RU" sz="4800" b="1" dirty="0" smtClean="0">
                <a:latin typeface="Times New Roman" pitchFamily="18" charset="0"/>
              </a:rPr>
              <a:t>разрезание</a:t>
            </a:r>
            <a:endParaRPr lang="ru-RU" altLang="ru-RU" sz="4800" b="1" dirty="0">
              <a:latin typeface="Times New Roman" pitchFamily="18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42910" y="2285992"/>
            <a:ext cx="578647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4800" b="1" dirty="0">
                <a:latin typeface="Times New Roman" pitchFamily="18" charset="0"/>
              </a:rPr>
              <a:t> </a:t>
            </a:r>
            <a:r>
              <a:rPr lang="ru-RU" altLang="ru-RU" sz="4800" b="1" dirty="0" smtClean="0">
                <a:latin typeface="Times New Roman" pitchFamily="18" charset="0"/>
              </a:rPr>
              <a:t>и</a:t>
            </a:r>
            <a:endParaRPr lang="ru-RU" altLang="ru-RU" sz="4800" b="1" dirty="0">
              <a:latin typeface="Times New Roman" pitchFamily="18" charset="0"/>
            </a:endParaRPr>
          </a:p>
          <a:p>
            <a:pPr algn="ctr" eaLnBrk="1" hangingPunct="1"/>
            <a:r>
              <a:rPr lang="ru-RU" altLang="ru-RU" sz="4800" b="1" dirty="0">
                <a:latin typeface="Times New Roman" pitchFamily="18" charset="0"/>
              </a:rPr>
              <a:t> </a:t>
            </a:r>
            <a:r>
              <a:rPr lang="ru-RU" altLang="ru-RU" sz="4800" b="1" dirty="0" smtClean="0">
                <a:latin typeface="Times New Roman" pitchFamily="18" charset="0"/>
              </a:rPr>
              <a:t>на  складывание </a:t>
            </a:r>
            <a:endParaRPr lang="ru-RU" altLang="ru-RU" sz="4800" b="1" dirty="0">
              <a:latin typeface="Times New Roman" pitchFamily="18" charset="0"/>
            </a:endParaRPr>
          </a:p>
          <a:p>
            <a:pPr algn="ctr" eaLnBrk="1" hangingPunct="1"/>
            <a:r>
              <a:rPr lang="ru-RU" altLang="ru-RU" sz="4800" b="1" dirty="0">
                <a:latin typeface="Times New Roman" pitchFamily="18" charset="0"/>
              </a:rPr>
              <a:t>плоских  фигур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2212132340188824219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850" y="188913"/>
            <a:ext cx="1511300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AutoShape 6"/>
          <p:cNvSpPr>
            <a:spLocks noChangeArrowheads="1"/>
          </p:cNvSpPr>
          <p:nvPr/>
        </p:nvSpPr>
        <p:spPr bwMode="auto">
          <a:xfrm>
            <a:off x="2339975" y="188913"/>
            <a:ext cx="4464050" cy="936625"/>
          </a:xfrm>
          <a:prstGeom prst="verticalScroll">
            <a:avLst>
              <a:gd name="adj" fmla="val 12500"/>
            </a:avLst>
          </a:prstGeom>
          <a:gradFill rotWithShape="1">
            <a:gsLst>
              <a:gs pos="0">
                <a:schemeClr val="folHlink"/>
              </a:gs>
              <a:gs pos="50000">
                <a:schemeClr val="folHlink">
                  <a:gamma/>
                  <a:tint val="0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altLang="ru-RU" sz="3200" b="1">
                <a:latin typeface="Times New Roman" pitchFamily="18" charset="0"/>
              </a:rPr>
              <a:t>Решение задач</a:t>
            </a:r>
          </a:p>
        </p:txBody>
      </p:sp>
      <p:sp>
        <p:nvSpPr>
          <p:cNvPr id="13316" name="WordArt 7"/>
          <p:cNvSpPr>
            <a:spLocks noChangeArrowheads="1" noChangeShapeType="1" noTextEdit="1"/>
          </p:cNvSpPr>
          <p:nvPr/>
        </p:nvSpPr>
        <p:spPr bwMode="auto">
          <a:xfrm>
            <a:off x="250825" y="476251"/>
            <a:ext cx="1606531" cy="5952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76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b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№1</a:t>
            </a:r>
            <a:endParaRPr lang="ru-RU" sz="36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3317" name="Text Box 8"/>
          <p:cNvSpPr txBox="1">
            <a:spLocks noChangeArrowheads="1"/>
          </p:cNvSpPr>
          <p:nvPr/>
        </p:nvSpPr>
        <p:spPr bwMode="auto">
          <a:xfrm>
            <a:off x="179388" y="1557338"/>
            <a:ext cx="7546975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2800" b="1">
                <a:solidFill>
                  <a:srgbClr val="993300"/>
                </a:solidFill>
                <a:latin typeface="Times New Roman" pitchFamily="18" charset="0"/>
              </a:rPr>
              <a:t>Разделите прямоугольник на 4 равные части </a:t>
            </a:r>
          </a:p>
          <a:p>
            <a:pPr eaLnBrk="1" hangingPunct="1"/>
            <a:r>
              <a:rPr lang="ru-RU" altLang="ru-RU" sz="2800" b="1">
                <a:solidFill>
                  <a:srgbClr val="993300"/>
                </a:solidFill>
                <a:latin typeface="Times New Roman" pitchFamily="18" charset="0"/>
              </a:rPr>
              <a:t>по величине и по форме так, чтобы в каждой</a:t>
            </a:r>
          </a:p>
          <a:p>
            <a:pPr eaLnBrk="1" hangingPunct="1"/>
            <a:r>
              <a:rPr lang="ru-RU" altLang="ru-RU" sz="2800" b="1">
                <a:solidFill>
                  <a:srgbClr val="993300"/>
                </a:solidFill>
                <a:latin typeface="Times New Roman" pitchFamily="18" charset="0"/>
              </a:rPr>
              <a:t>из них находился один кружочек.</a:t>
            </a: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2122488" y="3141663"/>
            <a:ext cx="576262" cy="6477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2305" name="Rectangle 17"/>
          <p:cNvSpPr>
            <a:spLocks noChangeArrowheads="1"/>
          </p:cNvSpPr>
          <p:nvPr/>
        </p:nvSpPr>
        <p:spPr bwMode="auto">
          <a:xfrm>
            <a:off x="2698750" y="3141663"/>
            <a:ext cx="576263" cy="6477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2306" name="Rectangle 18"/>
          <p:cNvSpPr>
            <a:spLocks noChangeArrowheads="1"/>
          </p:cNvSpPr>
          <p:nvPr/>
        </p:nvSpPr>
        <p:spPr bwMode="auto">
          <a:xfrm>
            <a:off x="3275013" y="3141663"/>
            <a:ext cx="576262" cy="6477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3851275" y="3141663"/>
            <a:ext cx="576263" cy="6477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2309" name="Rectangle 21"/>
          <p:cNvSpPr>
            <a:spLocks noChangeArrowheads="1"/>
          </p:cNvSpPr>
          <p:nvPr/>
        </p:nvSpPr>
        <p:spPr bwMode="auto">
          <a:xfrm>
            <a:off x="4427538" y="3141663"/>
            <a:ext cx="576262" cy="6477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2310" name="Rectangle 22"/>
          <p:cNvSpPr>
            <a:spLocks noChangeArrowheads="1"/>
          </p:cNvSpPr>
          <p:nvPr/>
        </p:nvSpPr>
        <p:spPr bwMode="auto">
          <a:xfrm>
            <a:off x="5003800" y="3141663"/>
            <a:ext cx="576263" cy="6477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2311" name="Rectangle 23"/>
          <p:cNvSpPr>
            <a:spLocks noChangeArrowheads="1"/>
          </p:cNvSpPr>
          <p:nvPr/>
        </p:nvSpPr>
        <p:spPr bwMode="auto">
          <a:xfrm>
            <a:off x="5580063" y="3141663"/>
            <a:ext cx="576262" cy="6477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2312" name="Rectangle 24"/>
          <p:cNvSpPr>
            <a:spLocks noChangeArrowheads="1"/>
          </p:cNvSpPr>
          <p:nvPr/>
        </p:nvSpPr>
        <p:spPr bwMode="auto">
          <a:xfrm>
            <a:off x="2122488" y="3790950"/>
            <a:ext cx="576262" cy="6477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2313" name="Rectangle 25"/>
          <p:cNvSpPr>
            <a:spLocks noChangeArrowheads="1"/>
          </p:cNvSpPr>
          <p:nvPr/>
        </p:nvSpPr>
        <p:spPr bwMode="auto">
          <a:xfrm>
            <a:off x="2698750" y="3790950"/>
            <a:ext cx="576263" cy="6477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2314" name="Rectangle 26"/>
          <p:cNvSpPr>
            <a:spLocks noChangeArrowheads="1"/>
          </p:cNvSpPr>
          <p:nvPr/>
        </p:nvSpPr>
        <p:spPr bwMode="auto">
          <a:xfrm>
            <a:off x="3275013" y="3790950"/>
            <a:ext cx="576262" cy="6477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2315" name="Rectangle 27"/>
          <p:cNvSpPr>
            <a:spLocks noChangeArrowheads="1"/>
          </p:cNvSpPr>
          <p:nvPr/>
        </p:nvSpPr>
        <p:spPr bwMode="auto">
          <a:xfrm>
            <a:off x="3851275" y="3790950"/>
            <a:ext cx="576263" cy="6477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2317" name="Rectangle 29"/>
          <p:cNvSpPr>
            <a:spLocks noChangeArrowheads="1"/>
          </p:cNvSpPr>
          <p:nvPr/>
        </p:nvSpPr>
        <p:spPr bwMode="auto">
          <a:xfrm>
            <a:off x="4427538" y="3790950"/>
            <a:ext cx="576262" cy="6477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2318" name="Rectangle 30"/>
          <p:cNvSpPr>
            <a:spLocks noChangeArrowheads="1"/>
          </p:cNvSpPr>
          <p:nvPr/>
        </p:nvSpPr>
        <p:spPr bwMode="auto">
          <a:xfrm>
            <a:off x="5003800" y="3790950"/>
            <a:ext cx="576263" cy="6477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2319" name="Rectangle 31"/>
          <p:cNvSpPr>
            <a:spLocks noChangeArrowheads="1"/>
          </p:cNvSpPr>
          <p:nvPr/>
        </p:nvSpPr>
        <p:spPr bwMode="auto">
          <a:xfrm>
            <a:off x="5580063" y="3790950"/>
            <a:ext cx="576262" cy="6477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2320" name="Rectangle 32"/>
          <p:cNvSpPr>
            <a:spLocks noChangeArrowheads="1"/>
          </p:cNvSpPr>
          <p:nvPr/>
        </p:nvSpPr>
        <p:spPr bwMode="auto">
          <a:xfrm>
            <a:off x="2122488" y="4438650"/>
            <a:ext cx="576262" cy="6477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2321" name="Rectangle 33"/>
          <p:cNvSpPr>
            <a:spLocks noChangeArrowheads="1"/>
          </p:cNvSpPr>
          <p:nvPr/>
        </p:nvSpPr>
        <p:spPr bwMode="auto">
          <a:xfrm>
            <a:off x="2698750" y="4438650"/>
            <a:ext cx="576263" cy="6477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2322" name="Rectangle 34"/>
          <p:cNvSpPr>
            <a:spLocks noChangeArrowheads="1"/>
          </p:cNvSpPr>
          <p:nvPr/>
        </p:nvSpPr>
        <p:spPr bwMode="auto">
          <a:xfrm>
            <a:off x="3275013" y="4438650"/>
            <a:ext cx="576262" cy="6477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2323" name="Rectangle 35"/>
          <p:cNvSpPr>
            <a:spLocks noChangeArrowheads="1"/>
          </p:cNvSpPr>
          <p:nvPr/>
        </p:nvSpPr>
        <p:spPr bwMode="auto">
          <a:xfrm>
            <a:off x="3851275" y="4438650"/>
            <a:ext cx="576263" cy="6477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2325" name="Rectangle 37"/>
          <p:cNvSpPr>
            <a:spLocks noChangeArrowheads="1"/>
          </p:cNvSpPr>
          <p:nvPr/>
        </p:nvSpPr>
        <p:spPr bwMode="auto">
          <a:xfrm>
            <a:off x="4427538" y="4438650"/>
            <a:ext cx="576262" cy="6477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2326" name="Rectangle 38"/>
          <p:cNvSpPr>
            <a:spLocks noChangeArrowheads="1"/>
          </p:cNvSpPr>
          <p:nvPr/>
        </p:nvSpPr>
        <p:spPr bwMode="auto">
          <a:xfrm>
            <a:off x="5003800" y="4438650"/>
            <a:ext cx="576263" cy="6477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2327" name="Rectangle 39"/>
          <p:cNvSpPr>
            <a:spLocks noChangeArrowheads="1"/>
          </p:cNvSpPr>
          <p:nvPr/>
        </p:nvSpPr>
        <p:spPr bwMode="auto">
          <a:xfrm>
            <a:off x="5580063" y="4438650"/>
            <a:ext cx="576262" cy="6477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2328" name="Rectangle 40"/>
          <p:cNvSpPr>
            <a:spLocks noChangeArrowheads="1"/>
          </p:cNvSpPr>
          <p:nvPr/>
        </p:nvSpPr>
        <p:spPr bwMode="auto">
          <a:xfrm>
            <a:off x="2122488" y="5014913"/>
            <a:ext cx="576262" cy="6477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2329" name="Rectangle 41"/>
          <p:cNvSpPr>
            <a:spLocks noChangeArrowheads="1"/>
          </p:cNvSpPr>
          <p:nvPr/>
        </p:nvSpPr>
        <p:spPr bwMode="auto">
          <a:xfrm>
            <a:off x="2698750" y="5014913"/>
            <a:ext cx="576263" cy="6477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2330" name="Rectangle 42"/>
          <p:cNvSpPr>
            <a:spLocks noChangeArrowheads="1"/>
          </p:cNvSpPr>
          <p:nvPr/>
        </p:nvSpPr>
        <p:spPr bwMode="auto">
          <a:xfrm>
            <a:off x="3275013" y="5014913"/>
            <a:ext cx="576262" cy="6477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2331" name="Rectangle 43"/>
          <p:cNvSpPr>
            <a:spLocks noChangeArrowheads="1"/>
          </p:cNvSpPr>
          <p:nvPr/>
        </p:nvSpPr>
        <p:spPr bwMode="auto">
          <a:xfrm>
            <a:off x="3851275" y="5014913"/>
            <a:ext cx="576263" cy="6477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2333" name="Rectangle 45"/>
          <p:cNvSpPr>
            <a:spLocks noChangeArrowheads="1"/>
          </p:cNvSpPr>
          <p:nvPr/>
        </p:nvSpPr>
        <p:spPr bwMode="auto">
          <a:xfrm>
            <a:off x="4427538" y="5014913"/>
            <a:ext cx="576262" cy="6477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2334" name="Rectangle 46"/>
          <p:cNvSpPr>
            <a:spLocks noChangeArrowheads="1"/>
          </p:cNvSpPr>
          <p:nvPr/>
        </p:nvSpPr>
        <p:spPr bwMode="auto">
          <a:xfrm>
            <a:off x="5003800" y="5014913"/>
            <a:ext cx="576263" cy="6477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2335" name="Rectangle 47"/>
          <p:cNvSpPr>
            <a:spLocks noChangeArrowheads="1"/>
          </p:cNvSpPr>
          <p:nvPr/>
        </p:nvSpPr>
        <p:spPr bwMode="auto">
          <a:xfrm>
            <a:off x="5580063" y="5014913"/>
            <a:ext cx="576262" cy="6477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3346" name="Oval 55"/>
          <p:cNvSpPr>
            <a:spLocks noChangeArrowheads="1"/>
          </p:cNvSpPr>
          <p:nvPr/>
        </p:nvSpPr>
        <p:spPr bwMode="auto">
          <a:xfrm>
            <a:off x="5148263" y="3357563"/>
            <a:ext cx="287337" cy="287337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3347" name="Oval 56"/>
          <p:cNvSpPr>
            <a:spLocks noChangeArrowheads="1"/>
          </p:cNvSpPr>
          <p:nvPr/>
        </p:nvSpPr>
        <p:spPr bwMode="auto">
          <a:xfrm>
            <a:off x="5724525" y="3357563"/>
            <a:ext cx="287338" cy="287337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3348" name="Oval 57"/>
          <p:cNvSpPr>
            <a:spLocks noChangeArrowheads="1"/>
          </p:cNvSpPr>
          <p:nvPr/>
        </p:nvSpPr>
        <p:spPr bwMode="auto">
          <a:xfrm>
            <a:off x="2268538" y="5229225"/>
            <a:ext cx="287337" cy="287338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3349" name="Oval 58"/>
          <p:cNvSpPr>
            <a:spLocks noChangeArrowheads="1"/>
          </p:cNvSpPr>
          <p:nvPr/>
        </p:nvSpPr>
        <p:spPr bwMode="auto">
          <a:xfrm>
            <a:off x="2843213" y="5229225"/>
            <a:ext cx="287337" cy="287338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pic>
        <p:nvPicPr>
          <p:cNvPr id="13351" name="Picture 60" descr="0_96113_89b6302d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97425"/>
            <a:ext cx="1500188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FF33"/>
                                      </p:to>
                                    </p:animClr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33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FF33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33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500" fill="hold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FF33"/>
                                      </p:to>
                                    </p:animClr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33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500" fill="hold"/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FF33"/>
                                      </p:to>
                                    </p:animClr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123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33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23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23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500" fill="hold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FF33"/>
                                      </p:to>
                                    </p:animClr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33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500" fill="hold"/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FF33"/>
                                      </p:to>
                                    </p:animClr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123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33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23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23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5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FF33"/>
                                      </p:to>
                                    </p:animClr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33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123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123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23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23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500" fill="hold"/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animClr clrSpc="rgb" dir="cw">
                                      <p:cBhvr>
                                        <p:cTn id="91" dur="500" fill="hold"/>
                                        <p:tgtEl>
                                          <p:spTgt spid="123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23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23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5" dur="500" fill="hold"/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123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123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123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0" dur="5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animClr clrSpc="rgb" dir="cw">
                                      <p:cBhvr>
                                        <p:cTn id="101" dur="5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5" dur="500" fill="hold"/>
                                        <p:tgtEl>
                                          <p:spTgt spid="123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animClr clrSpc="rgb" dir="cw">
                                      <p:cBhvr>
                                        <p:cTn id="106" dur="500" fill="hold"/>
                                        <p:tgtEl>
                                          <p:spTgt spid="123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123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123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" dur="500" fill="hold"/>
                                        <p:tgtEl>
                                          <p:spTgt spid="123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animClr clrSpc="rgb" dir="cw">
                                      <p:cBhvr>
                                        <p:cTn id="111" dur="500" fill="hold"/>
                                        <p:tgtEl>
                                          <p:spTgt spid="123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123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123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7" dur="500" fill="hold"/>
                                        <p:tgtEl>
                                          <p:spTgt spid="123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8" dur="500" fill="hold"/>
                                        <p:tgtEl>
                                          <p:spTgt spid="123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123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123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2" dur="500" fill="hold"/>
                                        <p:tgtEl>
                                          <p:spTgt spid="123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3" dur="500" fill="hold"/>
                                        <p:tgtEl>
                                          <p:spTgt spid="123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23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123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7" dur="500" fill="hold"/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8" dur="500" fill="hold"/>
                                        <p:tgtEl>
                                          <p:spTgt spid="123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23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123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2" dur="500" fill="hold"/>
                                        <p:tgtEl>
                                          <p:spTgt spid="123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33" dur="500" fill="hold"/>
                                        <p:tgtEl>
                                          <p:spTgt spid="123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123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123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7" dur="500" fill="hold"/>
                                        <p:tgtEl>
                                          <p:spTgt spid="123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38" dur="500" fill="hold"/>
                                        <p:tgtEl>
                                          <p:spTgt spid="123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123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123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2" dur="500" fill="hold"/>
                                        <p:tgtEl>
                                          <p:spTgt spid="123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43" dur="500" fill="hold"/>
                                        <p:tgtEl>
                                          <p:spTgt spid="123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123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123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7" dur="500" fill="hold"/>
                                        <p:tgtEl>
                                          <p:spTgt spid="123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48" dur="500" fill="hold"/>
                                        <p:tgtEl>
                                          <p:spTgt spid="123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123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123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7" grpId="0" animBg="1"/>
      <p:bldP spid="12305" grpId="0" animBg="1"/>
      <p:bldP spid="12306" grpId="0" animBg="1"/>
      <p:bldP spid="12307" grpId="0" animBg="1"/>
      <p:bldP spid="12309" grpId="0" animBg="1"/>
      <p:bldP spid="12310" grpId="0" animBg="1"/>
      <p:bldP spid="12311" grpId="0" animBg="1"/>
      <p:bldP spid="12312" grpId="0" animBg="1"/>
      <p:bldP spid="12313" grpId="0" animBg="1"/>
      <p:bldP spid="12314" grpId="0" animBg="1"/>
      <p:bldP spid="12315" grpId="0" animBg="1"/>
      <p:bldP spid="12317" grpId="0" animBg="1"/>
      <p:bldP spid="12318" grpId="0" animBg="1"/>
      <p:bldP spid="12319" grpId="0" animBg="1"/>
      <p:bldP spid="12320" grpId="0" animBg="1"/>
      <p:bldP spid="12321" grpId="0" animBg="1"/>
      <p:bldP spid="12322" grpId="0" animBg="1"/>
      <p:bldP spid="12323" grpId="0" animBg="1"/>
      <p:bldP spid="12325" grpId="0" animBg="1"/>
      <p:bldP spid="12326" grpId="0" animBg="1"/>
      <p:bldP spid="12327" grpId="0" animBg="1"/>
      <p:bldP spid="12328" grpId="0" animBg="1"/>
      <p:bldP spid="12329" grpId="0" animBg="1"/>
      <p:bldP spid="12330" grpId="0" animBg="1"/>
      <p:bldP spid="12331" grpId="0" animBg="1"/>
      <p:bldP spid="12333" grpId="0" animBg="1"/>
      <p:bldP spid="12334" grpId="0" animBg="1"/>
      <p:bldP spid="123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2212132340188824219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850" y="188913"/>
            <a:ext cx="1511300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2339975" y="188913"/>
            <a:ext cx="4464050" cy="936625"/>
          </a:xfrm>
          <a:prstGeom prst="verticalScroll">
            <a:avLst>
              <a:gd name="adj" fmla="val 12500"/>
            </a:avLst>
          </a:prstGeom>
          <a:gradFill rotWithShape="1">
            <a:gsLst>
              <a:gs pos="0">
                <a:schemeClr val="folHlink"/>
              </a:gs>
              <a:gs pos="50000">
                <a:schemeClr val="folHlink">
                  <a:gamma/>
                  <a:tint val="0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altLang="ru-RU" sz="3200" b="1">
                <a:latin typeface="Times New Roman" pitchFamily="18" charset="0"/>
              </a:rPr>
              <a:t>Решение задач</a:t>
            </a:r>
          </a:p>
        </p:txBody>
      </p:sp>
      <p:sp>
        <p:nvSpPr>
          <p:cNvPr id="16388" name="WordArt 4"/>
          <p:cNvSpPr>
            <a:spLocks noChangeArrowheads="1" noChangeShapeType="1" noTextEdit="1"/>
          </p:cNvSpPr>
          <p:nvPr/>
        </p:nvSpPr>
        <p:spPr bwMode="auto">
          <a:xfrm>
            <a:off x="395288" y="476250"/>
            <a:ext cx="1368425" cy="874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76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№</a:t>
            </a:r>
            <a:r>
              <a:rPr lang="ru-RU" sz="3600" b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2</a:t>
            </a:r>
            <a:endParaRPr lang="ru-RU" sz="36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79388" y="1557338"/>
            <a:ext cx="78613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2800" b="1">
                <a:solidFill>
                  <a:srgbClr val="993300"/>
                </a:solidFill>
                <a:latin typeface="Times New Roman" pitchFamily="18" charset="0"/>
              </a:rPr>
              <a:t>Разделите квадрат на 4 равные части так, </a:t>
            </a:r>
          </a:p>
          <a:p>
            <a:pPr eaLnBrk="1" hangingPunct="1"/>
            <a:r>
              <a:rPr lang="ru-RU" altLang="ru-RU" sz="2800" b="1">
                <a:solidFill>
                  <a:srgbClr val="993300"/>
                </a:solidFill>
                <a:latin typeface="Times New Roman" pitchFamily="18" charset="0"/>
              </a:rPr>
              <a:t>чтобы в каждой из них было по 2 монеты.</a:t>
            </a:r>
          </a:p>
          <a:p>
            <a:pPr eaLnBrk="1" hangingPunct="1"/>
            <a:r>
              <a:rPr lang="ru-RU" altLang="ru-RU" sz="2800" b="1">
                <a:solidFill>
                  <a:srgbClr val="993300"/>
                </a:solidFill>
                <a:latin typeface="Times New Roman" pitchFamily="18" charset="0"/>
              </a:rPr>
              <a:t>При этом в любой из частей монеты не должны</a:t>
            </a:r>
          </a:p>
          <a:p>
            <a:pPr eaLnBrk="1" hangingPunct="1"/>
            <a:r>
              <a:rPr lang="ru-RU" altLang="ru-RU" sz="2800" b="1">
                <a:solidFill>
                  <a:srgbClr val="993300"/>
                </a:solidFill>
                <a:latin typeface="Times New Roman" pitchFamily="18" charset="0"/>
              </a:rPr>
              <a:t>быть в соседних клеточках.</a:t>
            </a: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2195513" y="3716338"/>
            <a:ext cx="576262" cy="6477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2771775" y="3716338"/>
            <a:ext cx="576263" cy="6477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3348038" y="3716338"/>
            <a:ext cx="576262" cy="6477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3924300" y="3716338"/>
            <a:ext cx="576263" cy="6477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2195513" y="4365625"/>
            <a:ext cx="576262" cy="6477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6397" name="Rectangle 13"/>
          <p:cNvSpPr>
            <a:spLocks noChangeArrowheads="1"/>
          </p:cNvSpPr>
          <p:nvPr/>
        </p:nvSpPr>
        <p:spPr bwMode="auto">
          <a:xfrm>
            <a:off x="2771775" y="4365625"/>
            <a:ext cx="576263" cy="6477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3348038" y="4365625"/>
            <a:ext cx="576262" cy="6477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6401" name="Rectangle 17"/>
          <p:cNvSpPr>
            <a:spLocks noChangeArrowheads="1"/>
          </p:cNvSpPr>
          <p:nvPr/>
        </p:nvSpPr>
        <p:spPr bwMode="auto">
          <a:xfrm>
            <a:off x="3924300" y="4365625"/>
            <a:ext cx="576263" cy="6477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6402" name="Rectangle 18"/>
          <p:cNvSpPr>
            <a:spLocks noChangeArrowheads="1"/>
          </p:cNvSpPr>
          <p:nvPr/>
        </p:nvSpPr>
        <p:spPr bwMode="auto">
          <a:xfrm>
            <a:off x="2195513" y="5013325"/>
            <a:ext cx="576262" cy="6477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6403" name="Rectangle 19"/>
          <p:cNvSpPr>
            <a:spLocks noChangeArrowheads="1"/>
          </p:cNvSpPr>
          <p:nvPr/>
        </p:nvSpPr>
        <p:spPr bwMode="auto">
          <a:xfrm>
            <a:off x="2771775" y="5013325"/>
            <a:ext cx="576263" cy="6477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6404" name="Rectangle 20"/>
          <p:cNvSpPr>
            <a:spLocks noChangeArrowheads="1"/>
          </p:cNvSpPr>
          <p:nvPr/>
        </p:nvSpPr>
        <p:spPr bwMode="auto">
          <a:xfrm>
            <a:off x="3348038" y="5013325"/>
            <a:ext cx="576262" cy="6477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6407" name="Rectangle 23"/>
          <p:cNvSpPr>
            <a:spLocks noChangeArrowheads="1"/>
          </p:cNvSpPr>
          <p:nvPr/>
        </p:nvSpPr>
        <p:spPr bwMode="auto">
          <a:xfrm>
            <a:off x="3924300" y="5013325"/>
            <a:ext cx="576263" cy="6477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6408" name="Rectangle 24"/>
          <p:cNvSpPr>
            <a:spLocks noChangeArrowheads="1"/>
          </p:cNvSpPr>
          <p:nvPr/>
        </p:nvSpPr>
        <p:spPr bwMode="auto">
          <a:xfrm>
            <a:off x="2195513" y="5589588"/>
            <a:ext cx="576262" cy="6477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6409" name="Rectangle 25"/>
          <p:cNvSpPr>
            <a:spLocks noChangeArrowheads="1"/>
          </p:cNvSpPr>
          <p:nvPr/>
        </p:nvSpPr>
        <p:spPr bwMode="auto">
          <a:xfrm>
            <a:off x="2771775" y="5589588"/>
            <a:ext cx="576263" cy="6477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6410" name="Rectangle 26"/>
          <p:cNvSpPr>
            <a:spLocks noChangeArrowheads="1"/>
          </p:cNvSpPr>
          <p:nvPr/>
        </p:nvSpPr>
        <p:spPr bwMode="auto">
          <a:xfrm>
            <a:off x="3348038" y="5589588"/>
            <a:ext cx="576262" cy="6477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6413" name="Rectangle 29"/>
          <p:cNvSpPr>
            <a:spLocks noChangeArrowheads="1"/>
          </p:cNvSpPr>
          <p:nvPr/>
        </p:nvSpPr>
        <p:spPr bwMode="auto">
          <a:xfrm>
            <a:off x="3924300" y="5589588"/>
            <a:ext cx="576263" cy="6477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6406" name="Oval 30"/>
          <p:cNvSpPr>
            <a:spLocks noChangeArrowheads="1"/>
          </p:cNvSpPr>
          <p:nvPr/>
        </p:nvSpPr>
        <p:spPr bwMode="auto">
          <a:xfrm>
            <a:off x="4068763" y="5805488"/>
            <a:ext cx="287337" cy="287337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2" name="Oval 31"/>
          <p:cNvSpPr>
            <a:spLocks noChangeArrowheads="1"/>
          </p:cNvSpPr>
          <p:nvPr/>
        </p:nvSpPr>
        <p:spPr bwMode="auto">
          <a:xfrm>
            <a:off x="4068763" y="3933825"/>
            <a:ext cx="287337" cy="287338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3" name="Oval 32"/>
          <p:cNvSpPr>
            <a:spLocks noChangeArrowheads="1"/>
          </p:cNvSpPr>
          <p:nvPr/>
        </p:nvSpPr>
        <p:spPr bwMode="auto">
          <a:xfrm>
            <a:off x="2916238" y="5157788"/>
            <a:ext cx="287337" cy="287337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4" name="Oval 33"/>
          <p:cNvSpPr>
            <a:spLocks noChangeArrowheads="1"/>
          </p:cNvSpPr>
          <p:nvPr/>
        </p:nvSpPr>
        <p:spPr bwMode="auto">
          <a:xfrm>
            <a:off x="2339975" y="3933825"/>
            <a:ext cx="287338" cy="287338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6411" name="Oval 35"/>
          <p:cNvSpPr>
            <a:spLocks noChangeArrowheads="1"/>
          </p:cNvSpPr>
          <p:nvPr/>
        </p:nvSpPr>
        <p:spPr bwMode="auto">
          <a:xfrm>
            <a:off x="3492500" y="4581525"/>
            <a:ext cx="287338" cy="287338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6412" name="Oval 36"/>
          <p:cNvSpPr>
            <a:spLocks noChangeArrowheads="1"/>
          </p:cNvSpPr>
          <p:nvPr/>
        </p:nvSpPr>
        <p:spPr bwMode="auto">
          <a:xfrm>
            <a:off x="2339975" y="5805488"/>
            <a:ext cx="287338" cy="287337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5" name="Oval 37"/>
          <p:cNvSpPr>
            <a:spLocks noChangeArrowheads="1"/>
          </p:cNvSpPr>
          <p:nvPr/>
        </p:nvSpPr>
        <p:spPr bwMode="auto">
          <a:xfrm>
            <a:off x="3492500" y="5157788"/>
            <a:ext cx="287338" cy="287337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6414" name="Oval 38"/>
          <p:cNvSpPr>
            <a:spLocks noChangeArrowheads="1"/>
          </p:cNvSpPr>
          <p:nvPr/>
        </p:nvSpPr>
        <p:spPr bwMode="auto">
          <a:xfrm>
            <a:off x="2916238" y="4581525"/>
            <a:ext cx="287337" cy="287338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pic>
        <p:nvPicPr>
          <p:cNvPr id="16415" name="Picture 39" descr="0_96113_89b6302d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97425"/>
            <a:ext cx="1500188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164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64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64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33FF"/>
                                      </p:to>
                                    </p:animClr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33FF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33FF"/>
                                      </p:to>
                                    </p:animClr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33FF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5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33FF"/>
                                      </p:to>
                                    </p:animClr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33FF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500" fill="hold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33FF"/>
                                      </p:to>
                                    </p:animClr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33FF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7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  <p:animClr clrSpc="rgb" dir="cw">
                                      <p:cBhvr>
                                        <p:cTn id="88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animBg="1"/>
      <p:bldP spid="16391" grpId="0" animBg="1"/>
      <p:bldP spid="16392" grpId="0" animBg="1"/>
      <p:bldP spid="16395" grpId="0" animBg="1"/>
      <p:bldP spid="16396" grpId="0" animBg="1"/>
      <p:bldP spid="16397" grpId="0" animBg="1"/>
      <p:bldP spid="16398" grpId="0" animBg="1"/>
      <p:bldP spid="16401" grpId="0" animBg="1"/>
      <p:bldP spid="16402" grpId="0" animBg="1"/>
      <p:bldP spid="16403" grpId="0" animBg="1"/>
      <p:bldP spid="16404" grpId="0" animBg="1"/>
      <p:bldP spid="16407" grpId="0" animBg="1"/>
      <p:bldP spid="16408" grpId="0" animBg="1"/>
      <p:bldP spid="16409" grpId="0" animBg="1"/>
      <p:bldP spid="16410" grpId="0" animBg="1"/>
      <p:bldP spid="164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2212132340188824219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850" y="188913"/>
            <a:ext cx="1511300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7"/>
          <p:cNvSpPr txBox="1">
            <a:spLocks noChangeArrowheads="1"/>
          </p:cNvSpPr>
          <p:nvPr/>
        </p:nvSpPr>
        <p:spPr bwMode="auto">
          <a:xfrm>
            <a:off x="3203575" y="1268413"/>
            <a:ext cx="28400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2800" b="1">
                <a:solidFill>
                  <a:srgbClr val="993300"/>
                </a:solidFill>
                <a:latin typeface="Times New Roman" pitchFamily="18" charset="0"/>
              </a:rPr>
              <a:t>Собери квадрат.</a:t>
            </a:r>
          </a:p>
        </p:txBody>
      </p:sp>
      <p:sp>
        <p:nvSpPr>
          <p:cNvPr id="19461" name="WordArt 8"/>
          <p:cNvSpPr>
            <a:spLocks noChangeArrowheads="1" noChangeShapeType="1" noTextEdit="1"/>
          </p:cNvSpPr>
          <p:nvPr/>
        </p:nvSpPr>
        <p:spPr bwMode="auto">
          <a:xfrm>
            <a:off x="179388" y="620713"/>
            <a:ext cx="1944687" cy="8747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7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b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100000">
                      <a:srgbClr val="D07C00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№3</a:t>
            </a:r>
            <a:endParaRPr lang="ru-RU" sz="36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CC00"/>
                  </a:gs>
                  <a:gs pos="100000">
                    <a:srgbClr val="D07C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9462" name="Rectangle 12"/>
          <p:cNvSpPr>
            <a:spLocks noChangeArrowheads="1"/>
          </p:cNvSpPr>
          <p:nvPr/>
        </p:nvSpPr>
        <p:spPr bwMode="auto">
          <a:xfrm rot="1388562">
            <a:off x="6084888" y="2133600"/>
            <a:ext cx="1944687" cy="187325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9463" name="AutoShape 13"/>
          <p:cNvSpPr>
            <a:spLocks noChangeArrowheads="1"/>
          </p:cNvSpPr>
          <p:nvPr/>
        </p:nvSpPr>
        <p:spPr bwMode="auto">
          <a:xfrm rot="3670403">
            <a:off x="755650" y="2205038"/>
            <a:ext cx="2016125" cy="2016125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9464" name="AutoShape 14"/>
          <p:cNvSpPr>
            <a:spLocks noChangeArrowheads="1"/>
          </p:cNvSpPr>
          <p:nvPr/>
        </p:nvSpPr>
        <p:spPr bwMode="auto">
          <a:xfrm rot="6430938">
            <a:off x="6156325" y="4841875"/>
            <a:ext cx="2016125" cy="2016125"/>
          </a:xfrm>
          <a:prstGeom prst="rtTriangle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9465" name="AutoShape 15"/>
          <p:cNvSpPr>
            <a:spLocks noChangeArrowheads="1"/>
          </p:cNvSpPr>
          <p:nvPr/>
        </p:nvSpPr>
        <p:spPr bwMode="auto">
          <a:xfrm rot="667743">
            <a:off x="468313" y="4941888"/>
            <a:ext cx="4217987" cy="1363662"/>
          </a:xfrm>
          <a:prstGeom prst="parallelogram">
            <a:avLst>
              <a:gd name="adj" fmla="val 10044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9466" name="AutoShape 16"/>
          <p:cNvSpPr>
            <a:spLocks noChangeArrowheads="1"/>
          </p:cNvSpPr>
          <p:nvPr/>
        </p:nvSpPr>
        <p:spPr bwMode="auto">
          <a:xfrm rot="12363146" flipV="1">
            <a:off x="2195513" y="2852738"/>
            <a:ext cx="4206875" cy="1387475"/>
          </a:xfrm>
          <a:prstGeom prst="parallelogram">
            <a:avLst>
              <a:gd name="adj" fmla="val 9798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9467" name="AutoShape 1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380288" y="6092825"/>
            <a:ext cx="1511300" cy="504825"/>
          </a:xfrm>
          <a:prstGeom prst="actionButtonBlank">
            <a:avLst/>
          </a:prstGeom>
          <a:gradFill rotWithShape="1">
            <a:gsLst>
              <a:gs pos="0">
                <a:srgbClr val="FFFFFF"/>
              </a:gs>
              <a:gs pos="100000">
                <a:srgbClr val="FFCC99"/>
              </a:gs>
            </a:gsLst>
            <a:path path="rect">
              <a:fillToRect l="50000" t="50000" r="50000" b="50000"/>
            </a:path>
          </a:gradFill>
          <a:ln w="25400">
            <a:solidFill>
              <a:srgbClr val="99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2400" b="1">
                <a:latin typeface="Times New Roman" pitchFamily="18" charset="0"/>
              </a:rPr>
              <a:t>Решение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3419475" y="2205038"/>
            <a:ext cx="3960813" cy="3889375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5435600" y="2205038"/>
            <a:ext cx="1944688" cy="187325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7414" name="AutoShape 6"/>
          <p:cNvSpPr>
            <a:spLocks noChangeArrowheads="1"/>
          </p:cNvSpPr>
          <p:nvPr/>
        </p:nvSpPr>
        <p:spPr bwMode="auto">
          <a:xfrm rot="5400000">
            <a:off x="3419475" y="2205038"/>
            <a:ext cx="2016125" cy="2016125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7415" name="AutoShape 7"/>
          <p:cNvSpPr>
            <a:spLocks noChangeArrowheads="1"/>
          </p:cNvSpPr>
          <p:nvPr/>
        </p:nvSpPr>
        <p:spPr bwMode="auto">
          <a:xfrm rot="-5400000">
            <a:off x="5364163" y="4078288"/>
            <a:ext cx="2016125" cy="2016125"/>
          </a:xfrm>
          <a:prstGeom prst="rtTriangle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7416" name="AutoShape 8"/>
          <p:cNvSpPr>
            <a:spLocks noChangeArrowheads="1"/>
          </p:cNvSpPr>
          <p:nvPr/>
        </p:nvSpPr>
        <p:spPr bwMode="auto">
          <a:xfrm rot="-2700644">
            <a:off x="2300288" y="3451225"/>
            <a:ext cx="4217987" cy="1363663"/>
          </a:xfrm>
          <a:prstGeom prst="parallelogram">
            <a:avLst>
              <a:gd name="adj" fmla="val 10044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7417" name="AutoShape 9"/>
          <p:cNvSpPr>
            <a:spLocks noChangeArrowheads="1"/>
          </p:cNvSpPr>
          <p:nvPr/>
        </p:nvSpPr>
        <p:spPr bwMode="auto">
          <a:xfrm rot="18881653" flipV="1">
            <a:off x="3284538" y="4383088"/>
            <a:ext cx="4206875" cy="1387475"/>
          </a:xfrm>
          <a:prstGeom prst="parallelogram">
            <a:avLst>
              <a:gd name="adj" fmla="val 9798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pic>
        <p:nvPicPr>
          <p:cNvPr id="20488" name="Picture 10" descr="cizgifilmkarakterleri1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476250"/>
            <a:ext cx="2154237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nimBg="1"/>
      <p:bldP spid="17414" grpId="0" animBg="1"/>
      <p:bldP spid="17415" grpId="0" animBg="1"/>
      <p:bldP spid="17416" grpId="0" animBg="1"/>
      <p:bldP spid="174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2212132340188824219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850" y="188913"/>
            <a:ext cx="1511300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 Box 6"/>
          <p:cNvSpPr txBox="1">
            <a:spLocks noChangeArrowheads="1"/>
          </p:cNvSpPr>
          <p:nvPr/>
        </p:nvSpPr>
        <p:spPr bwMode="auto">
          <a:xfrm>
            <a:off x="3203575" y="1268413"/>
            <a:ext cx="28400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2800" b="1">
                <a:solidFill>
                  <a:srgbClr val="993300"/>
                </a:solidFill>
                <a:latin typeface="Times New Roman" pitchFamily="18" charset="0"/>
              </a:rPr>
              <a:t>Собери квадрат.</a:t>
            </a:r>
          </a:p>
        </p:txBody>
      </p:sp>
      <p:sp>
        <p:nvSpPr>
          <p:cNvPr id="25605" name="WordArt 7"/>
          <p:cNvSpPr>
            <a:spLocks noChangeArrowheads="1" noChangeShapeType="1" noTextEdit="1"/>
          </p:cNvSpPr>
          <p:nvPr/>
        </p:nvSpPr>
        <p:spPr bwMode="auto">
          <a:xfrm>
            <a:off x="179388" y="620713"/>
            <a:ext cx="1944687" cy="8747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7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b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100000">
                      <a:srgbClr val="D07C00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№4</a:t>
            </a:r>
            <a:endParaRPr lang="ru-RU" sz="36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CC00"/>
                  </a:gs>
                  <a:gs pos="100000">
                    <a:srgbClr val="D07C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25606" name="Rectangle 9"/>
          <p:cNvSpPr>
            <a:spLocks noChangeArrowheads="1"/>
          </p:cNvSpPr>
          <p:nvPr/>
        </p:nvSpPr>
        <p:spPr bwMode="auto">
          <a:xfrm>
            <a:off x="7380288" y="3573463"/>
            <a:ext cx="1317625" cy="12954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25607" name="AutoShape 10"/>
          <p:cNvSpPr>
            <a:spLocks noChangeArrowheads="1"/>
          </p:cNvSpPr>
          <p:nvPr/>
        </p:nvSpPr>
        <p:spPr bwMode="auto">
          <a:xfrm rot="6940074">
            <a:off x="323850" y="3213100"/>
            <a:ext cx="3384550" cy="2089150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25608" name="AutoShape 14"/>
          <p:cNvSpPr>
            <a:spLocks noChangeArrowheads="1"/>
          </p:cNvSpPr>
          <p:nvPr/>
        </p:nvSpPr>
        <p:spPr bwMode="auto">
          <a:xfrm rot="3488793">
            <a:off x="5292725" y="2708275"/>
            <a:ext cx="3384550" cy="2089150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25609" name="AutoShape 15"/>
          <p:cNvSpPr>
            <a:spLocks noChangeArrowheads="1"/>
          </p:cNvSpPr>
          <p:nvPr/>
        </p:nvSpPr>
        <p:spPr bwMode="auto">
          <a:xfrm rot="8873075">
            <a:off x="539750" y="5229225"/>
            <a:ext cx="3384550" cy="2089150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25610" name="AutoShape 16"/>
          <p:cNvSpPr>
            <a:spLocks noChangeArrowheads="1"/>
          </p:cNvSpPr>
          <p:nvPr/>
        </p:nvSpPr>
        <p:spPr bwMode="auto">
          <a:xfrm rot="-7290359">
            <a:off x="2700338" y="3355975"/>
            <a:ext cx="3384550" cy="2089150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25611" name="AutoShape 1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380288" y="6092825"/>
            <a:ext cx="1511300" cy="504825"/>
          </a:xfrm>
          <a:prstGeom prst="actionButtonBlank">
            <a:avLst/>
          </a:prstGeom>
          <a:gradFill rotWithShape="1">
            <a:gsLst>
              <a:gs pos="0">
                <a:srgbClr val="FFFFFF"/>
              </a:gs>
              <a:gs pos="100000">
                <a:srgbClr val="FFCC99"/>
              </a:gs>
            </a:gsLst>
            <a:path path="rect">
              <a:fillToRect l="50000" t="50000" r="50000" b="50000"/>
            </a:path>
          </a:gradFill>
          <a:ln w="25400">
            <a:solidFill>
              <a:srgbClr val="99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2400" b="1">
                <a:latin typeface="Times New Roman" pitchFamily="18" charset="0"/>
              </a:rPr>
              <a:t>Решение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ChangeArrowheads="1"/>
          </p:cNvSpPr>
          <p:nvPr/>
        </p:nvSpPr>
        <p:spPr bwMode="auto">
          <a:xfrm>
            <a:off x="1404938" y="1196975"/>
            <a:ext cx="4032250" cy="403225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 rot="-1930573">
            <a:off x="2771775" y="2565400"/>
            <a:ext cx="1317625" cy="1295400"/>
          </a:xfrm>
          <a:prstGeom prst="rect">
            <a:avLst/>
          </a:prstGeom>
          <a:solidFill>
            <a:srgbClr val="FF00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24582" name="AutoShape 6"/>
          <p:cNvSpPr>
            <a:spLocks noChangeArrowheads="1"/>
          </p:cNvSpPr>
          <p:nvPr/>
        </p:nvSpPr>
        <p:spPr bwMode="auto">
          <a:xfrm rot="-1911328">
            <a:off x="1692275" y="188913"/>
            <a:ext cx="3384550" cy="2089150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24583" name="AutoShape 7"/>
          <p:cNvSpPr>
            <a:spLocks noChangeArrowheads="1"/>
          </p:cNvSpPr>
          <p:nvPr/>
        </p:nvSpPr>
        <p:spPr bwMode="auto">
          <a:xfrm rot="3488793">
            <a:off x="3708400" y="2132013"/>
            <a:ext cx="3384550" cy="2089150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24584" name="AutoShape 8"/>
          <p:cNvSpPr>
            <a:spLocks noChangeArrowheads="1"/>
          </p:cNvSpPr>
          <p:nvPr/>
        </p:nvSpPr>
        <p:spPr bwMode="auto">
          <a:xfrm rot="8873075">
            <a:off x="1763713" y="4149725"/>
            <a:ext cx="3384550" cy="2089150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24585" name="AutoShape 9"/>
          <p:cNvSpPr>
            <a:spLocks noChangeArrowheads="1"/>
          </p:cNvSpPr>
          <p:nvPr/>
        </p:nvSpPr>
        <p:spPr bwMode="auto">
          <a:xfrm rot="-7290359">
            <a:off x="-250825" y="2205038"/>
            <a:ext cx="3384550" cy="2089150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pic>
        <p:nvPicPr>
          <p:cNvPr id="26632" name="Picture 10" descr="2212132340188824219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59563" y="4005263"/>
            <a:ext cx="1974850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animBg="1"/>
      <p:bldP spid="24582" grpId="0" animBg="1"/>
      <p:bldP spid="24583" grpId="0" animBg="1"/>
      <p:bldP spid="24584" grpId="0" animBg="1"/>
      <p:bldP spid="2458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271</Words>
  <Application>Microsoft Office PowerPoint</Application>
  <PresentationFormat>Экран (4:3)</PresentationFormat>
  <Paragraphs>41</Paragraphs>
  <Slides>12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Азат</cp:lastModifiedBy>
  <cp:revision>12</cp:revision>
  <dcterms:created xsi:type="dcterms:W3CDTF">2020-05-17T08:06:58Z</dcterms:created>
  <dcterms:modified xsi:type="dcterms:W3CDTF">2020-05-17T17:24:23Z</dcterms:modified>
</cp:coreProperties>
</file>