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0" r:id="rId2"/>
    <p:sldId id="257" r:id="rId3"/>
    <p:sldId id="258" r:id="rId4"/>
    <p:sldId id="260" r:id="rId5"/>
    <p:sldId id="269" r:id="rId6"/>
    <p:sldId id="291" r:id="rId7"/>
    <p:sldId id="271" r:id="rId8"/>
    <p:sldId id="272" r:id="rId9"/>
    <p:sldId id="273" r:id="rId10"/>
    <p:sldId id="277" r:id="rId11"/>
    <p:sldId id="280" r:id="rId12"/>
    <p:sldId id="286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1FB8-8C21-406E-9C19-79D38A56C109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85265-4176-49E2-AAA8-7481C2476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85265-4176-49E2-AAA8-7481C24760F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F7820A-8C01-4BD6-9CD9-8BA13D0D033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D3166B-E7AC-45DD-992E-410C43E82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1%81%D0%BD%D0%B0" TargetMode="External"/><Relationship Id="rId2" Type="http://schemas.openxmlformats.org/officeDocument/2006/relationships/hyperlink" Target="http://ru.wikipedia.org/wiki/%D0%92%D1%80%D0%B5%D0%BC%D0%B5%D0%BD%D0%B0_%D0%B3%D0%BE%D0%B4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ru.wikipedia.org/wiki/%D0%9E%D1%81%D0%B5%D0%BD%D1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1%8E%D0%BD%D1%8C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ru.wikipedia.org/wiki/%D0%9C%D0%B5%D1%81%D1%8F%D1%8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ru.wikipedia.org/wiki/%D0%90%D0%B2%D0%B3%D1%83%D1%81%D1%82" TargetMode="External"/><Relationship Id="rId4" Type="http://schemas.openxmlformats.org/officeDocument/2006/relationships/hyperlink" Target="http://ru.wikipedia.org/wiki/%D0%98%D1%8E%D0%BB%D1%8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1%D0%B5%D0%BD%D0%BD%D0%B5%D0%B5_%D1%80%D0%B0%D0%B2%D0%BD%D0%BE%D0%B4%D0%B5%D0%BD%D1%81%D1%82%D0%B2%D0%B8%D0%B5" TargetMode="External"/><Relationship Id="rId2" Type="http://schemas.openxmlformats.org/officeDocument/2006/relationships/hyperlink" Target="http://ru.wikipedia.org/wiki/%D0%9B%D0%B5%D1%82%D0%BD%D0%B5%D0%B5_%D1%81%D0%BE%D0%BB%D0%BD%D1%86%D0%B5%D1%81%D1%82%D0%BE%D1%8F%D0%BD%D0%B8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66" y="0"/>
            <a:ext cx="2928934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2571744"/>
            <a:ext cx="3815854" cy="212365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Лето красное.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6538" y="7420680"/>
            <a:ext cx="111285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dirty="0" smtClean="0">
                <a:solidFill>
                  <a:srgbClr val="C00000"/>
                </a:solidFill>
              </a:rPr>
              <a:t>Лето.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4257124_29f4b5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4286256"/>
            <a:ext cx="221457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tsveti_3_20110227_1077382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4000528" cy="37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14884"/>
            <a:ext cx="8686800" cy="1365241"/>
          </a:xfrm>
        </p:spPr>
        <p:txBody>
          <a:bodyPr>
            <a:noAutofit/>
          </a:bodyPr>
          <a:lstStyle/>
          <a:p>
            <a:r>
              <a:rPr lang="ru-RU" sz="2400" dirty="0" smtClean="0"/>
              <a:t>         Наступает самое жаркое время Петров день - 12 июля. Начиная с Петровки дневная жара переходит в зной, а вечера становятся теплыми и безмолвными.</a:t>
            </a:r>
            <a:endParaRPr lang="ru-RU" sz="2400" dirty="0"/>
          </a:p>
        </p:txBody>
      </p:sp>
      <p:pic>
        <p:nvPicPr>
          <p:cNvPr id="4" name="Рисунок 3" descr="77029382_large_sun09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28604"/>
            <a:ext cx="3571875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6963934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04"/>
            <a:ext cx="547687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35769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Август-Жнивень</a:t>
            </a:r>
            <a:r>
              <a:rPr lang="ru-RU" sz="2400" dirty="0" smtClean="0"/>
              <a:t>. Начинается самая важная пора уборки урожая, которая будет длиться весь месяц. Поэтому и название давали месяцу: и </a:t>
            </a:r>
            <a:r>
              <a:rPr lang="ru-RU" sz="2400" dirty="0" err="1" smtClean="0"/>
              <a:t>Серпень</a:t>
            </a:r>
            <a:r>
              <a:rPr lang="ru-RU" sz="2400" dirty="0" smtClean="0"/>
              <a:t>, и </a:t>
            </a:r>
            <a:r>
              <a:rPr lang="ru-RU" sz="2400" dirty="0" err="1" smtClean="0"/>
              <a:t>Жнивень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Рисунок 3" descr="f_18606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118363" cy="309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2f03b7fba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2984"/>
            <a:ext cx="4333916" cy="325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64344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Русские народные приметы.</a:t>
            </a:r>
          </a:p>
          <a:p>
            <a:r>
              <a:rPr lang="ru-RU" sz="2400" dirty="0" smtClean="0"/>
              <a:t>Дуб в августе желудями богат — к урожаю.</a:t>
            </a:r>
          </a:p>
          <a:p>
            <a:r>
              <a:rPr lang="ru-RU" sz="2400" dirty="0" smtClean="0"/>
              <a:t>Коли в августе </a:t>
            </a:r>
            <a:r>
              <a:rPr lang="ru-RU" sz="2400" dirty="0" err="1" smtClean="0"/>
              <a:t>грибовно</a:t>
            </a:r>
            <a:r>
              <a:rPr lang="ru-RU" sz="2400" dirty="0" smtClean="0"/>
              <a:t>, то и </a:t>
            </a:r>
            <a:r>
              <a:rPr lang="ru-RU" sz="2400" dirty="0" err="1" smtClean="0"/>
              <a:t>хлебовно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Если листья на деревьях в августе желтеют снизу — ранний сев будет хорош.</a:t>
            </a:r>
            <a:endParaRPr lang="ru-RU" sz="2400" dirty="0"/>
          </a:p>
        </p:txBody>
      </p:sp>
      <p:pic>
        <p:nvPicPr>
          <p:cNvPr id="6" name="Рисунок 5" descr="Ac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40991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2680752_4524271_2918c38fc1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4103694" cy="364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 110-112 </a:t>
            </a:r>
            <a:r>
              <a:rPr lang="ru-RU" dirty="0" err="1" smtClean="0"/>
              <a:t>стр</a:t>
            </a:r>
            <a:r>
              <a:rPr lang="ru-RU" dirty="0" smtClean="0"/>
              <a:t> учебника и ответь на вопросы в рубрике «Проверим себя » на 113 стр.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/>
              <a:t>2303001315@ </a:t>
            </a:r>
            <a:r>
              <a:rPr lang="en-US" b="1" dirty="0" err="1"/>
              <a:t>edu</a:t>
            </a:r>
            <a:r>
              <a:rPr lang="ru-RU" b="1" dirty="0"/>
              <a:t>.</a:t>
            </a:r>
            <a:r>
              <a:rPr lang="en-US" b="1" dirty="0" err="1"/>
              <a:t>tatar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 (</a:t>
            </a:r>
            <a:r>
              <a:rPr lang="en-US" b="1" dirty="0"/>
              <a:t>C</a:t>
            </a:r>
            <a:r>
              <a:rPr lang="ru-RU" b="1" dirty="0" err="1"/>
              <a:t>абирова</a:t>
            </a:r>
            <a:r>
              <a:rPr lang="ru-RU" b="1" dirty="0"/>
              <a:t> З.Р)</a:t>
            </a:r>
            <a:endParaRPr lang="ru-RU" dirty="0"/>
          </a:p>
          <a:p>
            <a:r>
              <a:rPr lang="en-US" b="1" dirty="0" err="1"/>
              <a:t>gulina</a:t>
            </a:r>
            <a:r>
              <a:rPr lang="ru-RU" b="1" dirty="0"/>
              <a:t>99.</a:t>
            </a:r>
            <a:r>
              <a:rPr lang="en-US" b="1" dirty="0" err="1"/>
              <a:t>ildarovna</a:t>
            </a:r>
            <a:r>
              <a:rPr lang="ru-RU" b="1" dirty="0"/>
              <a:t>@</a:t>
            </a:r>
            <a:r>
              <a:rPr lang="en-US" b="1" dirty="0"/>
              <a:t>mail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 (Нуриева Г.И)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636"/>
            <a:ext cx="8686800" cy="1079489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Ле́то</a:t>
            </a:r>
            <a:r>
              <a:rPr lang="ru-RU" sz="2400" dirty="0" smtClean="0">
                <a:solidFill>
                  <a:schemeClr val="tx1"/>
                </a:solidFill>
              </a:rPr>
              <a:t> — одно из четырёх 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hlinkClick r:id="rId2" tooltip="Времена года"/>
              </a:rPr>
              <a:t>времён года</a:t>
            </a:r>
            <a:r>
              <a:rPr lang="ru-RU" sz="2400" dirty="0" smtClean="0">
                <a:solidFill>
                  <a:schemeClr val="tx1"/>
                </a:solidFill>
              </a:rPr>
              <a:t>, между </a:t>
            </a:r>
            <a:r>
              <a:rPr lang="ru-RU" sz="2400" dirty="0" smtClean="0">
                <a:solidFill>
                  <a:srgbClr val="FF0000"/>
                </a:solidFill>
                <a:hlinkClick r:id="rId3" tooltip="Весна"/>
              </a:rPr>
              <a:t>весной</a:t>
            </a:r>
            <a:r>
              <a:rPr lang="ru-RU" sz="2400" dirty="0" smtClean="0">
                <a:solidFill>
                  <a:srgbClr val="FF0000"/>
                </a:solidFill>
              </a:rPr>
              <a:t> и </a:t>
            </a:r>
            <a:r>
              <a:rPr lang="ru-RU" sz="2400" u="sng" dirty="0" smtClean="0">
                <a:solidFill>
                  <a:srgbClr val="FF0000"/>
                </a:solidFill>
                <a:hlinkClick r:id="rId4" tooltip="Осень"/>
              </a:rPr>
              <a:t>осенью</a:t>
            </a:r>
            <a:r>
              <a:rPr lang="ru-RU" sz="2400" dirty="0" smtClean="0">
                <a:solidFill>
                  <a:schemeClr val="tx1"/>
                </a:solidFill>
              </a:rPr>
              <a:t>, характеризующееся наиболее высокой температурой окружающей среды.</a:t>
            </a:r>
          </a:p>
          <a:p>
            <a:endParaRPr lang="ru-RU" dirty="0"/>
          </a:p>
        </p:txBody>
      </p:sp>
      <p:pic>
        <p:nvPicPr>
          <p:cNvPr id="4" name="Рисунок 3" descr="1271003776_51056095_ff108_summ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214290"/>
            <a:ext cx="607223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636"/>
            <a:ext cx="8686800" cy="1643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Лето состоит из трёх </a:t>
            </a:r>
            <a:r>
              <a:rPr lang="ru-RU" sz="2400" dirty="0" smtClean="0">
                <a:hlinkClick r:id="rId2" tooltip="Месяц"/>
              </a:rPr>
              <a:t>месяцев</a:t>
            </a:r>
            <a:r>
              <a:rPr lang="ru-RU" sz="2400" dirty="0" smtClean="0"/>
              <a:t>: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tooltip="Июнь"/>
              </a:rPr>
              <a:t>июня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4" tooltip="Июль"/>
              </a:rPr>
              <a:t>июля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5" tooltip="Август"/>
              </a:rPr>
              <a:t>августа</a:t>
            </a:r>
            <a:r>
              <a:rPr lang="ru-RU" sz="2400" dirty="0" smtClean="0"/>
              <a:t>, </a:t>
            </a:r>
            <a:endParaRPr lang="ru-RU" sz="2800" dirty="0"/>
          </a:p>
        </p:txBody>
      </p:sp>
      <p:pic>
        <p:nvPicPr>
          <p:cNvPr id="4" name="Рисунок 3" descr="ruben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500042"/>
            <a:ext cx="392909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f174f771a0f7bb872c152473f454eca_fu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1928802"/>
            <a:ext cx="3929122" cy="29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214686"/>
            <a:ext cx="8686800" cy="2865439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Период </a:t>
            </a:r>
            <a:r>
              <a:rPr lang="ru-RU" sz="2400" dirty="0" smtClean="0"/>
              <a:t>между </a:t>
            </a:r>
            <a:r>
              <a:rPr lang="ru-RU" sz="2400" dirty="0" smtClean="0">
                <a:hlinkClick r:id="rId2" tooltip="Летнее солнцестояние"/>
              </a:rPr>
              <a:t>летним солнцестоянием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3" tooltip="Осеннее равноденствие"/>
              </a:rPr>
              <a:t>осенним равноденствием</a:t>
            </a:r>
            <a:r>
              <a:rPr lang="ru-RU" sz="2400" dirty="0" smtClean="0"/>
              <a:t> — продолжается  с 20 (21) июня по 22 (23) сентября</a:t>
            </a:r>
            <a:r>
              <a:rPr lang="ru-RU" sz="2400" dirty="0" smtClean="0"/>
              <a:t>,. </a:t>
            </a:r>
            <a:r>
              <a:rPr lang="ru-RU" sz="2400" dirty="0" smtClean="0"/>
              <a:t>В </a:t>
            </a:r>
            <a:r>
              <a:rPr lang="ru-RU" sz="2400" dirty="0" smtClean="0"/>
              <a:t>лето </a:t>
            </a:r>
            <a:r>
              <a:rPr lang="ru-RU" sz="2400" dirty="0" smtClean="0"/>
              <a:t>продолжается приблизительно 93 </a:t>
            </a:r>
            <a:r>
              <a:rPr lang="ru-RU" sz="2400" dirty="0" smtClean="0"/>
              <a:t>дня.</a:t>
            </a:r>
            <a:endParaRPr lang="ru-RU" sz="2400" dirty="0"/>
          </a:p>
        </p:txBody>
      </p:sp>
      <p:pic>
        <p:nvPicPr>
          <p:cNvPr id="5" name="Рисунок 4" descr="3d-babochka-1024-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85728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zostudij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57166"/>
            <a:ext cx="314327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643314"/>
            <a:ext cx="8686800" cy="24368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         В июне всходит хлеб, не даром месяц июнь называли "</a:t>
            </a:r>
            <a:r>
              <a:rPr lang="ru-RU" sz="2400" dirty="0" err="1" smtClean="0"/>
              <a:t>хлеборостом</a:t>
            </a:r>
            <a:r>
              <a:rPr lang="ru-RU" sz="2400" dirty="0" smtClean="0"/>
              <a:t>". Всю первую декаду месяца на полях происходил активный сев, начиная с дней Фалалея-Огуречника и </a:t>
            </a:r>
            <a:r>
              <a:rPr lang="ru-RU" sz="2400" dirty="0" err="1" smtClean="0"/>
              <a:t>Олены</a:t>
            </a:r>
            <a:r>
              <a:rPr lang="ru-RU" sz="2400" dirty="0" smtClean="0"/>
              <a:t>, 2 и 3 июня, из названия которых видно, что в эти дни сажали огурцы, лен, запоздалую пшеницу, а также ячмень с гречихой.</a:t>
            </a:r>
            <a:endParaRPr lang="ru-RU" sz="2400" dirty="0"/>
          </a:p>
        </p:txBody>
      </p:sp>
      <p:pic>
        <p:nvPicPr>
          <p:cNvPr id="5" name="Рисунок 4" descr="1247909268_radionetplus_ru_prek_mir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190997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_18606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57166"/>
            <a:ext cx="378414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929066"/>
            <a:ext cx="8686800" cy="2151059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Русские народные приметы</a:t>
            </a:r>
          </a:p>
          <a:p>
            <a:r>
              <a:rPr lang="ru-RU" sz="2400" dirty="0" smtClean="0"/>
              <a:t>Июньские дожди лучше золотой горы.</a:t>
            </a:r>
          </a:p>
          <a:p>
            <a:r>
              <a:rPr lang="ru-RU" sz="2400" dirty="0" smtClean="0"/>
              <a:t>Июнь соответствует по погоде декабрю (и наоборот).</a:t>
            </a:r>
          </a:p>
          <a:p>
            <a:r>
              <a:rPr lang="ru-RU" sz="2400" dirty="0" smtClean="0"/>
              <a:t>Если в июне ночи будут тёплые, тогда, наверное, можно ожидать изобилия плодов.</a:t>
            </a:r>
          </a:p>
          <a:p>
            <a:endParaRPr lang="ru-RU" dirty="0"/>
          </a:p>
        </p:txBody>
      </p:sp>
      <p:pic>
        <p:nvPicPr>
          <p:cNvPr id="4" name="Рисунок 3" descr="44104821_Bankobo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6786610" cy="360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6124"/>
            <a:ext cx="8991600" cy="37147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      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Наступает день 25 июня - точка солнцеворота. С этого времени солнце поворачивает в сторону сокращения дней. Теперь по утрам низко над землей траву покрывает холодная роса. Эту природную воду можно пить, потому что она очень чистая. </a:t>
            </a:r>
            <a:endParaRPr lang="ru-RU" sz="2400" dirty="0"/>
          </a:p>
        </p:txBody>
      </p:sp>
      <p:pic>
        <p:nvPicPr>
          <p:cNvPr id="4" name="Рисунок 3" descr="0_77b4c_a32ad8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3929058" cy="294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orning_d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85728"/>
            <a:ext cx="3921124" cy="294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57628"/>
            <a:ext cx="8686800" cy="27860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Июль-Страдник</a:t>
            </a:r>
            <a:r>
              <a:rPr lang="ru-RU" sz="2400" dirty="0" smtClean="0"/>
              <a:t>. Лето в полном разгаре</a:t>
            </a:r>
            <a:r>
              <a:rPr lang="ru-RU" sz="2400" dirty="0" smtClean="0"/>
              <a:t>.. </a:t>
            </a:r>
            <a:r>
              <a:rPr lang="ru-RU" sz="2400" dirty="0" smtClean="0"/>
              <a:t>Много работы в этом месяце, да и тяжело работать под палящим солнцем, как только не называли месяц: и "</a:t>
            </a:r>
            <a:r>
              <a:rPr lang="ru-RU" sz="2400" dirty="0" err="1" smtClean="0"/>
              <a:t>Грозник</a:t>
            </a:r>
            <a:r>
              <a:rPr lang="ru-RU" sz="2400" dirty="0" smtClean="0"/>
              <a:t>", от частых гроз и " Страдник" - уж жарко очень!</a:t>
            </a:r>
            <a:endParaRPr lang="ru-RU" sz="2400" dirty="0"/>
          </a:p>
        </p:txBody>
      </p:sp>
      <p:pic>
        <p:nvPicPr>
          <p:cNvPr id="4" name="Рисунок 3" descr="0_9addd_409687d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4357686" cy="3543301"/>
          </a:xfrm>
          <a:prstGeom prst="rect">
            <a:avLst/>
          </a:prstGeom>
        </p:spPr>
      </p:pic>
      <p:pic>
        <p:nvPicPr>
          <p:cNvPr id="5" name="Рисунок 4" descr="70510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71546"/>
            <a:ext cx="3786188" cy="267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714752"/>
            <a:ext cx="8686800" cy="2000264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3100" i="1" dirty="0" smtClean="0">
                <a:solidFill>
                  <a:srgbClr val="FF0000"/>
                </a:solidFill>
              </a:rPr>
              <a:t>Русские народные приметы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Если июль жаркий, то декабрь будет морозным.</a:t>
            </a:r>
            <a:br>
              <a:rPr lang="ru-RU" sz="3100" dirty="0" smtClean="0"/>
            </a:br>
            <a:r>
              <a:rPr lang="ru-RU" sz="3100" dirty="0" smtClean="0"/>
              <a:t>В июле если мысленно можно повесить ведро на рог месяца — быть через одну-две недели суши. Если же ведро падает — к </a:t>
            </a:r>
            <a:r>
              <a:rPr lang="ru-RU" sz="3200" dirty="0" smtClean="0"/>
              <a:t>дождю.</a:t>
            </a:r>
            <a:br>
              <a:rPr lang="ru-RU" sz="3200" dirty="0" smtClean="0"/>
            </a:br>
            <a:endParaRPr lang="ru-RU" sz="3200" dirty="0">
              <a:latin typeface="+mn-lt"/>
            </a:endParaRPr>
          </a:p>
        </p:txBody>
      </p:sp>
      <p:pic>
        <p:nvPicPr>
          <p:cNvPr id="5" name="Содержимое 4" descr="2015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635798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241</TotalTime>
  <Words>169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Русские народные приметы  Если июль жаркий, то декабрь будет морозным. В июле если мысленно можно повесить ведро на рог месяца — быть через одну-две недели суши. Если же ведро падает — к дождю. 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130464luda</dc:creator>
  <cp:lastModifiedBy>Пользователь</cp:lastModifiedBy>
  <cp:revision>26</cp:revision>
  <dcterms:created xsi:type="dcterms:W3CDTF">2012-04-29T16:29:51Z</dcterms:created>
  <dcterms:modified xsi:type="dcterms:W3CDTF">2020-05-13T14:14:56Z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3876525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