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75" r:id="rId5"/>
    <p:sldId id="259" r:id="rId6"/>
    <p:sldId id="260" r:id="rId7"/>
    <p:sldId id="261" r:id="rId8"/>
    <p:sldId id="262" r:id="rId9"/>
    <p:sldId id="263" r:id="rId10"/>
    <p:sldId id="264" r:id="rId11"/>
    <p:sldId id="265" r:id="rId12"/>
    <p:sldId id="267" r:id="rId13"/>
    <p:sldId id="268" r:id="rId14"/>
    <p:sldId id="269" r:id="rId15"/>
    <p:sldId id="270" r:id="rId16"/>
    <p:sldId id="276" r:id="rId17"/>
    <p:sldId id="266" r:id="rId18"/>
    <p:sldId id="271" r:id="rId19"/>
    <p:sldId id="272" r:id="rId20"/>
    <p:sldId id="273" r:id="rId21"/>
    <p:sldId id="274"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24896-A0FE-4E7A-97F5-9273B0D3E30A}" type="datetimeFigureOut">
              <a:rPr lang="ru-RU" smtClean="0"/>
              <a:t>21.05.2020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C1FD6F-8B88-46F0-9E3C-BE696E4BF71A}" type="slidenum">
              <a:rPr lang="ru-RU" smtClean="0"/>
              <a:t>‹#›</a:t>
            </a:fld>
            <a:endParaRPr lang="ru-RU"/>
          </a:p>
        </p:txBody>
      </p:sp>
    </p:spTree>
    <p:extLst>
      <p:ext uri="{BB962C8B-B14F-4D97-AF65-F5344CB8AC3E}">
        <p14:creationId xmlns:p14="http://schemas.microsoft.com/office/powerpoint/2010/main" val="43648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1C1FD6F-8B88-46F0-9E3C-BE696E4BF71A}" type="slidenum">
              <a:rPr lang="ru-RU" smtClean="0"/>
              <a:t>16</a:t>
            </a:fld>
            <a:endParaRPr lang="ru-RU"/>
          </a:p>
        </p:txBody>
      </p:sp>
    </p:spTree>
    <p:extLst>
      <p:ext uri="{BB962C8B-B14F-4D97-AF65-F5344CB8AC3E}">
        <p14:creationId xmlns:p14="http://schemas.microsoft.com/office/powerpoint/2010/main" val="803998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21.05.2020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19B0651-EE4F-4900-A07F-96A6BFA9D0F0}"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21.05.2020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21.05.2020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C71EC6-210F-42DE-9C53-41977AD35B3D}" type="datetimeFigureOut">
              <a:rPr lang="ru-RU" smtClean="0"/>
              <a:t>21.05.2020</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11960" y="3200400"/>
            <a:ext cx="4032448" cy="16002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Задание 23. </a:t>
            </a:r>
          </a:p>
          <a:p>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Лексическое значение слова.</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Заголовок 1"/>
          <p:cNvSpPr>
            <a:spLocks noGrp="1"/>
          </p:cNvSpPr>
          <p:nvPr>
            <p:ph type="ctrTitle"/>
          </p:nvPr>
        </p:nvSpPr>
        <p:spPr/>
        <p:txBody>
          <a:bodyPr>
            <a:normAutofit/>
          </a:bodyPr>
          <a:lstStyle/>
          <a:p>
            <a:r>
              <a:rPr lang="ru-RU" sz="5400" b="1" dirty="0" smtClean="0"/>
              <a:t>Подготовка к ЕГЭ</a:t>
            </a:r>
            <a:endParaRPr lang="ru-RU" sz="5400" b="1" dirty="0"/>
          </a:p>
        </p:txBody>
      </p:sp>
    </p:spTree>
    <p:extLst>
      <p:ext uri="{BB962C8B-B14F-4D97-AF65-F5344CB8AC3E}">
        <p14:creationId xmlns:p14="http://schemas.microsoft.com/office/powerpoint/2010/main" val="556320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9-11 выпишите синонимы.</a:t>
            </a: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400" b="1" dirty="0"/>
              <a:t>(8)Но наука приносит «сладкие плоды» даже таким людям, которые по своей близорукости не ждут от неё духовного удовлетворения. (9)Многие при изучении наук преследуют только одни материальные выгоды, и в их осознании достижение известного «образования» всегда соединяется с получением материальных преимуществ. (10)В этом случае «плоды учения» ещё более очевидны. (11)Если человек достиг известного положения в обществе, если он обеспечил себе безбедное существование, то «сладкий плод» учения становится для него прямой реальной действительностью.</a:t>
            </a:r>
          </a:p>
        </p:txBody>
      </p:sp>
    </p:spTree>
    <p:extLst>
      <p:ext uri="{BB962C8B-B14F-4D97-AF65-F5344CB8AC3E}">
        <p14:creationId xmlns:p14="http://schemas.microsoft.com/office/powerpoint/2010/main" val="3182605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предложения 5 выпишите </a:t>
            </a:r>
            <a:r>
              <a:rPr lang="ru-RU" sz="3200" b="1" dirty="0" smtClean="0">
                <a:solidFill>
                  <a:srgbClr val="002060"/>
                </a:solidFill>
              </a:rPr>
              <a:t>антонимы.</a:t>
            </a:r>
            <a:endParaRPr lang="ru-RU" sz="32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(3)Затратное занятие. (4)Но это как посмотреть. (5)Есть книги, не сокращающие жизнь на часы, что потрачены на их чтение, а удлиняющие её. (6)Словно побывал в местах, где никогда не был, сошёлся с людьми, с которыми никогда бы не пересёкся, они стали близкими, часто ближе друзей, реальнее друзей, откровеннее самых близких людей.</a:t>
            </a:r>
          </a:p>
        </p:txBody>
      </p:sp>
    </p:spTree>
    <p:extLst>
      <p:ext uri="{BB962C8B-B14F-4D97-AF65-F5344CB8AC3E}">
        <p14:creationId xmlns:p14="http://schemas.microsoft.com/office/powerpoint/2010/main" val="2614118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786210"/>
          </a:xfrm>
        </p:spPr>
        <p:txBody>
          <a:bodyPr>
            <a:normAutofit/>
          </a:bodyPr>
          <a:lstStyle/>
          <a:p>
            <a:pPr algn="ctr"/>
            <a:r>
              <a:rPr lang="ru-RU" sz="3200" b="1" dirty="0">
                <a:solidFill>
                  <a:srgbClr val="002060"/>
                </a:solidFill>
              </a:rPr>
              <a:t>Из предложения 8 выпишите контекстные антонимы.</a:t>
            </a:r>
          </a:p>
        </p:txBody>
      </p:sp>
      <p:sp>
        <p:nvSpPr>
          <p:cNvPr id="3" name="Объект 2"/>
          <p:cNvSpPr>
            <a:spLocks noGrp="1"/>
          </p:cNvSpPr>
          <p:nvPr>
            <p:ph sz="quarter" idx="1"/>
          </p:nvPr>
        </p:nvSpPr>
        <p:spPr>
          <a:xfrm>
            <a:off x="179512" y="2492896"/>
            <a:ext cx="8784976" cy="4104456"/>
          </a:xfrm>
        </p:spPr>
        <p:txBody>
          <a:bodyPr>
            <a:normAutofit/>
          </a:bodyPr>
          <a:lstStyle/>
          <a:p>
            <a:pPr marL="0" indent="0" algn="just">
              <a:buNone/>
            </a:pPr>
            <a:r>
              <a:rPr lang="ru-RU" sz="2800" b="1" dirty="0"/>
              <a:t> (7)Высматривает орлом, выступает плавно, мерно. (8)Тот же самый орёл, как только вышел из комнаты и приближается к кабинету своего начальника, куропаткой такой спешит с бумагами под мышкой, что мочи нет. </a:t>
            </a:r>
          </a:p>
        </p:txBody>
      </p:sp>
    </p:spTree>
    <p:extLst>
      <p:ext uri="{BB962C8B-B14F-4D97-AF65-F5344CB8AC3E}">
        <p14:creationId xmlns:p14="http://schemas.microsoft.com/office/powerpoint/2010/main" val="330564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10-14 выпишите устаревшее </a:t>
            </a:r>
            <a:r>
              <a:rPr lang="ru-RU" sz="3200" b="1" dirty="0" smtClean="0">
                <a:solidFill>
                  <a:srgbClr val="002060"/>
                </a:solidFill>
              </a:rPr>
              <a:t>слово.</a:t>
            </a:r>
            <a:endParaRPr lang="ru-RU" sz="32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fontScale="92500" lnSpcReduction="10000"/>
          </a:bodyPr>
          <a:lstStyle/>
          <a:p>
            <a:pPr marL="0" indent="0" algn="just">
              <a:buNone/>
            </a:pPr>
            <a:r>
              <a:rPr lang="ru-RU" sz="2800" b="1" dirty="0"/>
              <a:t>(10)Статья его так и называлась — «</a:t>
            </a:r>
            <a:r>
              <a:rPr lang="ru-RU" sz="2800" b="1" dirty="0" err="1"/>
              <a:t>Канцелярит</a:t>
            </a:r>
            <a:r>
              <a:rPr lang="ru-RU" sz="2800" b="1" dirty="0"/>
              <a:t>», и прозвучала она поистине как SOS. (</a:t>
            </a:r>
            <a:r>
              <a:rPr lang="ru-RU" sz="2800" b="1" dirty="0" err="1"/>
              <a:t>ll</a:t>
            </a:r>
            <a:r>
              <a:rPr lang="ru-RU" sz="2800" b="1" dirty="0"/>
              <a:t>)</a:t>
            </a:r>
            <a:r>
              <a:rPr lang="ru-RU" sz="2800" b="1" dirty="0" err="1"/>
              <a:t>He</a:t>
            </a:r>
            <a:r>
              <a:rPr lang="ru-RU" sz="2800" b="1" dirty="0"/>
              <a:t> решаюсь сказать, что то был глас вопиющего в пустыне: к счастью, есть рыцари, которые, не щадя сил, сражаются за честь Слова. (12)Но, увы, надо посмотреть правде в глаза: </a:t>
            </a:r>
            <a:r>
              <a:rPr lang="ru-RU" sz="2800" b="1" dirty="0" err="1"/>
              <a:t>канцелярит</a:t>
            </a:r>
            <a:r>
              <a:rPr lang="ru-RU" sz="2800" b="1" dirty="0"/>
              <a:t> не сдаётся, он наступает, ширится. (13)Это окаянный и зловредный недуг нашей речи. (14)Быстро разрастаются чужеродные, губительные клетки — постылые штампы, которые не несут ни мысли, ни чувства, ни на грош информации, а лишь забивают и угнетают живое, полезное ядро.</a:t>
            </a:r>
          </a:p>
        </p:txBody>
      </p:sp>
    </p:spTree>
    <p:extLst>
      <p:ext uri="{BB962C8B-B14F-4D97-AF65-F5344CB8AC3E}">
        <p14:creationId xmlns:p14="http://schemas.microsoft.com/office/powerpoint/2010/main" val="3305646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7—10 выпишите синоним к слову« мираж</a:t>
            </a:r>
            <a:r>
              <a:rPr lang="ru-RU" sz="3200" b="1" dirty="0" smtClean="0">
                <a:solidFill>
                  <a:srgbClr val="002060"/>
                </a:solidFill>
              </a:rPr>
              <a:t>».</a:t>
            </a:r>
            <a:endParaRPr lang="ru-RU" sz="32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(6)Смешное детство! (7)Оно вписалось в мою жизнь далёким неверным маревом, раскрашивая будущее яркими мечтательными мазками. (8)Вот кольцо последнего года войны, последнего боя, последнего марша на танках. (9)А это кривое кольцо очень долгого года несчастной любви, метаний... (10)Каждый новый круг обнимает всё прошлое, расходится вширь; кажется, и жизнь расширяется, захватывая всё новые пространства. </a:t>
            </a:r>
          </a:p>
        </p:txBody>
      </p:sp>
    </p:spTree>
    <p:extLst>
      <p:ext uri="{BB962C8B-B14F-4D97-AF65-F5344CB8AC3E}">
        <p14:creationId xmlns:p14="http://schemas.microsoft.com/office/powerpoint/2010/main" val="330564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714202"/>
          </a:xfrm>
        </p:spPr>
        <p:txBody>
          <a:bodyPr>
            <a:normAutofit/>
          </a:bodyPr>
          <a:lstStyle/>
          <a:p>
            <a:pPr algn="ctr"/>
            <a:r>
              <a:rPr lang="ru-RU" sz="3200" b="1" dirty="0">
                <a:solidFill>
                  <a:srgbClr val="002060"/>
                </a:solidFill>
              </a:rPr>
              <a:t>Из предложений 1—3 выпишите просторечное слово.</a:t>
            </a:r>
          </a:p>
        </p:txBody>
      </p:sp>
      <p:sp>
        <p:nvSpPr>
          <p:cNvPr id="3" name="Объект 2"/>
          <p:cNvSpPr>
            <a:spLocks noGrp="1"/>
          </p:cNvSpPr>
          <p:nvPr>
            <p:ph sz="quarter" idx="1"/>
          </p:nvPr>
        </p:nvSpPr>
        <p:spPr>
          <a:xfrm>
            <a:off x="179512" y="2132856"/>
            <a:ext cx="8784976" cy="4464496"/>
          </a:xfrm>
        </p:spPr>
        <p:txBody>
          <a:bodyPr>
            <a:normAutofit/>
          </a:bodyPr>
          <a:lstStyle/>
          <a:p>
            <a:pPr marL="0" indent="0" algn="just">
              <a:buNone/>
            </a:pPr>
            <a:r>
              <a:rPr lang="ru-RU" sz="2800" b="1" dirty="0"/>
              <a:t>(1)Житейские, бытовые наблюдения показывают, а научная психология подтверждает, что наиболее опасные, агрессивные, разрушительные люди — люди «</a:t>
            </a:r>
            <a:r>
              <a:rPr lang="ru-RU" sz="2800" b="1" dirty="0" err="1"/>
              <a:t>комплексующие</a:t>
            </a:r>
            <a:r>
              <a:rPr lang="ru-RU" sz="2800" b="1" dirty="0"/>
              <a:t>». (2)Слабаки. (3)Именно они, постоянно нуждаясь в компенсации своей недостаточности, плетут интриги, строят козни, исподтишка наносят удары.</a:t>
            </a:r>
          </a:p>
        </p:txBody>
      </p:sp>
    </p:spTree>
    <p:extLst>
      <p:ext uri="{BB962C8B-B14F-4D97-AF65-F5344CB8AC3E}">
        <p14:creationId xmlns:p14="http://schemas.microsoft.com/office/powerpoint/2010/main" val="330564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16—21 выпишите устаревшее слово.</a:t>
            </a: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 (16)Да всё делает не по-людски. (17)Умываться начнёт — весь пол зальёт, потом подтирай за ним. (18)К столу сядет — нет, чтобы сперва жидкое хлебать, сразу, без команды, со дна мясо таскать начинает. (19)Уж на что нетрудное дело — ложку ко рту поднести, так и то не приучен. (20)Хлеб под ложку не подставит, на стол накапает. (21)И где только он доселе жил?</a:t>
            </a:r>
          </a:p>
        </p:txBody>
      </p:sp>
    </p:spTree>
    <p:extLst>
      <p:ext uri="{BB962C8B-B14F-4D97-AF65-F5344CB8AC3E}">
        <p14:creationId xmlns:p14="http://schemas.microsoft.com/office/powerpoint/2010/main" val="332080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4-5 выпишите фразеологизм.</a:t>
            </a:r>
          </a:p>
        </p:txBody>
      </p:sp>
      <p:sp>
        <p:nvSpPr>
          <p:cNvPr id="3" name="Объект 2"/>
          <p:cNvSpPr>
            <a:spLocks noGrp="1"/>
          </p:cNvSpPr>
          <p:nvPr>
            <p:ph sz="quarter" idx="1"/>
          </p:nvPr>
        </p:nvSpPr>
        <p:spPr>
          <a:xfrm>
            <a:off x="179512" y="1988840"/>
            <a:ext cx="8784976" cy="4608512"/>
          </a:xfrm>
        </p:spPr>
        <p:txBody>
          <a:bodyPr>
            <a:normAutofit lnSpcReduction="10000"/>
          </a:bodyPr>
          <a:lstStyle/>
          <a:p>
            <a:pPr marL="0" indent="0" algn="just">
              <a:buNone/>
            </a:pPr>
            <a:r>
              <a:rPr lang="ru-RU" sz="2800" b="1" dirty="0"/>
              <a:t>(3)Так </a:t>
            </a:r>
            <a:r>
              <a:rPr lang="ru-RU" sz="2800" b="1" dirty="0" smtClean="0"/>
              <a:t>я, житель </a:t>
            </a:r>
            <a:r>
              <a:rPr lang="ru-RU" sz="2800" b="1" dirty="0"/>
              <a:t>большого областного города, оказался в обычной районной больнице. (4) Врач почему-то не начинал приём, и около дверей в тесном коридорчике, освещенном чахлой лампочкой, было настоящее вавилонское столпотворение. (5)Кого тут только не было! (6)Пожилые женщины, лица которых раскраснелись от духоты, хмурые старики, старшеклассницы, визгливо кричащие, что пройдут вне очереди, потому что им всего-навсего нужно поставить штамп. </a:t>
            </a:r>
          </a:p>
          <a:p>
            <a:pPr marL="0" indent="0" algn="just">
              <a:buNone/>
            </a:pPr>
            <a:endParaRPr lang="ru-RU" sz="2800" b="1" dirty="0"/>
          </a:p>
        </p:txBody>
      </p:sp>
    </p:spTree>
    <p:extLst>
      <p:ext uri="{BB962C8B-B14F-4D97-AF65-F5344CB8AC3E}">
        <p14:creationId xmlns:p14="http://schemas.microsoft.com/office/powerpoint/2010/main" val="1626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предложения 12 выпишите фразеологизм.</a:t>
            </a: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(12)Считая, что в формировании грядущих поколений телевизоры играют не первую роль, я всё же однажды написал статью «Творец или зритель?» в том смысле, что если раньше в деревне пели сами, то теперь только слушают, как поют, если раньше плясали сами, то теперь только смотрят, как пляшут, и так далее, то есть вырабатывается постепенно потребительское отношение к искусству вместо активного, живого, творческого.</a:t>
            </a:r>
          </a:p>
        </p:txBody>
      </p:sp>
    </p:spTree>
    <p:extLst>
      <p:ext uri="{BB962C8B-B14F-4D97-AF65-F5344CB8AC3E}">
        <p14:creationId xmlns:p14="http://schemas.microsoft.com/office/powerpoint/2010/main" val="329304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предложений </a:t>
            </a:r>
            <a:r>
              <a:rPr lang="ru-RU" sz="3200" b="1" dirty="0" smtClean="0">
                <a:solidFill>
                  <a:srgbClr val="002060"/>
                </a:solidFill>
              </a:rPr>
              <a:t>4-9 </a:t>
            </a:r>
            <a:r>
              <a:rPr lang="ru-RU" sz="3200" b="1" dirty="0">
                <a:solidFill>
                  <a:srgbClr val="002060"/>
                </a:solidFill>
              </a:rPr>
              <a:t>выпишите фразеологизм.</a:t>
            </a: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4)Сверху — школа, снизу — ты. (5)И ты берёшь теперь от школы всё, что она даёт, и не ждёшь, когда закончится урок, когда можно будет закрыть за собой дверь класса, пронестись во весь дух по коридору, сбежать вниз по лестнице, запрыгать, как кузнечик: «Домой, домой!» (6)Не хочется теперь</a:t>
            </a:r>
            <a:r>
              <a:rPr lang="ru-RU" sz="2800" b="1" dirty="0" smtClean="0"/>
              <a:t>!</a:t>
            </a:r>
            <a:endParaRPr lang="ru-RU" sz="2800" b="1" dirty="0"/>
          </a:p>
          <a:p>
            <a:pPr marL="0" indent="0" algn="just">
              <a:buNone/>
            </a:pPr>
            <a:r>
              <a:rPr lang="ru-RU" sz="2800" b="1" dirty="0"/>
              <a:t>(7)В одиннадцатом классе учиться весело. (8)Шутим чаще, смеёмся громче, ссоримся реже. (9)Вообще не ссоримся! </a:t>
            </a:r>
          </a:p>
          <a:p>
            <a:pPr marL="0" indent="0" algn="just">
              <a:buNone/>
            </a:pPr>
            <a:endParaRPr lang="ru-RU" sz="2800" b="1" dirty="0"/>
          </a:p>
        </p:txBody>
      </p:sp>
    </p:spTree>
    <p:extLst>
      <p:ext uri="{BB962C8B-B14F-4D97-AF65-F5344CB8AC3E}">
        <p14:creationId xmlns:p14="http://schemas.microsoft.com/office/powerpoint/2010/main" val="3320802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994122"/>
          </a:xfrm>
        </p:spPr>
        <p:txBody>
          <a:bodyPr>
            <a:normAutofit fontScale="90000"/>
          </a:bodyPr>
          <a:lstStyle/>
          <a:p>
            <a:pPr algn="ctr"/>
            <a:r>
              <a:rPr lang="ru-RU" sz="2800" b="1" dirty="0">
                <a:solidFill>
                  <a:srgbClr val="002060"/>
                </a:solidFill>
              </a:rPr>
              <a:t>Найдите среди указанных вариантов такой, где слово употреблено в переносном значении. Выпишите это слово.</a:t>
            </a:r>
          </a:p>
        </p:txBody>
      </p:sp>
      <p:sp>
        <p:nvSpPr>
          <p:cNvPr id="3" name="Объект 2"/>
          <p:cNvSpPr>
            <a:spLocks noGrp="1"/>
          </p:cNvSpPr>
          <p:nvPr>
            <p:ph sz="quarter" idx="1"/>
          </p:nvPr>
        </p:nvSpPr>
        <p:spPr>
          <a:xfrm>
            <a:off x="179512" y="1447800"/>
            <a:ext cx="8784976" cy="5149552"/>
          </a:xfrm>
        </p:spPr>
        <p:txBody>
          <a:bodyPr>
            <a:normAutofit lnSpcReduction="10000"/>
          </a:bodyPr>
          <a:lstStyle/>
          <a:p>
            <a:pPr algn="just"/>
            <a:r>
              <a:rPr lang="ru-RU" sz="2400" dirty="0"/>
              <a:t>развернула (предложение </a:t>
            </a:r>
            <a:r>
              <a:rPr lang="ru-RU" sz="2400" dirty="0" smtClean="0"/>
              <a:t>8: «Варя </a:t>
            </a:r>
            <a:r>
              <a:rPr lang="ru-RU" sz="2400" dirty="0"/>
              <a:t>нетерпеливо развернула листок, весь проткнутый карандашом, – видно, писалось на </a:t>
            </a:r>
            <a:r>
              <a:rPr lang="ru-RU" sz="2400" dirty="0" smtClean="0"/>
              <a:t>колене».</a:t>
            </a:r>
            <a:r>
              <a:rPr lang="ru-RU" sz="2400" dirty="0"/>
              <a:t> </a:t>
            </a:r>
            <a:r>
              <a:rPr lang="ru-RU" sz="2400" dirty="0" smtClean="0"/>
              <a:t>)</a:t>
            </a:r>
            <a:endParaRPr lang="ru-RU" sz="2400" dirty="0"/>
          </a:p>
          <a:p>
            <a:pPr algn="just"/>
            <a:r>
              <a:rPr lang="ru-RU" sz="2400" dirty="0"/>
              <a:t>сожги (предложение </a:t>
            </a:r>
            <a:r>
              <a:rPr lang="ru-RU" sz="2400" dirty="0" smtClean="0"/>
              <a:t>15: «Сожги </a:t>
            </a:r>
            <a:r>
              <a:rPr lang="ru-RU" sz="2400" dirty="0"/>
              <a:t>это письмо, тебе одной на всём свете могу я рассказать про это, – Варя перевернула </a:t>
            </a:r>
            <a:r>
              <a:rPr lang="ru-RU" sz="2400" dirty="0" smtClean="0"/>
              <a:t>страничку».)</a:t>
            </a:r>
            <a:endParaRPr lang="ru-RU" sz="2400" dirty="0"/>
          </a:p>
          <a:p>
            <a:pPr algn="just"/>
            <a:r>
              <a:rPr lang="ru-RU" sz="2400" dirty="0"/>
              <a:t>зажмурился (предложение </a:t>
            </a:r>
            <a:r>
              <a:rPr lang="ru-RU" sz="2400" dirty="0" smtClean="0"/>
              <a:t>22: «Зажмурился</a:t>
            </a:r>
            <a:r>
              <a:rPr lang="ru-RU" sz="2400" dirty="0"/>
              <a:t>, а принял его у неё, покидаемой на милость врага</a:t>
            </a:r>
            <a:r>
              <a:rPr lang="ru-RU" sz="2400" dirty="0" smtClean="0"/>
              <a:t>...»)</a:t>
            </a:r>
            <a:endParaRPr lang="ru-RU" sz="2400" dirty="0"/>
          </a:p>
          <a:p>
            <a:pPr algn="just"/>
            <a:r>
              <a:rPr lang="ru-RU" sz="2400" dirty="0"/>
              <a:t>прогремел (предложение </a:t>
            </a:r>
            <a:r>
              <a:rPr lang="ru-RU" sz="2400" dirty="0" smtClean="0"/>
              <a:t>29: </a:t>
            </a:r>
            <a:r>
              <a:rPr lang="ru-RU" sz="2400" dirty="0"/>
              <a:t>Темой беседы служили события истекшего дня: открывшаяся на центральной площади выставка трофейных самолётов, </a:t>
            </a:r>
            <a:r>
              <a:rPr lang="ru-RU" sz="2400" dirty="0" err="1"/>
              <a:t>незасыпанная</a:t>
            </a:r>
            <a:r>
              <a:rPr lang="ru-RU" sz="2400" dirty="0"/>
              <a:t> воронка на улице Весёлых, как они уже привыкли её называть в обиходе между собой, Гастелло, чей самозабвенный подвиг прогремел в те дни на всю страну.</a:t>
            </a:r>
            <a:r>
              <a:rPr lang="ru-RU" sz="2400" dirty="0" smtClean="0"/>
              <a:t>)</a:t>
            </a:r>
            <a:endParaRPr lang="ru-RU" sz="2400" dirty="0"/>
          </a:p>
          <a:p>
            <a:pPr marL="0" indent="0" algn="just">
              <a:buNone/>
            </a:pPr>
            <a:endParaRPr lang="ru-RU" sz="2400" dirty="0"/>
          </a:p>
        </p:txBody>
      </p:sp>
    </p:spTree>
    <p:extLst>
      <p:ext uri="{BB962C8B-B14F-4D97-AF65-F5344CB8AC3E}">
        <p14:creationId xmlns:p14="http://schemas.microsoft.com/office/powerpoint/2010/main" val="2431349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282154"/>
          </a:xfrm>
        </p:spPr>
        <p:txBody>
          <a:bodyPr>
            <a:normAutofit/>
          </a:bodyPr>
          <a:lstStyle/>
          <a:p>
            <a:pPr algn="ctr"/>
            <a:r>
              <a:rPr lang="ru-RU" sz="3200" b="1" dirty="0">
                <a:solidFill>
                  <a:srgbClr val="002060"/>
                </a:solidFill>
              </a:rPr>
              <a:t>Из предложений </a:t>
            </a:r>
            <a:r>
              <a:rPr lang="ru-RU" sz="3200" b="1" dirty="0" smtClean="0">
                <a:solidFill>
                  <a:srgbClr val="002060"/>
                </a:solidFill>
              </a:rPr>
              <a:t>4-7 </a:t>
            </a:r>
            <a:r>
              <a:rPr lang="ru-RU" sz="3200" b="1" dirty="0">
                <a:solidFill>
                  <a:srgbClr val="002060"/>
                </a:solidFill>
              </a:rPr>
              <a:t>выпишите фразеологизм.</a:t>
            </a:r>
          </a:p>
        </p:txBody>
      </p:sp>
      <p:sp>
        <p:nvSpPr>
          <p:cNvPr id="3" name="Объект 2"/>
          <p:cNvSpPr>
            <a:spLocks noGrp="1"/>
          </p:cNvSpPr>
          <p:nvPr>
            <p:ph sz="quarter" idx="1"/>
          </p:nvPr>
        </p:nvSpPr>
        <p:spPr>
          <a:xfrm>
            <a:off x="179512" y="1844824"/>
            <a:ext cx="8784976" cy="4752528"/>
          </a:xfrm>
        </p:spPr>
        <p:txBody>
          <a:bodyPr>
            <a:normAutofit lnSpcReduction="10000"/>
          </a:bodyPr>
          <a:lstStyle/>
          <a:p>
            <a:pPr marL="0" indent="0" algn="just">
              <a:buNone/>
            </a:pPr>
            <a:r>
              <a:rPr lang="ru-RU" sz="2800" dirty="0"/>
              <a:t>(</a:t>
            </a:r>
            <a:r>
              <a:rPr lang="ru-RU" sz="2800" b="1" dirty="0"/>
              <a:t>4)Но больше всего беспокоит реакция подростков. (5)У них возникает стойкое убеждение, что наиболее короткий путь к известности пролегает через детскую комнату милиции. (6)Они-то всё принимают за чистую монету. (7)0ни далеко не всегда понимают, что рассказы о «</a:t>
            </a:r>
            <a:r>
              <a:rPr lang="ru-RU" sz="2800" b="1" dirty="0" err="1"/>
              <a:t>безбашенном</a:t>
            </a:r>
            <a:r>
              <a:rPr lang="ru-RU" sz="2800" b="1" dirty="0"/>
              <a:t>» детстве, когда будущая «звезда» поражала всех окружающих своим экзотическим своеобразием, — это всего лишь сценическая легенда, что-то вроде концертного костюма, который отличает артиста от обычного человека. </a:t>
            </a:r>
          </a:p>
        </p:txBody>
      </p:sp>
    </p:spTree>
    <p:extLst>
      <p:ext uri="{BB962C8B-B14F-4D97-AF65-F5344CB8AC3E}">
        <p14:creationId xmlns:p14="http://schemas.microsoft.com/office/powerpoint/2010/main" val="3320802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fontScale="90000"/>
          </a:bodyPr>
          <a:lstStyle/>
          <a:p>
            <a:pPr algn="ctr"/>
            <a:r>
              <a:rPr lang="ru-RU" sz="3200" b="1" dirty="0">
                <a:solidFill>
                  <a:srgbClr val="002060"/>
                </a:solidFill>
              </a:rPr>
              <a:t>Из предложений 14-16 выпишите фразеологизм, имеющий значение «очень давно</a:t>
            </a:r>
            <a:r>
              <a:rPr lang="ru-RU" sz="3200" b="1" dirty="0" smtClean="0">
                <a:solidFill>
                  <a:srgbClr val="002060"/>
                </a:solidFill>
              </a:rPr>
              <a:t>».</a:t>
            </a:r>
            <a:endParaRPr lang="ru-RU" sz="32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(14)А что говорить о великой классической музыке, которая без слов — напрямую — испокон веку воздействовала на чувства людей</a:t>
            </a:r>
            <a:r>
              <a:rPr lang="ru-RU" sz="2800" b="1" dirty="0" smtClean="0"/>
              <a:t>!</a:t>
            </a:r>
            <a:endParaRPr lang="ru-RU" sz="2800" b="1" dirty="0"/>
          </a:p>
          <a:p>
            <a:pPr marL="0" indent="0" algn="just">
              <a:buNone/>
            </a:pPr>
            <a:r>
              <a:rPr lang="ru-RU" sz="2800" b="1" dirty="0"/>
              <a:t>(15)Это адски трудное дело — пытаться донести до зрителя (особенно молодого — ведь упустим же!) драгоценные слова и музыку наших великих предшественников, за творения которых нас уважают и любят во всем мире</a:t>
            </a:r>
            <a:r>
              <a:rPr lang="ru-RU" sz="2800" b="1" dirty="0" smtClean="0"/>
              <a:t>.</a:t>
            </a:r>
            <a:endParaRPr lang="ru-RU" sz="2800" b="1" dirty="0"/>
          </a:p>
          <a:p>
            <a:pPr marL="0" indent="0" algn="just">
              <a:buNone/>
            </a:pPr>
            <a:r>
              <a:rPr lang="ru-RU" sz="2800" b="1" dirty="0"/>
              <a:t>(16)А шоу-бизнес в помощи государства не нуждается.</a:t>
            </a:r>
          </a:p>
          <a:p>
            <a:pPr marL="0" indent="0" algn="just">
              <a:buNone/>
            </a:pPr>
            <a:endParaRPr lang="ru-RU" sz="2800" b="1" dirty="0"/>
          </a:p>
        </p:txBody>
      </p:sp>
    </p:spTree>
    <p:extLst>
      <p:ext uri="{BB962C8B-B14F-4D97-AF65-F5344CB8AC3E}">
        <p14:creationId xmlns:p14="http://schemas.microsoft.com/office/powerpoint/2010/main" val="3320802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 на лето:</a:t>
            </a:r>
            <a:endParaRPr lang="ru-RU" dirty="0"/>
          </a:p>
        </p:txBody>
      </p:sp>
      <p:sp>
        <p:nvSpPr>
          <p:cNvPr id="3" name="Объект 2"/>
          <p:cNvSpPr>
            <a:spLocks noGrp="1"/>
          </p:cNvSpPr>
          <p:nvPr>
            <p:ph sz="quarter" idx="1"/>
          </p:nvPr>
        </p:nvSpPr>
        <p:spPr>
          <a:xfrm>
            <a:off x="914400" y="1447800"/>
            <a:ext cx="7772400" cy="973088"/>
          </a:xfrm>
        </p:spPr>
        <p:txBody>
          <a:bodyPr/>
          <a:lstStyle/>
          <a:p>
            <a:r>
              <a:rPr lang="ru-RU" dirty="0" smtClean="0"/>
              <a:t>Решить 15 вариантов ЕГЭ с любых сайтов и отразить результаты в мониторинге по образцу</a:t>
            </a:r>
          </a:p>
          <a:p>
            <a:pPr marL="0" indent="0">
              <a:lnSpc>
                <a:spcPct val="115000"/>
              </a:lnSpc>
              <a:spcAft>
                <a:spcPts val="0"/>
              </a:spcAft>
              <a:buNone/>
            </a:pPr>
            <a:endParaRPr lang="ru-RU" sz="2800" dirty="0"/>
          </a:p>
        </p:txBody>
      </p:sp>
      <p:graphicFrame>
        <p:nvGraphicFramePr>
          <p:cNvPr id="4" name="Таблица 3"/>
          <p:cNvGraphicFramePr>
            <a:graphicFrameLocks noGrp="1"/>
          </p:cNvGraphicFramePr>
          <p:nvPr/>
        </p:nvGraphicFramePr>
        <p:xfrm>
          <a:off x="914401" y="3175234"/>
          <a:ext cx="7772397" cy="1117131"/>
        </p:xfrm>
        <a:graphic>
          <a:graphicData uri="http://schemas.openxmlformats.org/drawingml/2006/table">
            <a:tbl>
              <a:tblPr firstRow="1" firstCol="1" bandRow="1">
                <a:tableStyleId>{5C22544A-7EE6-4342-B048-85BDC9FD1C3A}</a:tableStyleId>
              </a:tblPr>
              <a:tblGrid>
                <a:gridCol w="353769"/>
                <a:gridCol w="378475"/>
                <a:gridCol w="242329"/>
                <a:gridCol w="242329"/>
                <a:gridCol w="242329"/>
                <a:gridCol w="243380"/>
                <a:gridCol w="243380"/>
                <a:gridCol w="243380"/>
                <a:gridCol w="243380"/>
                <a:gridCol w="243380"/>
                <a:gridCol w="243380"/>
                <a:gridCol w="259150"/>
                <a:gridCol w="259150"/>
                <a:gridCol w="259150"/>
                <a:gridCol w="259150"/>
                <a:gridCol w="259150"/>
                <a:gridCol w="259150"/>
                <a:gridCol w="259150"/>
                <a:gridCol w="259150"/>
                <a:gridCol w="259150"/>
                <a:gridCol w="259150"/>
                <a:gridCol w="259150"/>
                <a:gridCol w="259150"/>
                <a:gridCol w="259150"/>
                <a:gridCol w="259150"/>
                <a:gridCol w="259150"/>
                <a:gridCol w="259150"/>
                <a:gridCol w="259150"/>
                <a:gridCol w="447336"/>
              </a:tblGrid>
              <a:tr h="478771">
                <a:tc>
                  <a:txBody>
                    <a:bodyPr/>
                    <a:lstStyle/>
                    <a:p>
                      <a:pPr>
                        <a:lnSpc>
                          <a:spcPct val="115000"/>
                        </a:lnSpc>
                        <a:spcAft>
                          <a:spcPts val="0"/>
                        </a:spcAft>
                      </a:pPr>
                      <a:r>
                        <a:rPr lang="ru-RU" sz="900" dirty="0">
                          <a:effectLst/>
                        </a:rPr>
                        <a:t>№</a:t>
                      </a:r>
                    </a:p>
                    <a:p>
                      <a:pPr>
                        <a:lnSpc>
                          <a:spcPct val="115000"/>
                        </a:lnSpc>
                        <a:spcAft>
                          <a:spcPts val="0"/>
                        </a:spcAft>
                      </a:pPr>
                      <a:r>
                        <a:rPr lang="ru-RU" sz="900" dirty="0">
                          <a:effectLst/>
                        </a:rPr>
                        <a:t>П/П</a:t>
                      </a:r>
                      <a:endParaRPr lang="ru-RU" sz="900" dirty="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p>
                    <a:p>
                      <a:pPr>
                        <a:lnSpc>
                          <a:spcPct val="115000"/>
                        </a:lnSpc>
                        <a:spcAft>
                          <a:spcPts val="0"/>
                        </a:spcAft>
                      </a:pPr>
                      <a:r>
                        <a:rPr lang="ru-RU" sz="900">
                          <a:effectLst/>
                        </a:rPr>
                        <a:t>ДАТА</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3</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4</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5</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6</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7</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8</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9</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10</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12</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13</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14</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15</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16</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17</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18</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19</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20</a:t>
                      </a:r>
                    </a:p>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22</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23</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24</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25</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26</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ИТОГО</a:t>
                      </a:r>
                      <a:endParaRPr lang="ru-RU" sz="900">
                        <a:effectLst/>
                        <a:latin typeface="Calibri"/>
                        <a:ea typeface="Times New Roman"/>
                        <a:cs typeface="Times New Roman"/>
                      </a:endParaRPr>
                    </a:p>
                  </a:txBody>
                  <a:tcPr marL="56771" marR="56771" marT="0" marB="0"/>
                </a:tc>
              </a:tr>
              <a:tr h="159590">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1.06</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5</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2</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1</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4</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34</a:t>
                      </a:r>
                      <a:endParaRPr lang="ru-RU" sz="900">
                        <a:effectLst/>
                        <a:latin typeface="Calibri"/>
                        <a:ea typeface="Times New Roman"/>
                        <a:cs typeface="Times New Roman"/>
                      </a:endParaRPr>
                    </a:p>
                  </a:txBody>
                  <a:tcPr marL="56771" marR="56771" marT="0" marB="0"/>
                </a:tc>
              </a:tr>
              <a:tr h="159590">
                <a:tc>
                  <a:txBody>
                    <a:bodyPr/>
                    <a:lstStyle/>
                    <a:p>
                      <a:pPr>
                        <a:lnSpc>
                          <a:spcPct val="115000"/>
                        </a:lnSpc>
                        <a:spcAft>
                          <a:spcPts val="0"/>
                        </a:spcAft>
                      </a:pPr>
                      <a:r>
                        <a:rPr lang="ru-RU" sz="900">
                          <a:effectLst/>
                        </a:rPr>
                        <a:t>2</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r>
              <a:tr h="159590">
                <a:tc>
                  <a:txBody>
                    <a:bodyPr/>
                    <a:lstStyle/>
                    <a:p>
                      <a:pPr>
                        <a:lnSpc>
                          <a:spcPct val="115000"/>
                        </a:lnSpc>
                        <a:spcAft>
                          <a:spcPts val="0"/>
                        </a:spcAft>
                      </a:pPr>
                      <a:r>
                        <a:rPr lang="ru-RU" sz="900">
                          <a:effectLst/>
                        </a:rPr>
                        <a:t>..</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r>
              <a:tr h="159590">
                <a:tc>
                  <a:txBody>
                    <a:bodyPr/>
                    <a:lstStyle/>
                    <a:p>
                      <a:pPr>
                        <a:lnSpc>
                          <a:spcPct val="115000"/>
                        </a:lnSpc>
                        <a:spcAft>
                          <a:spcPts val="0"/>
                        </a:spcAft>
                      </a:pPr>
                      <a:r>
                        <a:rPr lang="ru-RU" sz="900">
                          <a:effectLst/>
                        </a:rPr>
                        <a:t>15</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a:effectLst/>
                        </a:rPr>
                        <a:t> </a:t>
                      </a:r>
                      <a:endParaRPr lang="ru-RU" sz="900">
                        <a:effectLst/>
                        <a:latin typeface="Calibri"/>
                        <a:ea typeface="Times New Roman"/>
                        <a:cs typeface="Times New Roman"/>
                      </a:endParaRPr>
                    </a:p>
                  </a:txBody>
                  <a:tcPr marL="56771" marR="56771" marT="0" marB="0"/>
                </a:tc>
                <a:tc>
                  <a:txBody>
                    <a:bodyPr/>
                    <a:lstStyle/>
                    <a:p>
                      <a:pPr>
                        <a:lnSpc>
                          <a:spcPct val="115000"/>
                        </a:lnSpc>
                        <a:spcAft>
                          <a:spcPts val="0"/>
                        </a:spcAft>
                      </a:pPr>
                      <a:r>
                        <a:rPr lang="ru-RU" sz="900" dirty="0">
                          <a:effectLst/>
                        </a:rPr>
                        <a:t> </a:t>
                      </a:r>
                      <a:endParaRPr lang="ru-RU" sz="900" dirty="0">
                        <a:effectLst/>
                        <a:latin typeface="Calibri"/>
                        <a:ea typeface="Times New Roman"/>
                        <a:cs typeface="Times New Roman"/>
                      </a:endParaRPr>
                    </a:p>
                  </a:txBody>
                  <a:tcPr marL="56771" marR="56771" marT="0" marB="0"/>
                </a:tc>
              </a:tr>
            </a:tbl>
          </a:graphicData>
        </a:graphic>
      </p:graphicFrame>
    </p:spTree>
    <p:extLst>
      <p:ext uri="{BB962C8B-B14F-4D97-AF65-F5344CB8AC3E}">
        <p14:creationId xmlns:p14="http://schemas.microsoft.com/office/powerpoint/2010/main" val="307012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2002234"/>
          </a:xfrm>
        </p:spPr>
        <p:txBody>
          <a:bodyPr>
            <a:noAutofit/>
          </a:bodyPr>
          <a:lstStyle/>
          <a:p>
            <a:pPr algn="ctr"/>
            <a:r>
              <a:rPr lang="ru-RU" sz="2800" b="1" dirty="0">
                <a:solidFill>
                  <a:srgbClr val="002060"/>
                </a:solidFill>
              </a:rPr>
              <a:t>Из предложений 24-25 выпишите слово, употреблённое в переносном значении, которое в одном из прямых значений обозначает «склад оружия</a:t>
            </a:r>
            <a:r>
              <a:rPr lang="ru-RU" sz="2800" b="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179512" y="2420888"/>
            <a:ext cx="8784976" cy="4176464"/>
          </a:xfrm>
        </p:spPr>
        <p:txBody>
          <a:bodyPr>
            <a:normAutofit/>
          </a:bodyPr>
          <a:lstStyle/>
          <a:p>
            <a:pPr marL="0" indent="0" algn="just">
              <a:buNone/>
            </a:pPr>
            <a:r>
              <a:rPr lang="ru-RU" sz="2800" b="1" dirty="0"/>
              <a:t>(24)То есть я хочу сказать, что можно встретить учёного человека с большими конкретными знаниями и вскоре убедиться, что он очень, в сущности, ограниченный человек. (25)И можно встретить человека, не вооружённого целым арсеналом точных знаний, но с широтой и ясностью представлений о внешнем мире.</a:t>
            </a:r>
          </a:p>
        </p:txBody>
      </p:sp>
    </p:spTree>
    <p:extLst>
      <p:ext uri="{BB962C8B-B14F-4D97-AF65-F5344CB8AC3E}">
        <p14:creationId xmlns:p14="http://schemas.microsoft.com/office/powerpoint/2010/main" val="318260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98178"/>
          </a:xfrm>
        </p:spPr>
        <p:txBody>
          <a:bodyPr>
            <a:normAutofit/>
          </a:bodyPr>
          <a:lstStyle/>
          <a:p>
            <a:pPr algn="ctr"/>
            <a:r>
              <a:rPr lang="ru-RU" sz="3200" b="1" dirty="0">
                <a:solidFill>
                  <a:srgbClr val="002060"/>
                </a:solidFill>
              </a:rPr>
              <a:t>Из предложения 1-3 выпишите слово в переносном значении</a:t>
            </a:r>
            <a:r>
              <a:rPr lang="ru-RU" sz="3200" b="1" dirty="0" smtClean="0">
                <a:solidFill>
                  <a:srgbClr val="002060"/>
                </a:solidFill>
              </a:rPr>
              <a:t>.</a:t>
            </a:r>
            <a:endParaRPr lang="ru-RU" sz="32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(1) В маленьком городишке </a:t>
            </a:r>
            <a:r>
              <a:rPr lang="ru-RU" sz="2800" b="1" dirty="0" err="1"/>
              <a:t>Стратфорде</a:t>
            </a:r>
            <a:r>
              <a:rPr lang="ru-RU" sz="2800" b="1" dirty="0"/>
              <a:t> на маленькой речушке </a:t>
            </a:r>
            <a:r>
              <a:rPr lang="ru-RU" sz="2800" b="1" dirty="0" err="1"/>
              <a:t>Эйвон</a:t>
            </a:r>
            <a:r>
              <a:rPr lang="ru-RU" sz="2800" b="1" dirty="0"/>
              <a:t> нашу группу писателей привели в обычный для Англии деревенский дом, прочный и аккуратный. (2)К невысокой деревянной двери вели каменные ступеньки, а над черепичной крышей возвышались две большие кирпичные трубы. (3)На стенах, оконных решётках, дверях и крыше - всюду были заметны сероватые следы времени. </a:t>
            </a:r>
          </a:p>
        </p:txBody>
      </p:sp>
    </p:spTree>
    <p:extLst>
      <p:ext uri="{BB962C8B-B14F-4D97-AF65-F5344CB8AC3E}">
        <p14:creationId xmlns:p14="http://schemas.microsoft.com/office/powerpoint/2010/main" val="332080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26170"/>
          </a:xfrm>
        </p:spPr>
        <p:txBody>
          <a:bodyPr>
            <a:normAutofit/>
          </a:bodyPr>
          <a:lstStyle/>
          <a:p>
            <a:pPr algn="ctr"/>
            <a:r>
              <a:rPr lang="ru-RU" sz="3200" b="1" dirty="0">
                <a:solidFill>
                  <a:srgbClr val="002060"/>
                </a:solidFill>
              </a:rPr>
              <a:t>Из предложения 2 выпишите антонимы</a:t>
            </a:r>
            <a:r>
              <a:rPr lang="ru-RU" sz="3200" b="1" dirty="0" smtClean="0">
                <a:solidFill>
                  <a:srgbClr val="002060"/>
                </a:solidFill>
              </a:rPr>
              <a:t>.</a:t>
            </a:r>
            <a:endParaRPr lang="ru-RU" sz="3200" b="1" dirty="0">
              <a:solidFill>
                <a:srgbClr val="002060"/>
              </a:solidFill>
            </a:endParaRPr>
          </a:p>
        </p:txBody>
      </p:sp>
      <p:sp>
        <p:nvSpPr>
          <p:cNvPr id="3" name="Объект 2"/>
          <p:cNvSpPr>
            <a:spLocks noGrp="1"/>
          </p:cNvSpPr>
          <p:nvPr>
            <p:ph sz="quarter" idx="1"/>
          </p:nvPr>
        </p:nvSpPr>
        <p:spPr>
          <a:xfrm>
            <a:off x="179512" y="1844824"/>
            <a:ext cx="8784976" cy="4752528"/>
          </a:xfrm>
        </p:spPr>
        <p:txBody>
          <a:bodyPr>
            <a:normAutofit/>
          </a:bodyPr>
          <a:lstStyle/>
          <a:p>
            <a:pPr marL="0" indent="0" algn="just">
              <a:buNone/>
            </a:pPr>
            <a:r>
              <a:rPr lang="ru-RU" sz="2800" b="1" dirty="0"/>
              <a:t>(1)Трудное и запутанное дело — писательство. (2)Писатель должен не наблюдать жизнь, а жить в жизни, наблюдая её не снаружи, а изнутри. (3)Между тем обычная история жизни писателя такова: удалась ему вещь, обратил на себя внимание — и бросает прежнюю работу, и становится профессионалом.</a:t>
            </a:r>
          </a:p>
        </p:txBody>
      </p:sp>
    </p:spTree>
    <p:extLst>
      <p:ext uri="{BB962C8B-B14F-4D97-AF65-F5344CB8AC3E}">
        <p14:creationId xmlns:p14="http://schemas.microsoft.com/office/powerpoint/2010/main" val="318260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570186"/>
          </a:xfrm>
        </p:spPr>
        <p:txBody>
          <a:bodyPr>
            <a:normAutofit/>
          </a:bodyPr>
          <a:lstStyle/>
          <a:p>
            <a:pPr algn="ctr"/>
            <a:r>
              <a:rPr lang="ru-RU" sz="2800" b="1" dirty="0">
                <a:solidFill>
                  <a:srgbClr val="002060"/>
                </a:solidFill>
              </a:rPr>
              <a:t>Из предложений 11-12 выпишите контекстные антонимы</a:t>
            </a:r>
            <a:r>
              <a:rPr lang="ru-RU" sz="2800" b="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(10)Всюду языковое разноцветье. (11)Какое поле для наблюдения лингвистов, литераторов, актёров! (12)Но как необычно, одухотворённо звучат в нашей </a:t>
            </a:r>
            <a:r>
              <a:rPr lang="ru-RU" sz="2800" b="1" dirty="0" err="1"/>
              <a:t>сверхделовой</a:t>
            </a:r>
            <a:r>
              <a:rPr lang="ru-RU" sz="2800" b="1" dirty="0"/>
              <a:t> речи старинные слова, которые ушли временно, но живут на страницах классиков и ждут светлых дней.</a:t>
            </a:r>
          </a:p>
        </p:txBody>
      </p:sp>
    </p:spTree>
    <p:extLst>
      <p:ext uri="{BB962C8B-B14F-4D97-AF65-F5344CB8AC3E}">
        <p14:creationId xmlns:p14="http://schemas.microsoft.com/office/powerpoint/2010/main" val="3182605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994122"/>
          </a:xfrm>
        </p:spPr>
        <p:txBody>
          <a:bodyPr>
            <a:normAutofit/>
          </a:bodyPr>
          <a:lstStyle/>
          <a:p>
            <a:pPr algn="ctr"/>
            <a:r>
              <a:rPr lang="ru-RU" sz="3200" b="1" dirty="0">
                <a:solidFill>
                  <a:srgbClr val="002060"/>
                </a:solidFill>
              </a:rPr>
              <a:t>Из предложения 7 выпишите термин.</a:t>
            </a:r>
          </a:p>
        </p:txBody>
      </p:sp>
      <p:sp>
        <p:nvSpPr>
          <p:cNvPr id="3" name="Объект 2"/>
          <p:cNvSpPr>
            <a:spLocks noGrp="1"/>
          </p:cNvSpPr>
          <p:nvPr>
            <p:ph sz="quarter" idx="1"/>
          </p:nvPr>
        </p:nvSpPr>
        <p:spPr>
          <a:xfrm>
            <a:off x="179512" y="2204864"/>
            <a:ext cx="8784976" cy="4392488"/>
          </a:xfrm>
        </p:spPr>
        <p:txBody>
          <a:bodyPr>
            <a:normAutofit/>
          </a:bodyPr>
          <a:lstStyle/>
          <a:p>
            <a:pPr marL="0" indent="0" algn="just">
              <a:buNone/>
            </a:pPr>
            <a:r>
              <a:rPr lang="ru-RU" sz="2800" b="1" dirty="0"/>
              <a:t>(7)Это плохо, если душа спит, если она отвлечена, заглушена побочными обстоятельствами, интересами, шумами, корыстью или иными соображениями, если она мертва или, скажем точнее, находится в летаргии. </a:t>
            </a:r>
          </a:p>
        </p:txBody>
      </p:sp>
    </p:spTree>
    <p:extLst>
      <p:ext uri="{BB962C8B-B14F-4D97-AF65-F5344CB8AC3E}">
        <p14:creationId xmlns:p14="http://schemas.microsoft.com/office/powerpoint/2010/main" val="3182605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994122"/>
          </a:xfrm>
        </p:spPr>
        <p:txBody>
          <a:bodyPr>
            <a:normAutofit/>
          </a:bodyPr>
          <a:lstStyle/>
          <a:p>
            <a:pPr algn="ctr"/>
            <a:r>
              <a:rPr lang="ru-RU" sz="3200" b="1" dirty="0">
                <a:solidFill>
                  <a:srgbClr val="002060"/>
                </a:solidFill>
              </a:rPr>
              <a:t>Из предложения 1 выпишите синонимы.</a:t>
            </a:r>
          </a:p>
        </p:txBody>
      </p:sp>
      <p:sp>
        <p:nvSpPr>
          <p:cNvPr id="3" name="Объект 2"/>
          <p:cNvSpPr>
            <a:spLocks noGrp="1"/>
          </p:cNvSpPr>
          <p:nvPr>
            <p:ph sz="quarter" idx="1"/>
          </p:nvPr>
        </p:nvSpPr>
        <p:spPr>
          <a:xfrm>
            <a:off x="179512" y="1988840"/>
            <a:ext cx="8784976" cy="4608512"/>
          </a:xfrm>
        </p:spPr>
        <p:txBody>
          <a:bodyPr>
            <a:normAutofit/>
          </a:bodyPr>
          <a:lstStyle/>
          <a:p>
            <a:pPr marL="0" indent="0" algn="just">
              <a:buNone/>
            </a:pPr>
            <a:r>
              <a:rPr lang="ru-RU" sz="2800" b="1" dirty="0"/>
              <a:t>(1)Многие считают понятие чести устарелым, несовременным, в том смысле, что оно нынче не применимо — не те условия. </a:t>
            </a:r>
          </a:p>
        </p:txBody>
      </p:sp>
    </p:spTree>
    <p:extLst>
      <p:ext uri="{BB962C8B-B14F-4D97-AF65-F5344CB8AC3E}">
        <p14:creationId xmlns:p14="http://schemas.microsoft.com/office/powerpoint/2010/main" val="3182605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426170"/>
          </a:xfrm>
        </p:spPr>
        <p:txBody>
          <a:bodyPr>
            <a:normAutofit/>
          </a:bodyPr>
          <a:lstStyle/>
          <a:p>
            <a:pPr algn="ctr"/>
            <a:r>
              <a:rPr lang="ru-RU" sz="3200" b="1" dirty="0">
                <a:solidFill>
                  <a:srgbClr val="002060"/>
                </a:solidFill>
              </a:rPr>
              <a:t>Из предложения 33 выпишите синоним к слову «жили, помещались</a:t>
            </a:r>
            <a:r>
              <a:rPr lang="ru-RU" sz="3200" b="1" dirty="0" smtClean="0">
                <a:solidFill>
                  <a:srgbClr val="002060"/>
                </a:solidFill>
              </a:rPr>
              <a:t>».</a:t>
            </a:r>
            <a:endParaRPr lang="ru-RU" sz="3200" b="1" dirty="0">
              <a:solidFill>
                <a:srgbClr val="002060"/>
              </a:solidFill>
            </a:endParaRPr>
          </a:p>
        </p:txBody>
      </p:sp>
      <p:sp>
        <p:nvSpPr>
          <p:cNvPr id="3" name="Объект 2"/>
          <p:cNvSpPr>
            <a:spLocks noGrp="1"/>
          </p:cNvSpPr>
          <p:nvPr>
            <p:ph sz="quarter" idx="1"/>
          </p:nvPr>
        </p:nvSpPr>
        <p:spPr>
          <a:xfrm>
            <a:off x="179512" y="2204864"/>
            <a:ext cx="8784976" cy="4392488"/>
          </a:xfrm>
        </p:spPr>
        <p:txBody>
          <a:bodyPr>
            <a:normAutofit/>
          </a:bodyPr>
          <a:lstStyle/>
          <a:p>
            <a:pPr marL="0" indent="0" algn="just">
              <a:buNone/>
            </a:pPr>
            <a:r>
              <a:rPr lang="ru-RU" sz="2800" b="1" dirty="0"/>
              <a:t>(32)Музыка так же, как и в ту далёкую ночь, хватала за горло, но не выжимала слёз, не прорастала жалостью. (ЗЗ)Она звала куда-то, заставляла что-нибудь делать, чтобы потухли эти пожары, чтобы люди не ютились в горящих развалинах, чтобы небо не подбрасывало взрывами. </a:t>
            </a:r>
          </a:p>
        </p:txBody>
      </p:sp>
    </p:spTree>
    <p:extLst>
      <p:ext uri="{BB962C8B-B14F-4D97-AF65-F5344CB8AC3E}">
        <p14:creationId xmlns:p14="http://schemas.microsoft.com/office/powerpoint/2010/main" val="3182605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TotalTime>
  <Words>1439</Words>
  <Application>Microsoft Office PowerPoint</Application>
  <PresentationFormat>Экран (4:3)</PresentationFormat>
  <Paragraphs>200</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Справедливость</vt:lpstr>
      <vt:lpstr>Подготовка к ЕГЭ</vt:lpstr>
      <vt:lpstr>Найдите среди указанных вариантов такой, где слово употреблено в переносном значении. Выпишите это слово.</vt:lpstr>
      <vt:lpstr>Из предложений 24-25 выпишите слово, употреблённое в переносном значении, которое в одном из прямых значений обозначает «склад оружия».</vt:lpstr>
      <vt:lpstr>Из предложения 1-3 выпишите слово в переносном значении.</vt:lpstr>
      <vt:lpstr>Из предложения 2 выпишите антонимы.</vt:lpstr>
      <vt:lpstr>Из предложений 11-12 выпишите контекстные антонимы.</vt:lpstr>
      <vt:lpstr>Из предложения 7 выпишите термин.</vt:lpstr>
      <vt:lpstr>Из предложения 1 выпишите синонимы.</vt:lpstr>
      <vt:lpstr>Из предложения 33 выпишите синоним к слову «жили, помещались».</vt:lpstr>
      <vt:lpstr>Из предложений 9-11 выпишите синонимы.</vt:lpstr>
      <vt:lpstr>Из предложения 5 выпишите антонимы.</vt:lpstr>
      <vt:lpstr>Из предложения 8 выпишите контекстные антонимы.</vt:lpstr>
      <vt:lpstr>Из предложений 10-14 выпишите устаревшее слово.</vt:lpstr>
      <vt:lpstr>Из предложений 7—10 выпишите синоним к слову« мираж».</vt:lpstr>
      <vt:lpstr>Из предложений 1—3 выпишите просторечное слово.</vt:lpstr>
      <vt:lpstr>Из предложений 16—21 выпишите устаревшее слово.</vt:lpstr>
      <vt:lpstr>Из предложений 4-5 выпишите фразеологизм.</vt:lpstr>
      <vt:lpstr>Из предложения 12 выпишите фразеологизм.</vt:lpstr>
      <vt:lpstr>Из предложений 4-9 выпишите фразеологизм.</vt:lpstr>
      <vt:lpstr>Из предложений 4-7 выпишите фразеологизм.</vt:lpstr>
      <vt:lpstr>Из предложений 14-16 выпишите фразеологизм, имеющий значение «очень давно».</vt:lpstr>
      <vt:lpstr>Домашнее задание на лето: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ЕГЭ</dc:title>
  <dc:creator>User</dc:creator>
  <cp:lastModifiedBy>Пользователь</cp:lastModifiedBy>
  <cp:revision>9</cp:revision>
  <dcterms:created xsi:type="dcterms:W3CDTF">2018-03-06T13:10:59Z</dcterms:created>
  <dcterms:modified xsi:type="dcterms:W3CDTF">2020-05-21T08:57:33Z</dcterms:modified>
</cp:coreProperties>
</file>