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97" r:id="rId3"/>
    <p:sldId id="324" r:id="rId4"/>
    <p:sldId id="327" r:id="rId5"/>
    <p:sldId id="328" r:id="rId6"/>
    <p:sldId id="329" r:id="rId7"/>
    <p:sldId id="331" r:id="rId8"/>
    <p:sldId id="332" r:id="rId9"/>
    <p:sldId id="333" r:id="rId10"/>
    <p:sldId id="334" r:id="rId11"/>
    <p:sldId id="355" r:id="rId12"/>
    <p:sldId id="356" r:id="rId13"/>
    <p:sldId id="357" r:id="rId14"/>
    <p:sldId id="358" r:id="rId15"/>
    <p:sldId id="359" r:id="rId16"/>
    <p:sldId id="266" r:id="rId17"/>
  </p:sldIdLst>
  <p:sldSz cx="12190413" cy="6859588"/>
  <p:notesSz cx="6858000" cy="9144000"/>
  <p:defaultTextStyle>
    <a:defPPr>
      <a:defRPr lang="ru-RU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2D0"/>
    <a:srgbClr val="E1CCF0"/>
    <a:srgbClr val="BC8EDE"/>
    <a:srgbClr val="B2B8F4"/>
    <a:srgbClr val="79DCFF"/>
    <a:srgbClr val="A7E8FF"/>
    <a:srgbClr val="FBD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20" y="-72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38389-EB15-40AB-8074-DD9B019CD11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DB3DC-BA44-4CFD-90AC-8EF36F6012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656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CBD8-F81A-4973-A9BE-8E127D2B762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1DC0-608A-4A71-A519-D7C7F577F7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CBD8-F81A-4973-A9BE-8E127D2B762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1DC0-608A-4A71-A519-D7C7F577F7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CBD8-F81A-4973-A9BE-8E127D2B762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1DC0-608A-4A71-A519-D7C7F577F7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CBD8-F81A-4973-A9BE-8E127D2B762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1DC0-608A-4A71-A519-D7C7F577F7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7921"/>
            <a:ext cx="10361851" cy="13623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7387"/>
            <a:ext cx="10361851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5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0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25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55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097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0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CBD8-F81A-4973-A9BE-8E127D2B762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1DC0-608A-4A71-A519-D7C7F577F7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1" y="1600571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3" y="1600571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CBD8-F81A-4973-A9BE-8E127D2B762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1DC0-608A-4A71-A519-D7C7F577F7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469"/>
            <a:ext cx="5388332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1" y="2175379"/>
            <a:ext cx="5388332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CBD8-F81A-4973-A9BE-8E127D2B762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1DC0-608A-4A71-A519-D7C7F577F7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CBD8-F81A-4973-A9BE-8E127D2B762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1DC0-608A-4A71-A519-D7C7F577F7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CBD8-F81A-4973-A9BE-8E127D2B762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1DC0-608A-4A71-A519-D7C7F577F7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4010562" cy="11623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433"/>
            <a:ext cx="4010562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CBD8-F81A-4973-A9BE-8E127D2B762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1DC0-608A-4A71-A519-D7C7F577F7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6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7"/>
            <a:ext cx="7314248" cy="4115753"/>
          </a:xfrm>
        </p:spPr>
        <p:txBody>
          <a:bodyPr/>
          <a:lstStyle>
            <a:lvl1pPr marL="0" indent="0">
              <a:buNone/>
              <a:defRPr sz="3800"/>
            </a:lvl1pPr>
            <a:lvl2pPr marL="544251" indent="0">
              <a:buNone/>
              <a:defRPr sz="3300"/>
            </a:lvl2pPr>
            <a:lvl3pPr marL="1088502" indent="0">
              <a:buNone/>
              <a:defRPr sz="2900"/>
            </a:lvl3pPr>
            <a:lvl4pPr marL="1632753" indent="0">
              <a:buNone/>
              <a:defRPr sz="2400"/>
            </a:lvl4pPr>
            <a:lvl5pPr marL="2177004" indent="0">
              <a:buNone/>
              <a:defRPr sz="2400"/>
            </a:lvl5pPr>
            <a:lvl6pPr marL="2721254" indent="0">
              <a:buNone/>
              <a:defRPr sz="2400"/>
            </a:lvl6pPr>
            <a:lvl7pPr marL="3265505" indent="0">
              <a:buNone/>
              <a:defRPr sz="2400"/>
            </a:lvl7pPr>
            <a:lvl8pPr marL="3809756" indent="0">
              <a:buNone/>
              <a:defRPr sz="2400"/>
            </a:lvl8pPr>
            <a:lvl9pPr marL="4354007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8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CBD8-F81A-4973-A9BE-8E127D2B762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1DC0-608A-4A71-A519-D7C7F577F7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heck">
          <a:fgClr>
            <a:srgbClr val="B2B8F4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9CBD8-F81A-4973-A9BE-8E127D2B762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D1DC0-608A-4A71-A519-D7C7F577F7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1" y="0"/>
            <a:ext cx="12190413" cy="6854123"/>
          </a:xfrm>
          <a:prstGeom prst="frame">
            <a:avLst>
              <a:gd name="adj1" fmla="val 2156"/>
            </a:avLst>
          </a:prstGeom>
          <a:solidFill>
            <a:srgbClr val="BC8EDE"/>
          </a:solidFill>
          <a:ln>
            <a:solidFill>
              <a:srgbClr val="A162D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575" tIns="64788" rIns="129575" bIns="64788" rtlCol="0" anchor="ctr"/>
          <a:lstStyle>
            <a:defPPr>
              <a:defRPr lang="ru-RU"/>
            </a:defPPr>
            <a:lvl1pPr marL="0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4251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88502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32753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177004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21254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65505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809756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354007" algn="l" defTabSz="1088502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9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image" Target="../media/image8.JPG"/><Relationship Id="rId3" Type="http://schemas.openxmlformats.org/officeDocument/2006/relationships/slide" Target="slide11.xml"/><Relationship Id="rId7" Type="http://schemas.openxmlformats.org/officeDocument/2006/relationships/image" Target="../media/image5.jpg"/><Relationship Id="rId12" Type="http://schemas.openxmlformats.org/officeDocument/2006/relationships/slide" Target="slide6.xml"/><Relationship Id="rId17" Type="http://schemas.openxmlformats.org/officeDocument/2006/relationships/image" Target="../media/image10.jpg"/><Relationship Id="rId2" Type="http://schemas.openxmlformats.org/officeDocument/2006/relationships/image" Target="../media/image3.png"/><Relationship Id="rId16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image" Target="../media/image7.jpg"/><Relationship Id="rId5" Type="http://schemas.openxmlformats.org/officeDocument/2006/relationships/image" Target="../media/image4.jpg"/><Relationship Id="rId15" Type="http://schemas.openxmlformats.org/officeDocument/2006/relationships/image" Target="../media/image9.jpg"/><Relationship Id="rId10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image" Target="../media/image6.jpg"/><Relationship Id="rId1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11063758" y="6022082"/>
            <a:ext cx="864096" cy="576064"/>
          </a:xfrm>
          <a:prstGeom prst="rightArrow">
            <a:avLst/>
          </a:prstGeom>
          <a:solidFill>
            <a:srgbClr val="E1CCF0"/>
          </a:solidFill>
          <a:ln>
            <a:solidFill>
              <a:srgbClr val="A162D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кумент 4">
            <a:hlinkClick r:id="rId2" action="ppaction://hlinksldjump" highlightClick="1"/>
          </p:cNvPr>
          <p:cNvSpPr/>
          <p:nvPr/>
        </p:nvSpPr>
        <p:spPr>
          <a:xfrm>
            <a:off x="262558" y="5878066"/>
            <a:ext cx="576064" cy="720080"/>
          </a:xfrm>
          <a:prstGeom prst="actionButtonDocument">
            <a:avLst/>
          </a:prstGeom>
          <a:solidFill>
            <a:srgbClr val="E1CCF0"/>
          </a:solidFill>
          <a:ln>
            <a:solidFill>
              <a:srgbClr val="A162D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666050" y="1557586"/>
            <a:ext cx="8784976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« Почему на корабле и в самолёте нужно соблюдать правила безопасности?»</a:t>
            </a:r>
            <a:endParaRPr lang="ru-RU" sz="40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0375" y="2674075"/>
            <a:ext cx="2664296" cy="3545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441831">
            <a:off x="9366946" y="2332227"/>
            <a:ext cx="2685812" cy="362136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AutoShape 2" descr="E:\Documents and Settings\Admin\%D0%A0%D0%B0%D0%B1%D0%BE%D1%87%D0%B8%D0%B9 %D1%81%D1%82%D0%BE%D0%BB\luxfon.com-38166 (1)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AutoShape 4" descr="E:\Documents and Settings\Admin\%D0%A0%D0%B0%D0%B1%D0%BE%D1%87%D0%B8%D0%B9 %D1%81%D1%82%D0%BE%D0%BB\luxfon.com-38166 (1)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900.md/dbimg/234547_51da700a32cb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741" y="1413570"/>
            <a:ext cx="7769545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46566" y="2061642"/>
            <a:ext cx="6328960" cy="3816424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334566" y="333450"/>
            <a:ext cx="11449272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После посадки самолёта нельзя вставать с кресла до полной остановки самолёта!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36574" y="1485578"/>
            <a:ext cx="5533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u="sng" dirty="0">
                <a:solidFill>
                  <a:schemeClr val="bg1"/>
                </a:solidFill>
                <a:latin typeface="Comic Sans MS" pitchFamily="66" charset="0"/>
              </a:rPr>
              <a:t>Правила </a:t>
            </a:r>
            <a:r>
              <a:rPr lang="ru-RU" sz="2400" b="1" u="sng" dirty="0" smtClean="0">
                <a:solidFill>
                  <a:schemeClr val="bg1"/>
                </a:solidFill>
                <a:latin typeface="Comic Sans MS" pitchFamily="66" charset="0"/>
              </a:rPr>
              <a:t>безопасности в самолёте</a:t>
            </a:r>
            <a:endParaRPr lang="ru-RU" sz="2400" b="1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-174496" y="3544864"/>
            <a:ext cx="2373610" cy="3159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441831">
            <a:off x="9856224" y="3772116"/>
            <a:ext cx="2224524" cy="30000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Управляющая кнопка: домой 7">
            <a:hlinkClick r:id="rId6" action="ppaction://hlinksldjump" highlightClick="1"/>
          </p:cNvPr>
          <p:cNvSpPr/>
          <p:nvPr/>
        </p:nvSpPr>
        <p:spPr>
          <a:xfrm>
            <a:off x="8255446" y="6022082"/>
            <a:ext cx="504056" cy="504056"/>
          </a:xfrm>
          <a:prstGeom prst="actionButtonHom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88355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>
            <a:hlinkClick r:id="" action="ppaction://hlinkshowjump?jump=nextslide"/>
          </p:cNvPr>
          <p:cNvSpPr/>
          <p:nvPr/>
        </p:nvSpPr>
        <p:spPr>
          <a:xfrm>
            <a:off x="11070598" y="189434"/>
            <a:ext cx="857256" cy="571636"/>
          </a:xfrm>
          <a:prstGeom prst="rightArrow">
            <a:avLst/>
          </a:prstGeom>
          <a:solidFill>
            <a:srgbClr val="E1CCF0"/>
          </a:solidFill>
          <a:ln>
            <a:solidFill>
              <a:srgbClr val="A162D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478582" y="189435"/>
            <a:ext cx="9721080" cy="2520279"/>
            <a:chOff x="2456887" y="521345"/>
            <a:chExt cx="6138649" cy="2507562"/>
          </a:xfrm>
        </p:grpSpPr>
        <p:sp>
          <p:nvSpPr>
            <p:cNvPr id="9" name="Выноска-облако 8"/>
            <p:cNvSpPr/>
            <p:nvPr/>
          </p:nvSpPr>
          <p:spPr>
            <a:xfrm>
              <a:off x="2456887" y="521345"/>
              <a:ext cx="6138649" cy="2507562"/>
            </a:xfrm>
            <a:prstGeom prst="cloudCallout">
              <a:avLst>
                <a:gd name="adj1" fmla="val 43715"/>
                <a:gd name="adj2" fmla="val 119078"/>
              </a:avLst>
            </a:prstGeom>
            <a:solidFill>
              <a:schemeClr val="bg1"/>
            </a:solidFill>
            <a:ln>
              <a:solidFill>
                <a:srgbClr val="A162D0"/>
              </a:solidFill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60585" y="791165"/>
              <a:ext cx="5689479" cy="1806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Comic Sans MS" pitchFamily="66" charset="0"/>
                </a:rPr>
                <a:t>Корабль и самолёт могут быть опасными. Соблюдение правил безопасности на водном и воздушном </a:t>
              </a:r>
              <a:r>
                <a:rPr lang="ru-RU" sz="2800" b="1" smtClean="0">
                  <a:latin typeface="Comic Sans MS" pitchFamily="66" charset="0"/>
                </a:rPr>
                <a:t>транспорте поможет нам </a:t>
              </a:r>
              <a:r>
                <a:rPr lang="ru-RU" sz="2800" b="1" dirty="0" smtClean="0">
                  <a:latin typeface="Comic Sans MS" pitchFamily="66" charset="0"/>
                </a:rPr>
                <a:t>сохранить здоровье и даже жизнь.</a:t>
              </a:r>
              <a:endParaRPr lang="ru-RU" sz="2800" b="1" dirty="0">
                <a:latin typeface="Comic Sans MS" pitchFamily="66" charset="0"/>
              </a:endParaRPr>
            </a:p>
          </p:txBody>
        </p:sp>
      </p:grpSp>
      <p:pic>
        <p:nvPicPr>
          <p:cNvPr id="12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441831">
            <a:off x="9533531" y="3264148"/>
            <a:ext cx="2630092" cy="354705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556025"/>
            <a:ext cx="2278782" cy="3033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74817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598" y="1917626"/>
            <a:ext cx="10971372" cy="114326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Работа в РТ: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с</a:t>
            </a:r>
            <a:r>
              <a:rPr lang="ru-RU" dirty="0" smtClean="0"/>
              <a:t>.48-49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948252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 автомобиле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Детям запрещено ездить на переднем си­денье автомобиля.</a:t>
            </a:r>
          </a:p>
          <a:p>
            <a:r>
              <a:rPr lang="ru-RU" dirty="0"/>
              <a:t>Дети до 12 лет должны ездить в спе­циальном детском кресле, установленном на заднем сиденье </a:t>
            </a:r>
            <a:r>
              <a:rPr lang="ru-RU" dirty="0" smtClean="0"/>
              <a:t>автомобиля.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7122070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 поезде и на железной дороге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Двери в поездах метро и электричках от­крываются автоматически.</a:t>
            </a:r>
          </a:p>
          <a:p>
            <a:r>
              <a:rPr lang="ru-RU" dirty="0"/>
              <a:t>Поэтому никогда не прислоняйтесь к дверям.</a:t>
            </a:r>
          </a:p>
          <a:p>
            <a:r>
              <a:rPr lang="ru-RU" dirty="0"/>
              <a:t>На железной дороге пользуйтесь пешеход­ными переходами.</a:t>
            </a:r>
          </a:p>
          <a:p>
            <a:r>
              <a:rPr lang="ru-RU" dirty="0"/>
              <a:t>Никогда не переходите же­лезнодорожные пути в неположенном месте.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253924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2598" y="1845618"/>
            <a:ext cx="10971372" cy="114326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Работа в РТ: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dirty="0" smtClean="0"/>
              <a:t>с.47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57917125"/>
      </p:ext>
    </p:extLst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img0.liveinternet.ru/images/attach/c/11/115/600/115600048_102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5547945" y="1820461"/>
            <a:ext cx="6382928" cy="501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нутый угол 2"/>
          <p:cNvSpPr/>
          <p:nvPr/>
        </p:nvSpPr>
        <p:spPr>
          <a:xfrm>
            <a:off x="795417" y="1104918"/>
            <a:ext cx="4752528" cy="3116964"/>
          </a:xfrm>
          <a:prstGeom prst="foldedCorner">
            <a:avLst/>
          </a:prstGeom>
          <a:solidFill>
            <a:schemeClr val="bg1"/>
          </a:solidFill>
          <a:ln>
            <a:solidFill>
              <a:srgbClr val="A162D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202" y="1917626"/>
            <a:ext cx="4846198" cy="144655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Спасибо, дети, </a:t>
            </a:r>
          </a:p>
          <a:p>
            <a:pPr algn="ctr"/>
            <a:r>
              <a:rPr lang="ru-RU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за урок!</a:t>
            </a:r>
            <a:endParaRPr lang="ru-RU" sz="44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11279782" y="189434"/>
            <a:ext cx="720080" cy="698370"/>
          </a:xfrm>
          <a:prstGeom prst="mathMultiply">
            <a:avLst/>
          </a:prstGeom>
          <a:solidFill>
            <a:srgbClr val="E1CCF0"/>
          </a:solidFill>
          <a:ln>
            <a:solidFill>
              <a:srgbClr val="A162D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33377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>
            <a:hlinkClick r:id="" action="ppaction://hlinkshowjump?jump=nextslide"/>
          </p:cNvPr>
          <p:cNvSpPr/>
          <p:nvPr/>
        </p:nvSpPr>
        <p:spPr>
          <a:xfrm>
            <a:off x="11070598" y="189434"/>
            <a:ext cx="857256" cy="571636"/>
          </a:xfrm>
          <a:prstGeom prst="rightArrow">
            <a:avLst/>
          </a:prstGeom>
          <a:solidFill>
            <a:srgbClr val="E1CCF0"/>
          </a:solidFill>
          <a:ln>
            <a:solidFill>
              <a:srgbClr val="A162D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1054646" y="261443"/>
            <a:ext cx="9145016" cy="3600399"/>
            <a:chOff x="2456887" y="571496"/>
            <a:chExt cx="6138649" cy="2507562"/>
          </a:xfrm>
        </p:grpSpPr>
        <p:sp>
          <p:nvSpPr>
            <p:cNvPr id="9" name="Выноска-облако 8"/>
            <p:cNvSpPr/>
            <p:nvPr/>
          </p:nvSpPr>
          <p:spPr>
            <a:xfrm>
              <a:off x="2456887" y="571496"/>
              <a:ext cx="6138649" cy="2507562"/>
            </a:xfrm>
            <a:prstGeom prst="cloudCallout">
              <a:avLst>
                <a:gd name="adj1" fmla="val 44636"/>
                <a:gd name="adj2" fmla="val 69907"/>
              </a:avLst>
            </a:prstGeom>
            <a:solidFill>
              <a:schemeClr val="bg1"/>
            </a:solidFill>
            <a:ln>
              <a:solidFill>
                <a:srgbClr val="A162D0"/>
              </a:solidFill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601894" y="770968"/>
              <a:ext cx="5689479" cy="1864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>
                  <a:latin typeface="Comic Sans MS" pitchFamily="66" charset="0"/>
                </a:rPr>
                <a:t>Ребята , </a:t>
              </a:r>
              <a:endParaRPr lang="ru-RU" sz="2800" b="1" dirty="0" smtClean="0">
                <a:latin typeface="Comic Sans MS" pitchFamily="66" charset="0"/>
              </a:endParaRPr>
            </a:p>
            <a:p>
              <a:pPr algn="ctr"/>
              <a:r>
                <a:rPr lang="ru-RU" sz="2800" b="1" dirty="0" smtClean="0">
                  <a:latin typeface="Comic Sans MS" pitchFamily="66" charset="0"/>
                </a:rPr>
                <a:t>познакомьтесь с правилами поведения</a:t>
              </a:r>
            </a:p>
            <a:p>
              <a:pPr algn="ctr"/>
              <a:r>
                <a:rPr lang="ru-RU" sz="2800" b="1" dirty="0" smtClean="0">
                  <a:latin typeface="Comic Sans MS" pitchFamily="66" charset="0"/>
                </a:rPr>
                <a:t>на корабле и в самолёте.</a:t>
              </a:r>
            </a:p>
            <a:p>
              <a:pPr algn="ctr"/>
              <a:r>
                <a:rPr lang="ru-RU" sz="2800" b="1" dirty="0" smtClean="0">
                  <a:latin typeface="Comic Sans MS" pitchFamily="66" charset="0"/>
                </a:rPr>
                <a:t> </a:t>
              </a:r>
              <a:r>
                <a:rPr lang="ru-RU" sz="2800" b="1" dirty="0">
                  <a:latin typeface="Comic Sans MS" pitchFamily="66" charset="0"/>
                </a:rPr>
                <a:t>Выбирайте любую маленькую </a:t>
              </a:r>
              <a:r>
                <a:rPr lang="ru-RU" sz="2800" b="1" dirty="0" smtClean="0">
                  <a:latin typeface="Comic Sans MS" pitchFamily="66" charset="0"/>
                </a:rPr>
                <a:t>картинку ,</a:t>
              </a:r>
            </a:p>
            <a:p>
              <a:pPr algn="ctr"/>
              <a:r>
                <a:rPr lang="ru-RU" sz="2800" b="1" dirty="0" smtClean="0">
                  <a:latin typeface="Comic Sans MS" pitchFamily="66" charset="0"/>
                </a:rPr>
                <a:t>она откроется на большом фоне, </a:t>
              </a:r>
              <a:r>
                <a:rPr lang="ru-RU" sz="2800" b="1" dirty="0">
                  <a:latin typeface="Comic Sans MS" pitchFamily="66" charset="0"/>
                </a:rPr>
                <a:t>читайте правило, рассматривайте картинки.</a:t>
              </a:r>
            </a:p>
          </p:txBody>
        </p:sp>
      </p:grpSp>
      <p:pic>
        <p:nvPicPr>
          <p:cNvPr id="12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441831">
            <a:off x="9533531" y="3264148"/>
            <a:ext cx="2630092" cy="354705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556025"/>
            <a:ext cx="2278782" cy="3033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340970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img0.liveinternet.ru/images/attach/c/11/115/600/115600048_102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621804" y="3141763"/>
            <a:ext cx="430906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трелка вправо 6">
            <a:hlinkClick r:id="rId3" action="ppaction://hlinksldjump"/>
          </p:cNvPr>
          <p:cNvSpPr/>
          <p:nvPr/>
        </p:nvSpPr>
        <p:spPr>
          <a:xfrm>
            <a:off x="11070598" y="189434"/>
            <a:ext cx="857256" cy="571636"/>
          </a:xfrm>
          <a:prstGeom prst="rightArrow">
            <a:avLst/>
          </a:prstGeom>
          <a:solidFill>
            <a:srgbClr val="E1CCF0"/>
          </a:solidFill>
          <a:ln>
            <a:solidFill>
              <a:srgbClr val="A162D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 flipH="1">
            <a:off x="277845" y="560466"/>
            <a:ext cx="2432985" cy="1869126"/>
          </a:xfrm>
          <a:prstGeom prst="roundRect">
            <a:avLst/>
          </a:prstGeom>
          <a:blipFill>
            <a:blip r:embed="rId5"/>
            <a:stretch>
              <a:fillRect/>
            </a:stretch>
          </a:blip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>
            <a:hlinkClick r:id="rId6" action="ppaction://hlinksldjump"/>
          </p:cNvPr>
          <p:cNvSpPr/>
          <p:nvPr/>
        </p:nvSpPr>
        <p:spPr>
          <a:xfrm>
            <a:off x="7967414" y="537250"/>
            <a:ext cx="2376264" cy="1808336"/>
          </a:xfrm>
          <a:prstGeom prst="roundRect">
            <a:avLst/>
          </a:prstGeom>
          <a:blipFill>
            <a:blip r:embed="rId7"/>
            <a:stretch>
              <a:fillRect/>
            </a:stretch>
          </a:blip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>
            <a:hlinkClick r:id="rId8" action="ppaction://hlinksldjump"/>
          </p:cNvPr>
          <p:cNvSpPr/>
          <p:nvPr/>
        </p:nvSpPr>
        <p:spPr>
          <a:xfrm>
            <a:off x="4943078" y="2637706"/>
            <a:ext cx="2439242" cy="1850133"/>
          </a:xfrm>
          <a:prstGeom prst="roundRect">
            <a:avLst/>
          </a:prstGeom>
          <a:blipFill>
            <a:blip r:embed="rId9"/>
            <a:stretch>
              <a:fillRect/>
            </a:stretch>
          </a:blip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>
            <a:hlinkClick r:id="rId10" action="ppaction://hlinksldjump"/>
          </p:cNvPr>
          <p:cNvSpPr/>
          <p:nvPr/>
        </p:nvSpPr>
        <p:spPr>
          <a:xfrm>
            <a:off x="2890849" y="563897"/>
            <a:ext cx="2412269" cy="1865695"/>
          </a:xfrm>
          <a:prstGeom prst="roundRect">
            <a:avLst/>
          </a:prstGeom>
          <a:blipFill>
            <a:blip r:embed="rId11"/>
            <a:stretch>
              <a:fillRect/>
            </a:stretch>
          </a:blip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>
            <a:hlinkClick r:id="rId12" action="ppaction://hlinksldjump"/>
          </p:cNvPr>
          <p:cNvSpPr/>
          <p:nvPr/>
        </p:nvSpPr>
        <p:spPr>
          <a:xfrm>
            <a:off x="5464451" y="560466"/>
            <a:ext cx="2358947" cy="1842479"/>
          </a:xfrm>
          <a:prstGeom prst="roundRect">
            <a:avLst/>
          </a:prstGeom>
          <a:blipFill dpi="0" rotWithShape="1">
            <a:blip r:embed="rId13"/>
            <a:srcRect/>
            <a:stretch>
              <a:fillRect/>
            </a:stretch>
          </a:blip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>
            <a:hlinkClick r:id="rId14" action="ppaction://hlinksldjump"/>
          </p:cNvPr>
          <p:cNvSpPr/>
          <p:nvPr/>
        </p:nvSpPr>
        <p:spPr>
          <a:xfrm>
            <a:off x="1810565" y="2645360"/>
            <a:ext cx="2432985" cy="1842479"/>
          </a:xfrm>
          <a:prstGeom prst="roundRect">
            <a:avLst/>
          </a:prstGeom>
          <a:blipFill>
            <a:blip r:embed="rId15"/>
            <a:stretch>
              <a:fillRect/>
            </a:stretch>
          </a:blip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>
            <a:hlinkClick r:id="rId16" action="ppaction://hlinksldjump"/>
          </p:cNvPr>
          <p:cNvSpPr/>
          <p:nvPr/>
        </p:nvSpPr>
        <p:spPr>
          <a:xfrm>
            <a:off x="3699997" y="4690558"/>
            <a:ext cx="2462702" cy="1842479"/>
          </a:xfrm>
          <a:prstGeom prst="roundRect">
            <a:avLst/>
          </a:prstGeom>
          <a:blipFill>
            <a:blip r:embed="rId17"/>
            <a:stretch>
              <a:fillRect/>
            </a:stretch>
          </a:blip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43524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900.md/dbimg/234547_51da700a32cb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741" y="1413570"/>
            <a:ext cx="7769545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38822" y="2061642"/>
            <a:ext cx="6336704" cy="3816424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334566" y="333450"/>
            <a:ext cx="11449272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Не следует бегать по палубе и лестницам корабля!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3407" y="1485578"/>
            <a:ext cx="5500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u="sng" dirty="0">
                <a:solidFill>
                  <a:schemeClr val="bg1"/>
                </a:solidFill>
                <a:latin typeface="Comic Sans MS" pitchFamily="66" charset="0"/>
              </a:rPr>
              <a:t>Правила </a:t>
            </a:r>
            <a:r>
              <a:rPr lang="ru-RU" sz="2400" b="1" u="sng" dirty="0" smtClean="0">
                <a:solidFill>
                  <a:schemeClr val="bg1"/>
                </a:solidFill>
                <a:latin typeface="Comic Sans MS" pitchFamily="66" charset="0"/>
              </a:rPr>
              <a:t>безопасности на корабле</a:t>
            </a:r>
            <a:endParaRPr lang="ru-RU" sz="2400" b="1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-174496" y="3544864"/>
            <a:ext cx="2373610" cy="3159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441831">
            <a:off x="9856224" y="3772116"/>
            <a:ext cx="2224524" cy="30000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Управляющая кнопка: домой 2">
            <a:hlinkClick r:id="rId6" action="ppaction://hlinksldjump" highlightClick="1"/>
          </p:cNvPr>
          <p:cNvSpPr/>
          <p:nvPr/>
        </p:nvSpPr>
        <p:spPr>
          <a:xfrm>
            <a:off x="8255446" y="6022082"/>
            <a:ext cx="504056" cy="504056"/>
          </a:xfrm>
          <a:prstGeom prst="actionButtonHom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66094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900.md/dbimg/234547_51da700a32cb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741" y="1413570"/>
            <a:ext cx="7769545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8822" y="2061641"/>
            <a:ext cx="6336704" cy="3816423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334566" y="333450"/>
            <a:ext cx="11449272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Нельзя перегибаться через борт корабля!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3406" y="1485578"/>
            <a:ext cx="5500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u="sng" dirty="0">
                <a:solidFill>
                  <a:schemeClr val="bg1"/>
                </a:solidFill>
                <a:latin typeface="Comic Sans MS" pitchFamily="66" charset="0"/>
              </a:rPr>
              <a:t>Правила </a:t>
            </a:r>
            <a:r>
              <a:rPr lang="ru-RU" sz="2400" b="1" u="sng" dirty="0" smtClean="0">
                <a:solidFill>
                  <a:schemeClr val="bg1"/>
                </a:solidFill>
                <a:latin typeface="Comic Sans MS" pitchFamily="66" charset="0"/>
              </a:rPr>
              <a:t>безопасности на корабле</a:t>
            </a:r>
            <a:endParaRPr lang="ru-RU" sz="2400" b="1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-174496" y="3544864"/>
            <a:ext cx="2373610" cy="3159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441831">
            <a:off x="9856224" y="3772116"/>
            <a:ext cx="2224524" cy="300008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Управляющая кнопка: домой 9">
            <a:hlinkClick r:id="rId6" action="ppaction://hlinksldjump" highlightClick="1"/>
          </p:cNvPr>
          <p:cNvSpPr/>
          <p:nvPr/>
        </p:nvSpPr>
        <p:spPr>
          <a:xfrm>
            <a:off x="8255446" y="6022082"/>
            <a:ext cx="504056" cy="504056"/>
          </a:xfrm>
          <a:prstGeom prst="actionButtonHom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5484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900.md/dbimg/234547_51da700a32cb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741" y="1413570"/>
            <a:ext cx="7769545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822" y="2061642"/>
            <a:ext cx="6336704" cy="3804649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334566" y="333450"/>
            <a:ext cx="11449272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В случае опасности следует использовать </a:t>
            </a:r>
            <a:r>
              <a:rPr lang="ru-RU" sz="2800" b="1" smtClean="0">
                <a:latin typeface="Comic Sans MS" pitchFamily="66" charset="0"/>
              </a:rPr>
              <a:t>спасательные средства!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3407" y="1485578"/>
            <a:ext cx="5500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u="sng" dirty="0">
                <a:solidFill>
                  <a:schemeClr val="bg1"/>
                </a:solidFill>
                <a:latin typeface="Comic Sans MS" pitchFamily="66" charset="0"/>
              </a:rPr>
              <a:t>Правила </a:t>
            </a:r>
            <a:r>
              <a:rPr lang="ru-RU" sz="2400" b="1" u="sng" dirty="0" smtClean="0">
                <a:solidFill>
                  <a:schemeClr val="bg1"/>
                </a:solidFill>
                <a:latin typeface="Comic Sans MS" pitchFamily="66" charset="0"/>
              </a:rPr>
              <a:t>безопасности на корабле</a:t>
            </a:r>
            <a:endParaRPr lang="ru-RU" sz="2400" b="1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-174496" y="3544864"/>
            <a:ext cx="2373610" cy="3159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441831">
            <a:off x="9856224" y="3772116"/>
            <a:ext cx="2224524" cy="30000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Управляющая кнопка: домой 7">
            <a:hlinkClick r:id="rId6" action="ppaction://hlinksldjump" highlightClick="1"/>
          </p:cNvPr>
          <p:cNvSpPr/>
          <p:nvPr/>
        </p:nvSpPr>
        <p:spPr>
          <a:xfrm>
            <a:off x="8255446" y="6022082"/>
            <a:ext cx="504056" cy="504056"/>
          </a:xfrm>
          <a:prstGeom prst="actionButtonHom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13669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900.md/dbimg/234547_51da700a32cb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741" y="1413570"/>
            <a:ext cx="7769545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822" y="2061642"/>
            <a:ext cx="6336703" cy="3816423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334566" y="333450"/>
            <a:ext cx="11449272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При подъёме и спуске по трапу необходимо соблюдать осторожность!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36575" y="1485578"/>
            <a:ext cx="5533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u="sng" dirty="0">
                <a:solidFill>
                  <a:schemeClr val="bg1"/>
                </a:solidFill>
                <a:latin typeface="Comic Sans MS" pitchFamily="66" charset="0"/>
              </a:rPr>
              <a:t>Правила </a:t>
            </a:r>
            <a:r>
              <a:rPr lang="ru-RU" sz="2400" b="1" u="sng" dirty="0" smtClean="0">
                <a:solidFill>
                  <a:schemeClr val="bg1"/>
                </a:solidFill>
                <a:latin typeface="Comic Sans MS" pitchFamily="66" charset="0"/>
              </a:rPr>
              <a:t>безопасности в самолёте</a:t>
            </a:r>
            <a:endParaRPr lang="ru-RU" sz="2400" b="1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-174496" y="3544864"/>
            <a:ext cx="2373610" cy="3159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441831">
            <a:off x="9856224" y="3772116"/>
            <a:ext cx="2224524" cy="30000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Управляющая кнопка: домой 7">
            <a:hlinkClick r:id="rId6" action="ppaction://hlinksldjump" highlightClick="1"/>
          </p:cNvPr>
          <p:cNvSpPr/>
          <p:nvPr/>
        </p:nvSpPr>
        <p:spPr>
          <a:xfrm>
            <a:off x="8255446" y="6022082"/>
            <a:ext cx="504056" cy="504056"/>
          </a:xfrm>
          <a:prstGeom prst="actionButtonHom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5580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900.md/dbimg/234547_51da700a32cb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741" y="1413570"/>
            <a:ext cx="7769545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85321" y="2061642"/>
            <a:ext cx="6390205" cy="3816424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334566" y="333450"/>
            <a:ext cx="11449272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omic Sans MS" pitchFamily="66" charset="0"/>
              </a:rPr>
              <a:t>Во время </a:t>
            </a:r>
            <a:r>
              <a:rPr lang="ru-RU" sz="2800" b="1" dirty="0" smtClean="0">
                <a:latin typeface="Comic Sans MS" pitchFamily="66" charset="0"/>
              </a:rPr>
              <a:t>взлёта и посадки самолёта необходимо застегнуть ремни безопасности!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36575" y="1485578"/>
            <a:ext cx="5533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u="sng" dirty="0">
                <a:solidFill>
                  <a:schemeClr val="bg1"/>
                </a:solidFill>
                <a:latin typeface="Comic Sans MS" pitchFamily="66" charset="0"/>
              </a:rPr>
              <a:t>Правила </a:t>
            </a:r>
            <a:r>
              <a:rPr lang="ru-RU" sz="2400" b="1" u="sng" dirty="0" smtClean="0">
                <a:solidFill>
                  <a:schemeClr val="bg1"/>
                </a:solidFill>
                <a:latin typeface="Comic Sans MS" pitchFamily="66" charset="0"/>
              </a:rPr>
              <a:t>безопасности в самолёте</a:t>
            </a:r>
            <a:endParaRPr lang="ru-RU" sz="2400" b="1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-174496" y="3544864"/>
            <a:ext cx="2373610" cy="3159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441831">
            <a:off x="9856224" y="3772116"/>
            <a:ext cx="2224524" cy="30000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Управляющая кнопка: домой 7">
            <a:hlinkClick r:id="rId6" action="ppaction://hlinksldjump" highlightClick="1"/>
          </p:cNvPr>
          <p:cNvSpPr/>
          <p:nvPr/>
        </p:nvSpPr>
        <p:spPr>
          <a:xfrm>
            <a:off x="8255446" y="6022082"/>
            <a:ext cx="504056" cy="504056"/>
          </a:xfrm>
          <a:prstGeom prst="actionButtonHom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76757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900.md/dbimg/234547_51da700a32cb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741" y="1413570"/>
            <a:ext cx="7769545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8822" y="2061642"/>
            <a:ext cx="6336704" cy="3816423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334566" y="333450"/>
            <a:ext cx="11449272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На время полёта следует выключить мобильный телефон!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4019" y="1485578"/>
            <a:ext cx="5698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u="sng" dirty="0">
                <a:solidFill>
                  <a:schemeClr val="bg1"/>
                </a:solidFill>
                <a:latin typeface="Comic Sans MS" pitchFamily="66" charset="0"/>
              </a:rPr>
              <a:t>Правила </a:t>
            </a:r>
            <a:r>
              <a:rPr lang="ru-RU" sz="2400" b="1" u="sng" dirty="0" smtClean="0">
                <a:solidFill>
                  <a:schemeClr val="bg1"/>
                </a:solidFill>
                <a:latin typeface="Comic Sans MS" pitchFamily="66" charset="0"/>
              </a:rPr>
              <a:t>безопасности в самолёте</a:t>
            </a:r>
            <a:endParaRPr lang="ru-RU" sz="2400" b="1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" name="Picture 3" descr="C:\Users\Наталья\Desktop\муравей и черепаха\муравей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-174496" y="3544864"/>
            <a:ext cx="2373610" cy="3159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Наталья\Desktop\муравей и черепаха\черепаха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441831">
            <a:off x="9856224" y="3772116"/>
            <a:ext cx="2224524" cy="30000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Управляющая кнопка: домой 7">
            <a:hlinkClick r:id="rId6" action="ppaction://hlinksldjump" highlightClick="1"/>
          </p:cNvPr>
          <p:cNvSpPr/>
          <p:nvPr/>
        </p:nvSpPr>
        <p:spPr>
          <a:xfrm>
            <a:off x="8255446" y="6022082"/>
            <a:ext cx="504056" cy="504056"/>
          </a:xfrm>
          <a:prstGeom prst="actionButtonHom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4339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239</Words>
  <Application>Microsoft Office PowerPoint</Application>
  <PresentationFormat>Произвольный</PresentationFormat>
  <Paragraphs>35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Работа в РТ:  с.48-49</vt:lpstr>
      <vt:lpstr>В автомобиле</vt:lpstr>
      <vt:lpstr>В поезде и на железной дороге</vt:lpstr>
      <vt:lpstr>Работа в РТ:  с.47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Никифорова Наталья</dc:creator>
  <cp:lastModifiedBy>Минзиля</cp:lastModifiedBy>
  <cp:revision>170</cp:revision>
  <dcterms:created xsi:type="dcterms:W3CDTF">2016-11-11T12:35:51Z</dcterms:created>
  <dcterms:modified xsi:type="dcterms:W3CDTF">2020-05-13T15:45:32Z</dcterms:modified>
</cp:coreProperties>
</file>