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288" r:id="rId3"/>
    <p:sldId id="274" r:id="rId4"/>
    <p:sldId id="294" r:id="rId5"/>
    <p:sldId id="295" r:id="rId6"/>
    <p:sldId id="281" r:id="rId7"/>
    <p:sldId id="283" r:id="rId8"/>
    <p:sldId id="300" r:id="rId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C50D0-461E-47F5-80BF-FE05AEEC0E5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F98B8-C3E2-4338-9C33-AD3EF4D43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5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437112"/>
            <a:ext cx="4320480" cy="12967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56792"/>
            <a:ext cx="777686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prstClr val="black"/>
                </a:solidFill>
                <a:latin typeface="Monotype Corsiva" panose="03010101010201010101" pitchFamily="66" charset="0"/>
                <a:cs typeface="Arial" charset="0"/>
              </a:rPr>
              <a:t>Тема урока: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prstClr val="black"/>
                </a:solidFill>
                <a:latin typeface="Monotype Corsiva" panose="03010101010201010101" pitchFamily="66" charset="0"/>
                <a:cs typeface="Arial" charset="0"/>
              </a:rPr>
              <a:t>«</a:t>
            </a:r>
            <a:r>
              <a:rPr lang="ru-RU" sz="5400" dirty="0"/>
              <a:t>Роль наречий в </a:t>
            </a:r>
            <a:r>
              <a:rPr lang="ru-RU" sz="5400" dirty="0" smtClean="0"/>
              <a:t>речи</a:t>
            </a:r>
            <a:r>
              <a:rPr lang="ru-RU" altLang="ru-RU" sz="5400" b="1" dirty="0" smtClean="0">
                <a:solidFill>
                  <a:prstClr val="black"/>
                </a:solidFill>
                <a:latin typeface="Monotype Corsiva" panose="03010101010201010101" pitchFamily="66" charset="0"/>
                <a:cs typeface="Arial" charset="0"/>
              </a:rPr>
              <a:t>».</a:t>
            </a:r>
            <a:endParaRPr lang="ru-RU" altLang="ru-RU" sz="5400" b="1" dirty="0">
              <a:solidFill>
                <a:prstClr val="black"/>
              </a:solidFill>
              <a:latin typeface="Monotype Corsiva" panose="03010101010201010101" pitchFamily="66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80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chemeClr val="accent2"/>
                </a:solidFill>
              </a:rPr>
              <a:t/>
            </a:r>
            <a:br>
              <a:rPr lang="ru-RU" altLang="ru-RU" dirty="0" smtClean="0">
                <a:solidFill>
                  <a:schemeClr val="accent2"/>
                </a:solidFill>
              </a:rPr>
            </a:br>
            <a:r>
              <a:rPr lang="ru-RU" altLang="ru-RU" dirty="0">
                <a:solidFill>
                  <a:schemeClr val="accent2"/>
                </a:solidFill>
              </a:rPr>
              <a:t/>
            </a:r>
            <a:br>
              <a:rPr lang="ru-RU" altLang="ru-RU" dirty="0">
                <a:solidFill>
                  <a:schemeClr val="accent2"/>
                </a:solidFill>
              </a:rPr>
            </a:br>
            <a:r>
              <a:rPr lang="ru-RU" altLang="ru-RU" dirty="0" smtClean="0">
                <a:solidFill>
                  <a:schemeClr val="accent2"/>
                </a:solidFill>
              </a:rPr>
              <a:t/>
            </a:r>
            <a:br>
              <a:rPr lang="ru-RU" altLang="ru-RU" dirty="0" smtClean="0">
                <a:solidFill>
                  <a:schemeClr val="accent2"/>
                </a:solidFill>
              </a:rPr>
            </a:br>
            <a:r>
              <a:rPr lang="ru-RU" altLang="ru-RU" dirty="0">
                <a:solidFill>
                  <a:schemeClr val="accent2"/>
                </a:solidFill>
              </a:rPr>
              <a:t/>
            </a:r>
            <a:br>
              <a:rPr lang="ru-RU" altLang="ru-RU" dirty="0">
                <a:solidFill>
                  <a:schemeClr val="accent2"/>
                </a:solidFill>
              </a:rPr>
            </a:br>
            <a:r>
              <a:rPr lang="ru-RU" altLang="ru-RU" dirty="0" smtClean="0">
                <a:solidFill>
                  <a:schemeClr val="accent2"/>
                </a:solidFill>
              </a:rPr>
              <a:t/>
            </a:r>
            <a:br>
              <a:rPr lang="ru-RU" altLang="ru-RU" dirty="0" smtClean="0">
                <a:solidFill>
                  <a:schemeClr val="accent2"/>
                </a:solidFill>
              </a:rPr>
            </a:br>
            <a:r>
              <a:rPr lang="ru-RU" altLang="ru-RU" b="1" dirty="0">
                <a:solidFill>
                  <a:schemeClr val="accent2"/>
                </a:solidFill>
              </a:rPr>
              <a:t/>
            </a:r>
            <a:br>
              <a:rPr lang="ru-RU" altLang="ru-RU" b="1" dirty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4000" dirty="0"/>
              <a:t>В</a:t>
            </a:r>
            <a:r>
              <a:rPr lang="ru-RU" altLang="ru-RU" sz="4000" dirty="0" smtClean="0"/>
              <a:t>ыпиши из орфографического словарика в конце учебника все наречия, обозначь знак ударения, подчеркни «опасные» места. Составь и запиши 3 предложения с любым из наречий. Поставь вопросы к наречиям.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0648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dirty="0" smtClean="0">
                <a:solidFill>
                  <a:schemeClr val="accent2"/>
                </a:solidFill>
              </a:rPr>
              <a:t>Открой </a:t>
            </a:r>
            <a:r>
              <a:rPr lang="ru-RU" altLang="ru-RU" sz="4000" dirty="0">
                <a:solidFill>
                  <a:schemeClr val="accent2"/>
                </a:solidFill>
              </a:rPr>
              <a:t>тетрадь, запиши число, </a:t>
            </a:r>
            <a:br>
              <a:rPr lang="ru-RU" altLang="ru-RU" sz="4000" dirty="0">
                <a:solidFill>
                  <a:schemeClr val="accent2"/>
                </a:solidFill>
              </a:rPr>
            </a:br>
            <a:r>
              <a:rPr lang="ru-RU" altLang="ru-RU" sz="4000" dirty="0">
                <a:solidFill>
                  <a:schemeClr val="accent2"/>
                </a:solidFill>
              </a:rPr>
              <a:t>классная работа.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Проверь себя!!!</a:t>
            </a:r>
            <a:endParaRPr lang="ru-RU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u="sng" dirty="0" smtClean="0"/>
              <a:t>е</a:t>
            </a:r>
            <a:r>
              <a:rPr lang="ru-RU" dirty="0" smtClean="0"/>
              <a:t>зде, </a:t>
            </a:r>
            <a:r>
              <a:rPr lang="ru-RU" u="sng" dirty="0" smtClean="0"/>
              <a:t>з</a:t>
            </a:r>
            <a:r>
              <a:rPr lang="ru-RU" dirty="0" smtClean="0"/>
              <a:t>десь, ле</a:t>
            </a:r>
            <a:r>
              <a:rPr lang="ru-RU" u="sng" dirty="0" smtClean="0"/>
              <a:t>г</a:t>
            </a:r>
            <a:r>
              <a:rPr lang="ru-RU" dirty="0" smtClean="0"/>
              <a:t>ко, медле</a:t>
            </a:r>
            <a:r>
              <a:rPr lang="ru-RU" u="sng" dirty="0" smtClean="0"/>
              <a:t>нн</a:t>
            </a:r>
            <a:r>
              <a:rPr lang="ru-RU" dirty="0" smtClean="0"/>
              <a:t>о, пр</a:t>
            </a:r>
            <a:r>
              <a:rPr lang="ru-RU" u="sng" dirty="0" smtClean="0"/>
              <a:t>е</a:t>
            </a:r>
            <a:r>
              <a:rPr lang="ru-RU" dirty="0" smtClean="0"/>
              <a:t>красно, с</a:t>
            </a:r>
            <a:r>
              <a:rPr lang="ru-RU" u="sng" dirty="0" smtClean="0"/>
              <a:t>е</a:t>
            </a:r>
            <a:r>
              <a:rPr lang="ru-RU" dirty="0" smtClean="0"/>
              <a:t>йчас, тр</a:t>
            </a:r>
            <a:r>
              <a:rPr lang="ru-RU" u="sng" dirty="0" smtClean="0"/>
              <a:t>е</a:t>
            </a:r>
            <a:r>
              <a:rPr lang="ru-RU" dirty="0" smtClean="0"/>
              <a:t>вожно.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Образец оформления предложения: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Туристы шли в гору </a:t>
            </a:r>
            <a:r>
              <a:rPr lang="ru-RU" u="sng" dirty="0" smtClean="0"/>
              <a:t>медленно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01771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верх стрелка 4"/>
          <p:cNvSpPr/>
          <p:nvPr/>
        </p:nvSpPr>
        <p:spPr>
          <a:xfrm>
            <a:off x="2648247" y="3801497"/>
            <a:ext cx="2859857" cy="288032"/>
          </a:xfrm>
          <a:prstGeom prst="curvedDownArrow">
            <a:avLst>
              <a:gd name="adj1" fmla="val 25000"/>
              <a:gd name="adj2" fmla="val 50000"/>
              <a:gd name="adj3" fmla="val 14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403" y="3429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Как?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196753"/>
            <a:ext cx="7787208" cy="43204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Дополните предложения недостающими наречиями. Запишите в тетрадь.</a:t>
            </a:r>
            <a:endParaRPr lang="ru-RU" dirty="0" smtClean="0"/>
          </a:p>
          <a:p>
            <a:pPr>
              <a:buNone/>
            </a:pPr>
            <a:r>
              <a:rPr lang="ru-RU" sz="4000" i="1" dirty="0" smtClean="0"/>
              <a:t>Он рисует (как?) … .</a:t>
            </a:r>
          </a:p>
          <a:p>
            <a:pPr>
              <a:buNone/>
            </a:pPr>
            <a:r>
              <a:rPr lang="ru-RU" sz="4000" i="1" dirty="0" smtClean="0"/>
              <a:t>Лошадь бежит (как?)… . </a:t>
            </a:r>
          </a:p>
          <a:p>
            <a:pPr>
              <a:buNone/>
            </a:pPr>
            <a:r>
              <a:rPr lang="ru-RU" sz="4000" i="1" dirty="0" smtClean="0"/>
              <a:t>Мы пойдём в кино (когда?)… . </a:t>
            </a:r>
          </a:p>
          <a:p>
            <a:pPr>
              <a:buNone/>
            </a:pPr>
            <a:r>
              <a:rPr lang="ru-RU" sz="4000" i="1" dirty="0" smtClean="0"/>
              <a:t>Воды в море (сколько?) … . </a:t>
            </a:r>
          </a:p>
          <a:p>
            <a:pPr>
              <a:buNone/>
            </a:pPr>
            <a:r>
              <a:rPr lang="ru-RU" sz="4000" i="1" dirty="0" smtClean="0"/>
              <a:t>Дует(как?) ветер… .</a:t>
            </a:r>
          </a:p>
          <a:p>
            <a:pPr>
              <a:buNone/>
            </a:pPr>
            <a:r>
              <a:rPr lang="ru-RU" sz="4000" i="1" dirty="0" smtClean="0"/>
              <a:t>Мы шли (как?) …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Проверим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196753"/>
            <a:ext cx="8388424" cy="43924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i="1" dirty="0" smtClean="0"/>
              <a:t> Он рисует (как?) </a:t>
            </a:r>
            <a:r>
              <a:rPr lang="ru-RU" sz="4000" b="1" i="1" dirty="0" smtClean="0">
                <a:solidFill>
                  <a:srgbClr val="FF0000"/>
                </a:solidFill>
              </a:rPr>
              <a:t>красиво</a:t>
            </a:r>
            <a:r>
              <a:rPr lang="ru-RU" sz="4000" i="1" dirty="0" smtClean="0"/>
              <a:t> . </a:t>
            </a:r>
          </a:p>
          <a:p>
            <a:pPr>
              <a:buNone/>
            </a:pPr>
            <a:r>
              <a:rPr lang="ru-RU" sz="4000" i="1" dirty="0" smtClean="0"/>
              <a:t>Лошадь бежит (как?) </a:t>
            </a:r>
            <a:r>
              <a:rPr lang="ru-RU" sz="4000" b="1" i="1" dirty="0" smtClean="0">
                <a:solidFill>
                  <a:srgbClr val="FF0000"/>
                </a:solidFill>
              </a:rPr>
              <a:t>быстро</a:t>
            </a:r>
            <a:r>
              <a:rPr lang="ru-RU" sz="4000" i="1" dirty="0" smtClean="0"/>
              <a:t> . </a:t>
            </a:r>
          </a:p>
          <a:p>
            <a:pPr>
              <a:buNone/>
            </a:pPr>
            <a:r>
              <a:rPr lang="ru-RU" sz="4000" i="1" dirty="0" smtClean="0"/>
              <a:t>Мы пойдём в кино (когда?) </a:t>
            </a:r>
            <a:r>
              <a:rPr lang="ru-RU" sz="4000" b="1" i="1" dirty="0" smtClean="0">
                <a:solidFill>
                  <a:srgbClr val="FF0000"/>
                </a:solidFill>
              </a:rPr>
              <a:t>сегодня/ завтра</a:t>
            </a:r>
            <a:r>
              <a:rPr lang="ru-RU" sz="4000" i="1" dirty="0" smtClean="0"/>
              <a:t>. </a:t>
            </a:r>
          </a:p>
          <a:p>
            <a:pPr>
              <a:buNone/>
            </a:pPr>
            <a:r>
              <a:rPr lang="ru-RU" sz="4000" i="1" dirty="0" smtClean="0"/>
              <a:t>Воды в море (сколько?) </a:t>
            </a:r>
            <a:r>
              <a:rPr lang="ru-RU" sz="4000" b="1" i="1" dirty="0" smtClean="0">
                <a:solidFill>
                  <a:srgbClr val="FF0000"/>
                </a:solidFill>
              </a:rPr>
              <a:t>много</a:t>
            </a:r>
            <a:r>
              <a:rPr lang="ru-RU" sz="4000" i="1" dirty="0" smtClean="0"/>
              <a:t>. </a:t>
            </a:r>
          </a:p>
          <a:p>
            <a:pPr>
              <a:buNone/>
            </a:pPr>
            <a:r>
              <a:rPr lang="ru-RU" sz="4000" i="1" dirty="0" smtClean="0"/>
              <a:t>Дует( как?) ветер </a:t>
            </a:r>
            <a:r>
              <a:rPr lang="ru-RU" sz="4000" b="1" i="1" dirty="0" smtClean="0">
                <a:solidFill>
                  <a:srgbClr val="FF0000"/>
                </a:solidFill>
              </a:rPr>
              <a:t> сильно</a:t>
            </a:r>
            <a:r>
              <a:rPr lang="ru-RU" sz="4000" i="1" dirty="0" smtClean="0"/>
              <a:t>.</a:t>
            </a:r>
          </a:p>
          <a:p>
            <a:pPr>
              <a:buNone/>
            </a:pPr>
            <a:r>
              <a:rPr lang="ru-RU" sz="4000" i="1" dirty="0" smtClean="0"/>
              <a:t>   Мы шли (как?) </a:t>
            </a:r>
            <a:r>
              <a:rPr lang="ru-RU" sz="4000" b="1" i="1" dirty="0" smtClean="0">
                <a:solidFill>
                  <a:srgbClr val="FF0000"/>
                </a:solidFill>
              </a:rPr>
              <a:t>долго</a:t>
            </a:r>
            <a:r>
              <a:rPr lang="ru-RU" sz="4000" i="1" dirty="0" smtClean="0"/>
              <a:t>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C00000"/>
                </a:solidFill>
                <a:latin typeface="Times New Roman"/>
              </a:rPr>
              <a:t/>
            </a:r>
            <a:br>
              <a:rPr lang="ru-RU" sz="4900" b="1" i="1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4900" b="1" i="1" dirty="0" smtClean="0">
                <a:solidFill>
                  <a:srgbClr val="C00000"/>
                </a:solidFill>
                <a:latin typeface="Times New Roman"/>
              </a:rPr>
              <a:t>Замени фразеологизмы наречиями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70984" cy="5257800"/>
          </a:xfrm>
        </p:spPr>
        <p:txBody>
          <a:bodyPr>
            <a:normAutofit/>
          </a:bodyPr>
          <a:lstStyle/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4000" dirty="0" smtClean="0">
              <a:ea typeface="Times New Roman"/>
              <a:cs typeface="Times New Roman"/>
            </a:endParaRP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 smtClean="0">
                <a:ea typeface="Times New Roman"/>
                <a:cs typeface="Times New Roman"/>
              </a:rPr>
              <a:t>пальчики </a:t>
            </a:r>
            <a:r>
              <a:rPr lang="ru-RU" sz="3600" b="1" i="1" dirty="0">
                <a:ea typeface="Times New Roman"/>
                <a:cs typeface="Times New Roman"/>
              </a:rPr>
              <a:t>оближешь </a:t>
            </a:r>
            <a:r>
              <a:rPr lang="ru-RU" sz="3600" i="1" dirty="0" smtClean="0">
                <a:ea typeface="Times New Roman"/>
                <a:cs typeface="Times New Roman"/>
              </a:rPr>
              <a:t>-        </a:t>
            </a:r>
            <a:endParaRPr lang="ru-RU" sz="3600" i="1" dirty="0">
              <a:latin typeface="Calibri"/>
              <a:ea typeface="Calibri"/>
              <a:cs typeface="Times New Roman"/>
            </a:endParaRP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>
                <a:ea typeface="Times New Roman"/>
                <a:cs typeface="Times New Roman"/>
              </a:rPr>
              <a:t>без году </a:t>
            </a:r>
            <a:r>
              <a:rPr lang="ru-RU" sz="3600" b="1" i="1" dirty="0" smtClean="0">
                <a:ea typeface="Times New Roman"/>
                <a:cs typeface="Times New Roman"/>
              </a:rPr>
              <a:t>неделя </a:t>
            </a:r>
            <a:r>
              <a:rPr lang="ru-RU" sz="3600" i="1" dirty="0" smtClean="0">
                <a:ea typeface="Times New Roman"/>
                <a:cs typeface="Times New Roman"/>
              </a:rPr>
              <a:t>– </a:t>
            </a: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 smtClean="0">
                <a:ea typeface="Times New Roman"/>
                <a:cs typeface="Times New Roman"/>
              </a:rPr>
              <a:t>битый </a:t>
            </a:r>
            <a:r>
              <a:rPr lang="ru-RU" sz="3600" b="1" i="1" dirty="0">
                <a:ea typeface="Times New Roman"/>
                <a:cs typeface="Times New Roman"/>
              </a:rPr>
              <a:t>час </a:t>
            </a:r>
            <a:r>
              <a:rPr lang="ru-RU" sz="3600" b="1" i="1" dirty="0" smtClean="0">
                <a:ea typeface="Times New Roman"/>
                <a:cs typeface="Times New Roman"/>
              </a:rPr>
              <a:t>–</a:t>
            </a: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 smtClean="0">
                <a:ea typeface="Times New Roman"/>
                <a:cs typeface="Times New Roman"/>
              </a:rPr>
              <a:t>днём </a:t>
            </a:r>
            <a:r>
              <a:rPr lang="ru-RU" sz="3600" b="1" i="1" dirty="0">
                <a:ea typeface="Times New Roman"/>
                <a:cs typeface="Times New Roman"/>
              </a:rPr>
              <a:t>с огнём </a:t>
            </a:r>
            <a:r>
              <a:rPr lang="ru-RU" sz="3600" b="1" i="1" dirty="0" smtClean="0">
                <a:ea typeface="Times New Roman"/>
                <a:cs typeface="Times New Roman"/>
              </a:rPr>
              <a:t> -</a:t>
            </a: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 smtClean="0">
                <a:ea typeface="Times New Roman"/>
                <a:cs typeface="Times New Roman"/>
              </a:rPr>
              <a:t>кот наплакал -  </a:t>
            </a: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 smtClean="0">
                <a:ea typeface="Times New Roman"/>
                <a:cs typeface="Times New Roman"/>
              </a:rPr>
              <a:t>чуть свет - </a:t>
            </a:r>
            <a:endParaRPr lang="ru-RU" sz="3600" i="1" dirty="0" smtClean="0">
              <a:latin typeface="Calibri"/>
              <a:ea typeface="Calibri"/>
              <a:cs typeface="Times New Roman"/>
            </a:endParaRP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 smtClean="0">
                <a:ea typeface="Times New Roman"/>
                <a:cs typeface="Times New Roman"/>
              </a:rPr>
              <a:t>как снег на голову –</a:t>
            </a:r>
            <a:endParaRPr lang="ru-RU" sz="3600" i="1" dirty="0" smtClean="0">
              <a:latin typeface="Calibri"/>
              <a:ea typeface="Calibri"/>
              <a:cs typeface="Times New Roman"/>
            </a:endParaRP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 smtClean="0">
                <a:ea typeface="Times New Roman"/>
                <a:cs typeface="Times New Roman"/>
              </a:rPr>
              <a:t>положа руку на сердце -  </a:t>
            </a:r>
            <a:r>
              <a:rPr lang="ru-RU" sz="3600" i="1" dirty="0" smtClean="0">
                <a:ea typeface="Times New Roman"/>
                <a:cs typeface="Times New Roman"/>
              </a:rPr>
              <a:t> </a:t>
            </a:r>
            <a:endParaRPr lang="ru-RU" sz="3600" i="1" dirty="0" smtClean="0">
              <a:latin typeface="Calibri"/>
              <a:ea typeface="Calibri"/>
              <a:cs typeface="Times New Roman"/>
            </a:endParaRP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 smtClean="0">
                <a:ea typeface="Times New Roman"/>
                <a:cs typeface="Times New Roman"/>
              </a:rPr>
              <a:t>в двух шагах  - </a:t>
            </a:r>
            <a:endParaRPr lang="ru-RU" sz="3600" i="1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364088" y="1988840"/>
            <a:ext cx="3322712" cy="4392488"/>
          </a:xfrm>
        </p:spPr>
        <p:txBody>
          <a:bodyPr>
            <a:normAutofit/>
          </a:bodyPr>
          <a:lstStyle/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 smtClean="0">
                <a:ea typeface="Times New Roman"/>
                <a:cs typeface="Times New Roman"/>
              </a:rPr>
              <a:t>в</a:t>
            </a:r>
            <a:r>
              <a:rPr lang="ru-RU" sz="3600" i="1" dirty="0" smtClean="0">
                <a:ea typeface="Times New Roman"/>
                <a:cs typeface="Times New Roman"/>
              </a:rPr>
              <a:t>кусн</a:t>
            </a:r>
            <a:r>
              <a:rPr lang="ru-RU" sz="3600" b="1" i="1" dirty="0" smtClean="0">
                <a:ea typeface="Times New Roman"/>
                <a:cs typeface="Times New Roman"/>
              </a:rPr>
              <a:t>о</a:t>
            </a:r>
            <a:endParaRPr lang="ru-RU" sz="3600" i="1" dirty="0" smtClean="0">
              <a:latin typeface="Calibri"/>
              <a:ea typeface="Calibri"/>
              <a:cs typeface="Times New Roman"/>
            </a:endParaRP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i="1" dirty="0" smtClean="0">
                <a:ea typeface="Times New Roman"/>
                <a:cs typeface="Times New Roman"/>
              </a:rPr>
              <a:t>н</a:t>
            </a:r>
            <a:r>
              <a:rPr lang="ru-RU" sz="3600" b="1" i="1" dirty="0" smtClean="0">
                <a:ea typeface="Times New Roman"/>
                <a:cs typeface="Times New Roman"/>
              </a:rPr>
              <a:t>е</a:t>
            </a:r>
            <a:r>
              <a:rPr lang="ru-RU" sz="3600" i="1" dirty="0" smtClean="0">
                <a:ea typeface="Times New Roman"/>
                <a:cs typeface="Times New Roman"/>
              </a:rPr>
              <a:t>давн</a:t>
            </a:r>
            <a:r>
              <a:rPr lang="ru-RU" sz="3600" b="1" i="1" dirty="0" smtClean="0">
                <a:ea typeface="Times New Roman"/>
                <a:cs typeface="Times New Roman"/>
              </a:rPr>
              <a:t>о</a:t>
            </a: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 smtClean="0">
                <a:ea typeface="Times New Roman"/>
                <a:cs typeface="Times New Roman"/>
              </a:rPr>
              <a:t> </a:t>
            </a:r>
            <a:r>
              <a:rPr lang="ru-RU" sz="3600" i="1" dirty="0" smtClean="0">
                <a:ea typeface="Times New Roman"/>
                <a:cs typeface="Times New Roman"/>
              </a:rPr>
              <a:t>долг</a:t>
            </a:r>
            <a:r>
              <a:rPr lang="ru-RU" sz="3600" b="1" i="1" dirty="0" smtClean="0">
                <a:ea typeface="Times New Roman"/>
                <a:cs typeface="Times New Roman"/>
              </a:rPr>
              <a:t>о</a:t>
            </a:r>
            <a:r>
              <a:rPr lang="ru-RU" sz="3600" i="1" dirty="0" smtClean="0">
                <a:ea typeface="Times New Roman"/>
                <a:cs typeface="Times New Roman"/>
              </a:rPr>
              <a:t> </a:t>
            </a: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 smtClean="0">
                <a:ea typeface="Times New Roman"/>
                <a:cs typeface="Times New Roman"/>
              </a:rPr>
              <a:t> </a:t>
            </a:r>
            <a:r>
              <a:rPr lang="ru-RU" sz="3600" i="1" dirty="0" smtClean="0">
                <a:ea typeface="Times New Roman"/>
                <a:cs typeface="Times New Roman"/>
              </a:rPr>
              <a:t>трудн</a:t>
            </a:r>
            <a:r>
              <a:rPr lang="ru-RU" sz="3600" b="1" i="1" dirty="0" smtClean="0">
                <a:ea typeface="Times New Roman"/>
                <a:cs typeface="Times New Roman"/>
              </a:rPr>
              <a:t>о</a:t>
            </a:r>
            <a:r>
              <a:rPr lang="ru-RU" sz="3600" i="1" dirty="0" smtClean="0">
                <a:ea typeface="Times New Roman"/>
                <a:cs typeface="Times New Roman"/>
              </a:rPr>
              <a:t> </a:t>
            </a: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i="1" dirty="0" smtClean="0">
                <a:ea typeface="Times New Roman"/>
                <a:cs typeface="Times New Roman"/>
              </a:rPr>
              <a:t>мал</a:t>
            </a:r>
            <a:r>
              <a:rPr lang="ru-RU" sz="3600" b="1" i="1" dirty="0" smtClean="0">
                <a:ea typeface="Times New Roman"/>
                <a:cs typeface="Times New Roman"/>
              </a:rPr>
              <a:t>о</a:t>
            </a:r>
            <a:endParaRPr lang="ru-RU" sz="3600" i="1" dirty="0" smtClean="0">
              <a:latin typeface="Calibri"/>
              <a:ea typeface="Calibri"/>
              <a:cs typeface="Times New Roman"/>
            </a:endParaRP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i="1" dirty="0" smtClean="0">
                <a:ea typeface="Times New Roman"/>
                <a:cs typeface="Times New Roman"/>
              </a:rPr>
              <a:t>ран</a:t>
            </a:r>
            <a:r>
              <a:rPr lang="ru-RU" sz="3600" b="1" i="1" dirty="0" smtClean="0">
                <a:ea typeface="Times New Roman"/>
                <a:cs typeface="Times New Roman"/>
              </a:rPr>
              <a:t>о</a:t>
            </a: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i="1" dirty="0" smtClean="0">
                <a:ea typeface="Times New Roman"/>
                <a:cs typeface="Times New Roman"/>
              </a:rPr>
              <a:t> </a:t>
            </a:r>
            <a:r>
              <a:rPr lang="ru-RU" sz="3600" i="1" dirty="0" smtClean="0">
                <a:ea typeface="Times New Roman"/>
                <a:cs typeface="Times New Roman"/>
              </a:rPr>
              <a:t>н</a:t>
            </a:r>
            <a:r>
              <a:rPr lang="ru-RU" sz="3600" b="1" i="1" dirty="0" smtClean="0">
                <a:ea typeface="Times New Roman"/>
                <a:cs typeface="Times New Roman"/>
              </a:rPr>
              <a:t>ео</a:t>
            </a:r>
            <a:r>
              <a:rPr lang="ru-RU" sz="3600" i="1" dirty="0" smtClean="0">
                <a:ea typeface="Times New Roman"/>
                <a:cs typeface="Times New Roman"/>
              </a:rPr>
              <a:t>жид</a:t>
            </a:r>
            <a:r>
              <a:rPr lang="ru-RU" sz="3600" b="1" i="1" dirty="0" smtClean="0">
                <a:ea typeface="Times New Roman"/>
                <a:cs typeface="Times New Roman"/>
              </a:rPr>
              <a:t>анно</a:t>
            </a: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i="1" dirty="0" smtClean="0">
                <a:ea typeface="Times New Roman"/>
                <a:cs typeface="Times New Roman"/>
              </a:rPr>
              <a:t>чес</a:t>
            </a:r>
            <a:r>
              <a:rPr lang="ru-RU" sz="3600" b="1" i="1" dirty="0" smtClean="0">
                <a:ea typeface="Times New Roman"/>
                <a:cs typeface="Times New Roman"/>
              </a:rPr>
              <a:t>т</a:t>
            </a:r>
            <a:r>
              <a:rPr lang="ru-RU" sz="3600" i="1" dirty="0" smtClean="0">
                <a:ea typeface="Times New Roman"/>
                <a:cs typeface="Times New Roman"/>
              </a:rPr>
              <a:t>н</a:t>
            </a:r>
            <a:r>
              <a:rPr lang="ru-RU" sz="3600" b="1" i="1" dirty="0" smtClean="0">
                <a:ea typeface="Times New Roman"/>
                <a:cs typeface="Times New Roman"/>
              </a:rPr>
              <a:t>о</a:t>
            </a: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i="1" dirty="0" smtClean="0">
                <a:ea typeface="Times New Roman"/>
                <a:cs typeface="Times New Roman"/>
              </a:rPr>
              <a:t>бли</a:t>
            </a:r>
            <a:r>
              <a:rPr lang="ru-RU" sz="3600" b="1" i="1" dirty="0" smtClean="0">
                <a:ea typeface="Times New Roman"/>
                <a:cs typeface="Times New Roman"/>
              </a:rPr>
              <a:t>з</a:t>
            </a:r>
            <a:r>
              <a:rPr lang="ru-RU" sz="3600" i="1" dirty="0" smtClean="0">
                <a:ea typeface="Times New Roman"/>
                <a:cs typeface="Times New Roman"/>
              </a:rPr>
              <a:t>к</a:t>
            </a:r>
            <a:r>
              <a:rPr lang="ru-RU" sz="3600" b="1" i="1" dirty="0" smtClean="0">
                <a:ea typeface="Times New Roman"/>
                <a:cs typeface="Times New Roman"/>
              </a:rPr>
              <a:t>о</a:t>
            </a:r>
            <a:endParaRPr lang="ru-RU" sz="3600" i="1" dirty="0" smtClean="0">
              <a:latin typeface="Calibri"/>
              <a:ea typeface="Calibri"/>
              <a:cs typeface="Times New Roman"/>
            </a:endParaRP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i="1" dirty="0" smtClean="0">
              <a:latin typeface="Calibri"/>
              <a:ea typeface="Calibri"/>
              <a:cs typeface="Times New Roman"/>
            </a:endParaRP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i="1" dirty="0" smtClean="0">
              <a:latin typeface="Calibri"/>
              <a:ea typeface="Calibri"/>
              <a:cs typeface="Times New Roman"/>
            </a:endParaRPr>
          </a:p>
          <a:p>
            <a:pPr marL="0" marR="179705" indent="0" algn="just">
              <a:lnSpc>
                <a:spcPts val="1200"/>
              </a:lnSpc>
              <a:spcAft>
                <a:spcPts val="600"/>
              </a:spcAft>
              <a:buNone/>
              <a:tabLst>
                <a:tab pos="18034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i="1" dirty="0" smtClean="0"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201771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9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/>
              </a:rPr>
              <a:t>Молодцы!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>
              <a:spcAft>
                <a:spcPct val="0"/>
              </a:spcAft>
              <a:buNone/>
            </a:pPr>
            <a:r>
              <a:rPr lang="ru-RU" kern="0" dirty="0" smtClean="0">
                <a:solidFill>
                  <a:srgbClr val="000000"/>
                </a:solidFill>
              </a:rPr>
              <a:t>       </a:t>
            </a:r>
            <a:r>
              <a:rPr lang="ru-RU" i="1" kern="0" dirty="0" smtClean="0">
                <a:solidFill>
                  <a:srgbClr val="000000"/>
                </a:solidFill>
              </a:rPr>
              <a:t>Работали </a:t>
            </a:r>
            <a:r>
              <a:rPr lang="ru-RU" i="1" kern="0" dirty="0">
                <a:solidFill>
                  <a:srgbClr val="000000"/>
                </a:solidFill>
              </a:rPr>
              <a:t>вы на уроке </a:t>
            </a:r>
            <a:r>
              <a:rPr lang="ru-RU" i="1" kern="0" dirty="0">
                <a:solidFill>
                  <a:srgbClr val="FF0000"/>
                </a:solidFill>
              </a:rPr>
              <a:t>быстро, </a:t>
            </a:r>
            <a:r>
              <a:rPr lang="ru-RU" i="1" kern="0" dirty="0" smtClean="0">
                <a:solidFill>
                  <a:srgbClr val="FF0000"/>
                </a:solidFill>
              </a:rPr>
              <a:t>ловко, умело, внимательно</a:t>
            </a:r>
            <a:r>
              <a:rPr lang="ru-RU" i="1" kern="0" dirty="0">
                <a:solidFill>
                  <a:srgbClr val="FF0000"/>
                </a:solidFill>
              </a:rPr>
              <a:t>, чётко, старательно</a:t>
            </a:r>
            <a:r>
              <a:rPr lang="ru-RU" i="1" kern="0" dirty="0">
                <a:solidFill>
                  <a:srgbClr val="000000"/>
                </a:solidFill>
              </a:rPr>
              <a:t>.</a:t>
            </a:r>
          </a:p>
          <a:p>
            <a:pPr lvl="0" algn="just" fontAlgn="base">
              <a:spcAft>
                <a:spcPct val="0"/>
              </a:spcAft>
              <a:buNone/>
            </a:pPr>
            <a:r>
              <a:rPr lang="ru-RU" i="1" kern="0" dirty="0" smtClean="0">
                <a:solidFill>
                  <a:srgbClr val="000000"/>
                </a:solidFill>
              </a:rPr>
              <a:t>       Самое </a:t>
            </a:r>
            <a:r>
              <a:rPr lang="ru-RU" i="1" kern="0" dirty="0">
                <a:solidFill>
                  <a:srgbClr val="000000"/>
                </a:solidFill>
              </a:rPr>
              <a:t>главное, показали </a:t>
            </a:r>
            <a:r>
              <a:rPr lang="ru-RU" i="1" kern="0" dirty="0" smtClean="0">
                <a:solidFill>
                  <a:srgbClr val="000000"/>
                </a:solidFill>
              </a:rPr>
              <a:t>умение использовать </a:t>
            </a:r>
            <a:r>
              <a:rPr lang="ru-RU" i="1" kern="0" dirty="0">
                <a:solidFill>
                  <a:srgbClr val="000000"/>
                </a:solidFill>
              </a:rPr>
              <a:t>в речи наречия. </a:t>
            </a:r>
            <a:endParaRPr lang="ru-RU" i="1" kern="0" dirty="0" smtClean="0">
              <a:solidFill>
                <a:srgbClr val="000000"/>
              </a:solidFill>
            </a:endParaRPr>
          </a:p>
          <a:p>
            <a:pPr lvl="0" algn="just" fontAlgn="base">
              <a:spcAft>
                <a:spcPct val="0"/>
              </a:spcAft>
              <a:buNone/>
            </a:pPr>
            <a:r>
              <a:rPr lang="ru-RU" i="1" kern="0" dirty="0" smtClean="0">
                <a:solidFill>
                  <a:srgbClr val="000000"/>
                </a:solidFill>
              </a:rPr>
              <a:t>       Я думаю, нам </a:t>
            </a:r>
            <a:r>
              <a:rPr lang="ru-RU" i="1" kern="0" dirty="0">
                <a:solidFill>
                  <a:srgbClr val="000000"/>
                </a:solidFill>
              </a:rPr>
              <a:t>с вами не было </a:t>
            </a:r>
            <a:r>
              <a:rPr lang="ru-RU" i="1" kern="0" dirty="0">
                <a:solidFill>
                  <a:srgbClr val="FF0000"/>
                </a:solidFill>
              </a:rPr>
              <a:t>грустно, </a:t>
            </a:r>
            <a:r>
              <a:rPr lang="ru-RU" i="1" kern="0" dirty="0" smtClean="0">
                <a:solidFill>
                  <a:srgbClr val="FF0000"/>
                </a:solidFill>
              </a:rPr>
              <a:t>тоскливо, печально</a:t>
            </a:r>
            <a:r>
              <a:rPr lang="ru-RU" i="1" kern="0" dirty="0">
                <a:solidFill>
                  <a:srgbClr val="000000"/>
                </a:solidFill>
              </a:rPr>
              <a:t>, а главное – </a:t>
            </a:r>
            <a:r>
              <a:rPr lang="ru-RU" i="1" kern="0" dirty="0">
                <a:solidFill>
                  <a:srgbClr val="FF0000"/>
                </a:solidFill>
              </a:rPr>
              <a:t>скучно</a:t>
            </a:r>
            <a:r>
              <a:rPr lang="ru-RU" i="1" kern="0" dirty="0">
                <a:solidFill>
                  <a:srgbClr val="000000"/>
                </a:solidFill>
              </a:rPr>
              <a:t>: мы </a:t>
            </a:r>
            <a:r>
              <a:rPr lang="ru-RU" i="1" kern="0" dirty="0" smtClean="0">
                <a:solidFill>
                  <a:srgbClr val="000000"/>
                </a:solidFill>
              </a:rPr>
              <a:t>всё выполняли </a:t>
            </a:r>
            <a:r>
              <a:rPr lang="ru-RU" i="1" kern="0" dirty="0">
                <a:solidFill>
                  <a:srgbClr val="FF0000"/>
                </a:solidFill>
              </a:rPr>
              <a:t>дружно и весело.</a:t>
            </a:r>
            <a:r>
              <a:rPr lang="ru-RU" i="1" kern="0" dirty="0">
                <a:solidFill>
                  <a:srgbClr val="0000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16" y="4653136"/>
            <a:ext cx="201771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7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     Домашнее задание стр.116 упр.200</a:t>
            </a:r>
          </a:p>
          <a:p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7" y="908720"/>
            <a:ext cx="8336987" cy="26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573581"/>
            <a:ext cx="6012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dirty="0" smtClean="0"/>
          </a:p>
          <a:p>
            <a:pPr>
              <a:defRPr/>
            </a:pPr>
            <a:r>
              <a:rPr lang="ru-RU" sz="3600" dirty="0" smtClean="0"/>
              <a:t>Домашнее </a:t>
            </a:r>
            <a:r>
              <a:rPr lang="ru-RU" sz="3600" dirty="0"/>
              <a:t>задание отправь </a:t>
            </a:r>
          </a:p>
          <a:p>
            <a:pPr>
              <a:defRPr/>
            </a:pPr>
            <a:r>
              <a:rPr lang="ru-RU" sz="3600" dirty="0"/>
              <a:t>на </a:t>
            </a:r>
            <a:r>
              <a:rPr lang="en-US" sz="3600" b="1" dirty="0" err="1"/>
              <a:t>WhatsApp</a:t>
            </a:r>
            <a:r>
              <a:rPr lang="ru-RU" sz="3600" b="1" dirty="0"/>
              <a:t> учителя. </a:t>
            </a:r>
          </a:p>
          <a:p>
            <a:pPr>
              <a:defRPr/>
            </a:pPr>
            <a:r>
              <a:rPr lang="ru-RU" sz="3600" b="1" dirty="0" smtClean="0"/>
              <a:t>                    Спасибо </a:t>
            </a:r>
            <a:r>
              <a:rPr lang="ru-RU" sz="3600" b="1" dirty="0"/>
              <a:t>за урок!</a:t>
            </a:r>
            <a:r>
              <a:rPr lang="ru-RU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301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      </vt:lpstr>
      <vt:lpstr>Проверь себя!!!</vt:lpstr>
      <vt:lpstr>Самостоятельная работа</vt:lpstr>
      <vt:lpstr>Проверим</vt:lpstr>
      <vt:lpstr> Замени фразеологизмы наречиями </vt:lpstr>
      <vt:lpstr>Молодцы!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Фидания Фидаиловна</cp:lastModifiedBy>
  <cp:revision>48</cp:revision>
  <dcterms:created xsi:type="dcterms:W3CDTF">2013-08-18T05:10:05Z</dcterms:created>
  <dcterms:modified xsi:type="dcterms:W3CDTF">2020-05-06T21:04:27Z</dcterms:modified>
</cp:coreProperties>
</file>