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69" r:id="rId11"/>
    <p:sldId id="287" r:id="rId12"/>
    <p:sldId id="265" r:id="rId13"/>
    <p:sldId id="290" r:id="rId14"/>
    <p:sldId id="29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29" autoAdjust="0"/>
    <p:restoredTop sz="94660"/>
  </p:normalViewPr>
  <p:slideViewPr>
    <p:cSldViewPr>
      <p:cViewPr varScale="1">
        <p:scale>
          <a:sx n="68" d="100"/>
          <a:sy n="68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05BB-DA96-4E6D-9B2F-4256AC98DA7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923B-2D9A-4E56-8BA8-90369AF0D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D3D9-03EC-4E0E-9E66-34FD23E9E907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A864-322F-414D-B2AB-530AE7B66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8256-1B3D-4F59-8685-EDE5D9A90917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87C5D-BB43-4B05-A9EC-33CF4A9B7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2D7A-926B-41F2-B9AC-EDD42C946773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48A5-75B4-49E4-BFF5-890ED193A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B145-2031-45A8-A2FF-FAF9FDF2FA52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7529-753C-4653-9BF3-FC1FE0F1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47B0-E241-41A8-9C22-E8DEE859E5CD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84E6-C365-486D-B636-A4A7002D5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5202-B6B9-4F01-AAA5-B8EA193AF632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A959-0CF0-4B99-9782-3144AECDB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397A-C043-40BE-ABE5-EB8A42851C3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6698-572F-4A10-ABBC-57AA0438C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1C3A-873F-42FE-9157-E0B23E598292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90877-94A5-4089-8B1C-8D31A06FF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1DFA-3656-40E5-8827-413F4B932746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F749-6170-469E-A3B4-C31B8CFC1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B430-37C3-4930-B6ED-235DE59B4A12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B7BD-9539-4F65-9C16-A5CBD326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4BDB49-FF40-49AD-9195-176CA91C3777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201613"/>
            <a:ext cx="8569325" cy="6408737"/>
          </a:xfrm>
          <a:prstGeom prst="roundRect">
            <a:avLst/>
          </a:prstGeom>
          <a:blipFill>
            <a:blip r:embed="rId14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152400" cap="rnd" cmpd="tri">
            <a:solidFill>
              <a:schemeClr val="accent5">
                <a:lumMod val="7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1" name="Picture 4" descr="D:\Natalia\ЖОНКИНА ПИСАНИНА\0_96d16_cec72920_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86538" y="4292600"/>
            <a:ext cx="2401887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F1A064-C8A9-4956-9A82-C5F5B8159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Picture 3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76250"/>
            <a:ext cx="10366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000240"/>
            <a:ext cx="7830645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Тема: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Сложение с переходом через десяток вида </a:t>
            </a:r>
            <a:r>
              <a:rPr lang="ru-RU" sz="4000" dirty="0" smtClean="0">
                <a:solidFill>
                  <a:srgbClr val="002060"/>
                </a:solidFill>
              </a:rPr>
              <a:t>9+8, 8+8.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Таблица сложения до 20.</a:t>
            </a:r>
            <a:endParaRPr lang="ru-RU" sz="4000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61722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Работа по рабочей тетради</a:t>
            </a:r>
          </a:p>
        </p:txBody>
      </p:sp>
      <p:pic>
        <p:nvPicPr>
          <p:cNvPr id="5123" name="Picture 15" descr="mouses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77000" y="2209800"/>
            <a:ext cx="2667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57224" y="2786058"/>
            <a:ext cx="55150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Стр.84-85,  </a:t>
            </a:r>
            <a:r>
              <a:rPr lang="ru-RU" sz="3600" b="1" dirty="0" smtClean="0">
                <a:solidFill>
                  <a:srgbClr val="002060"/>
                </a:solidFill>
              </a:rPr>
              <a:t>задания </a:t>
            </a:r>
            <a:r>
              <a:rPr lang="ru-RU" sz="3600" b="1" dirty="0" smtClean="0">
                <a:solidFill>
                  <a:srgbClr val="002060"/>
                </a:solidFill>
              </a:rPr>
              <a:t>2,4.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Динамическая пауза</a:t>
            </a:r>
            <a:endParaRPr lang="ru-RU" dirty="0">
              <a:ea typeface="+mj-ea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84213" y="1484313"/>
            <a:ext cx="8172450" cy="4929187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z="2800" smtClean="0">
                <a:solidFill>
                  <a:srgbClr val="000090"/>
                </a:solidFill>
              </a:rPr>
              <a:t>Раз – подняться, потянуться.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smtClean="0">
                <a:solidFill>
                  <a:srgbClr val="000090"/>
                </a:solidFill>
              </a:rPr>
              <a:t>Два – согнуться, разогнуться.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smtClean="0">
                <a:solidFill>
                  <a:srgbClr val="000090"/>
                </a:solidFill>
              </a:rPr>
              <a:t>Три- в ладоши три хлопка, головою три кивка.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smtClean="0">
                <a:solidFill>
                  <a:srgbClr val="000090"/>
                </a:solidFill>
              </a:rPr>
              <a:t>Четыре – руки шире.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smtClean="0">
                <a:solidFill>
                  <a:srgbClr val="000090"/>
                </a:solidFill>
              </a:rPr>
              <a:t>Пять -  руками помохать.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smtClean="0">
                <a:solidFill>
                  <a:srgbClr val="000090"/>
                </a:solidFill>
              </a:rPr>
              <a:t>Шесть – за парты тихо сесть.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smtClean="0"/>
              <a:t> </a:t>
            </a:r>
          </a:p>
          <a:p>
            <a:pPr marL="0" indent="0" eaLnBrk="1" hangingPunct="1">
              <a:buFont typeface="Arial" pitchFamily="34" charset="0"/>
              <a:buNone/>
            </a:pPr>
            <a:endParaRPr kumimoji="0" lang="ru-RU" sz="2400" smtClean="0"/>
          </a:p>
        </p:txBody>
      </p:sp>
      <p:pic>
        <p:nvPicPr>
          <p:cNvPr id="21507" name="Изображение 3" descr="animashki-jivotnie-50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052513"/>
            <a:ext cx="9747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Изображение 4" descr="zaja20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213100"/>
            <a:ext cx="84931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Изображение 6" descr="1601281838327da6f765754931a9789518aefdd6a98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941888"/>
            <a:ext cx="39703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4"/>
          <p:cNvSpPr>
            <a:spLocks noChangeArrowheads="1"/>
          </p:cNvSpPr>
          <p:nvPr/>
        </p:nvSpPr>
        <p:spPr bwMode="auto">
          <a:xfrm>
            <a:off x="1692275" y="476250"/>
            <a:ext cx="6221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Научимся вычислять</a:t>
            </a:r>
          </a:p>
        </p:txBody>
      </p:sp>
      <p:graphicFrame>
        <p:nvGraphicFramePr>
          <p:cNvPr id="5" name="Group 65"/>
          <p:cNvGraphicFramePr>
            <a:graphicFrameLocks noGrp="1"/>
          </p:cNvGraphicFramePr>
          <p:nvPr>
            <p:ph idx="1"/>
          </p:nvPr>
        </p:nvGraphicFramePr>
        <p:xfrm>
          <a:off x="755650" y="1628775"/>
          <a:ext cx="7620000" cy="165518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3501008"/>
            <a:ext cx="23391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+ </a:t>
            </a:r>
            <a:r>
              <a:rPr lang="ru-RU" sz="5400" b="1" dirty="0" smtClean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sz="5400" b="1" dirty="0" smtClean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</p:txBody>
      </p:sp>
      <p:sp>
        <p:nvSpPr>
          <p:cNvPr id="7" name="Oval 77"/>
          <p:cNvSpPr>
            <a:spLocks noChangeArrowheads="1"/>
          </p:cNvSpPr>
          <p:nvPr/>
        </p:nvSpPr>
        <p:spPr bwMode="auto">
          <a:xfrm>
            <a:off x="900113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Oval 77"/>
          <p:cNvSpPr>
            <a:spLocks noChangeArrowheads="1"/>
          </p:cNvSpPr>
          <p:nvPr/>
        </p:nvSpPr>
        <p:spPr bwMode="auto">
          <a:xfrm>
            <a:off x="1619250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77"/>
          <p:cNvSpPr>
            <a:spLocks noChangeArrowheads="1"/>
          </p:cNvSpPr>
          <p:nvPr/>
        </p:nvSpPr>
        <p:spPr bwMode="auto">
          <a:xfrm>
            <a:off x="2411413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77"/>
          <p:cNvSpPr>
            <a:spLocks noChangeArrowheads="1"/>
          </p:cNvSpPr>
          <p:nvPr/>
        </p:nvSpPr>
        <p:spPr bwMode="auto">
          <a:xfrm>
            <a:off x="3132138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77"/>
          <p:cNvSpPr>
            <a:spLocks noChangeArrowheads="1"/>
          </p:cNvSpPr>
          <p:nvPr/>
        </p:nvSpPr>
        <p:spPr bwMode="auto">
          <a:xfrm>
            <a:off x="3924300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77"/>
          <p:cNvSpPr>
            <a:spLocks noChangeArrowheads="1"/>
          </p:cNvSpPr>
          <p:nvPr/>
        </p:nvSpPr>
        <p:spPr bwMode="auto">
          <a:xfrm>
            <a:off x="4643438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77"/>
          <p:cNvSpPr>
            <a:spLocks noChangeArrowheads="1"/>
          </p:cNvSpPr>
          <p:nvPr/>
        </p:nvSpPr>
        <p:spPr bwMode="auto">
          <a:xfrm>
            <a:off x="5435600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6227763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80"/>
          <p:cNvSpPr>
            <a:spLocks noChangeArrowheads="1"/>
          </p:cNvSpPr>
          <p:nvPr/>
        </p:nvSpPr>
        <p:spPr bwMode="auto">
          <a:xfrm>
            <a:off x="900113" y="25654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80"/>
          <p:cNvSpPr>
            <a:spLocks noChangeArrowheads="1"/>
          </p:cNvSpPr>
          <p:nvPr/>
        </p:nvSpPr>
        <p:spPr bwMode="auto">
          <a:xfrm>
            <a:off x="1692275" y="25654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80"/>
          <p:cNvSpPr>
            <a:spLocks noChangeArrowheads="1"/>
          </p:cNvSpPr>
          <p:nvPr/>
        </p:nvSpPr>
        <p:spPr bwMode="auto">
          <a:xfrm>
            <a:off x="2411413" y="25654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89"/>
          <p:cNvSpPr>
            <a:spLocks noChangeShapeType="1"/>
          </p:cNvSpPr>
          <p:nvPr/>
        </p:nvSpPr>
        <p:spPr bwMode="auto">
          <a:xfrm flipH="1">
            <a:off x="2124075" y="4292600"/>
            <a:ext cx="160338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91"/>
          <p:cNvSpPr>
            <a:spLocks noChangeShapeType="1"/>
          </p:cNvSpPr>
          <p:nvPr/>
        </p:nvSpPr>
        <p:spPr bwMode="auto">
          <a:xfrm>
            <a:off x="2484438" y="4292600"/>
            <a:ext cx="21590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Rectangle 86"/>
          <p:cNvSpPr>
            <a:spLocks noChangeArrowheads="1"/>
          </p:cNvSpPr>
          <p:nvPr/>
        </p:nvSpPr>
        <p:spPr bwMode="auto">
          <a:xfrm>
            <a:off x="1908175" y="4652963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3" name="Line 92"/>
          <p:cNvSpPr>
            <a:spLocks noChangeShapeType="1"/>
          </p:cNvSpPr>
          <p:nvPr/>
        </p:nvSpPr>
        <p:spPr bwMode="auto">
          <a:xfrm>
            <a:off x="1258888" y="4292600"/>
            <a:ext cx="720725" cy="79216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86"/>
          <p:cNvSpPr>
            <a:spLocks noChangeArrowheads="1"/>
          </p:cNvSpPr>
          <p:nvPr/>
        </p:nvSpPr>
        <p:spPr bwMode="auto">
          <a:xfrm>
            <a:off x="2484438" y="4652963"/>
            <a:ext cx="498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6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03848" y="350100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6" name="Line 97"/>
          <p:cNvSpPr>
            <a:spLocks noChangeShapeType="1"/>
          </p:cNvSpPr>
          <p:nvPr/>
        </p:nvSpPr>
        <p:spPr bwMode="auto">
          <a:xfrm flipV="1">
            <a:off x="3059113" y="4365625"/>
            <a:ext cx="576262" cy="100806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96"/>
          <p:cNvSpPr>
            <a:spLocks noChangeShapeType="1"/>
          </p:cNvSpPr>
          <p:nvPr/>
        </p:nvSpPr>
        <p:spPr bwMode="auto">
          <a:xfrm>
            <a:off x="2124075" y="5373688"/>
            <a:ext cx="935038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67944" y="3501008"/>
            <a:ext cx="17620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43236" y="350100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dirty="0">
              <a:ln w="11430"/>
              <a:solidFill>
                <a:srgbClr val="7C3B0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Oval 80"/>
          <p:cNvSpPr>
            <a:spLocks noChangeArrowheads="1"/>
          </p:cNvSpPr>
          <p:nvPr/>
        </p:nvSpPr>
        <p:spPr bwMode="auto">
          <a:xfrm>
            <a:off x="3143240" y="2571744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80"/>
          <p:cNvSpPr>
            <a:spLocks noChangeArrowheads="1"/>
          </p:cNvSpPr>
          <p:nvPr/>
        </p:nvSpPr>
        <p:spPr bwMode="auto">
          <a:xfrm>
            <a:off x="4000496" y="2571744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80"/>
          <p:cNvSpPr>
            <a:spLocks noChangeArrowheads="1"/>
          </p:cNvSpPr>
          <p:nvPr/>
        </p:nvSpPr>
        <p:spPr bwMode="auto">
          <a:xfrm>
            <a:off x="4714876" y="2571744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80"/>
          <p:cNvSpPr>
            <a:spLocks noChangeArrowheads="1"/>
          </p:cNvSpPr>
          <p:nvPr/>
        </p:nvSpPr>
        <p:spPr bwMode="auto">
          <a:xfrm>
            <a:off x="5429256" y="2571744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8705E-6 L 0.24722 -0.1133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8705E-6 L 0.24653 -0.1133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6" grpId="0" animBg="1"/>
      <p:bldP spid="27" grpId="0" animBg="1"/>
      <p:bldP spid="30" grpId="0" animBg="1"/>
      <p:bldP spid="31" grpId="0" animBg="1"/>
      <p:bldP spid="32" grpId="0" animBg="1"/>
      <p:bldP spid="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4"/>
          <p:cNvSpPr>
            <a:spLocks noChangeArrowheads="1"/>
          </p:cNvSpPr>
          <p:nvPr/>
        </p:nvSpPr>
        <p:spPr bwMode="auto">
          <a:xfrm>
            <a:off x="1692275" y="476250"/>
            <a:ext cx="6221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Научимся вычислять</a:t>
            </a:r>
          </a:p>
        </p:txBody>
      </p:sp>
      <p:graphicFrame>
        <p:nvGraphicFramePr>
          <p:cNvPr id="5" name="Group 65"/>
          <p:cNvGraphicFramePr>
            <a:graphicFrameLocks noGrp="1"/>
          </p:cNvGraphicFramePr>
          <p:nvPr>
            <p:ph idx="1"/>
          </p:nvPr>
        </p:nvGraphicFramePr>
        <p:xfrm>
          <a:off x="755650" y="1628775"/>
          <a:ext cx="7620000" cy="165518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3501008"/>
            <a:ext cx="23391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ru-RU" sz="5400" b="1" dirty="0" smtClean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</a:t>
            </a:r>
            <a:r>
              <a:rPr lang="ru-RU" sz="5400" b="1" dirty="0" smtClean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sz="5400" b="1" dirty="0" smtClean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</p:txBody>
      </p:sp>
      <p:sp>
        <p:nvSpPr>
          <p:cNvPr id="7" name="Oval 77"/>
          <p:cNvSpPr>
            <a:spLocks noChangeArrowheads="1"/>
          </p:cNvSpPr>
          <p:nvPr/>
        </p:nvSpPr>
        <p:spPr bwMode="auto">
          <a:xfrm>
            <a:off x="900113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Oval 77"/>
          <p:cNvSpPr>
            <a:spLocks noChangeArrowheads="1"/>
          </p:cNvSpPr>
          <p:nvPr/>
        </p:nvSpPr>
        <p:spPr bwMode="auto">
          <a:xfrm>
            <a:off x="1619250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77"/>
          <p:cNvSpPr>
            <a:spLocks noChangeArrowheads="1"/>
          </p:cNvSpPr>
          <p:nvPr/>
        </p:nvSpPr>
        <p:spPr bwMode="auto">
          <a:xfrm>
            <a:off x="2411413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77"/>
          <p:cNvSpPr>
            <a:spLocks noChangeArrowheads="1"/>
          </p:cNvSpPr>
          <p:nvPr/>
        </p:nvSpPr>
        <p:spPr bwMode="auto">
          <a:xfrm>
            <a:off x="3132138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77"/>
          <p:cNvSpPr>
            <a:spLocks noChangeArrowheads="1"/>
          </p:cNvSpPr>
          <p:nvPr/>
        </p:nvSpPr>
        <p:spPr bwMode="auto">
          <a:xfrm>
            <a:off x="3924300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77"/>
          <p:cNvSpPr>
            <a:spLocks noChangeArrowheads="1"/>
          </p:cNvSpPr>
          <p:nvPr/>
        </p:nvSpPr>
        <p:spPr bwMode="auto">
          <a:xfrm>
            <a:off x="4643438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77"/>
          <p:cNvSpPr>
            <a:spLocks noChangeArrowheads="1"/>
          </p:cNvSpPr>
          <p:nvPr/>
        </p:nvSpPr>
        <p:spPr bwMode="auto">
          <a:xfrm>
            <a:off x="5435600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6227763" y="1844675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80"/>
          <p:cNvSpPr>
            <a:spLocks noChangeArrowheads="1"/>
          </p:cNvSpPr>
          <p:nvPr/>
        </p:nvSpPr>
        <p:spPr bwMode="auto">
          <a:xfrm>
            <a:off x="900113" y="25654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80"/>
          <p:cNvSpPr>
            <a:spLocks noChangeArrowheads="1"/>
          </p:cNvSpPr>
          <p:nvPr/>
        </p:nvSpPr>
        <p:spPr bwMode="auto">
          <a:xfrm>
            <a:off x="1692275" y="25654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89"/>
          <p:cNvSpPr>
            <a:spLocks noChangeShapeType="1"/>
          </p:cNvSpPr>
          <p:nvPr/>
        </p:nvSpPr>
        <p:spPr bwMode="auto">
          <a:xfrm flipH="1">
            <a:off x="2124075" y="4292600"/>
            <a:ext cx="160338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91"/>
          <p:cNvSpPr>
            <a:spLocks noChangeShapeType="1"/>
          </p:cNvSpPr>
          <p:nvPr/>
        </p:nvSpPr>
        <p:spPr bwMode="auto">
          <a:xfrm>
            <a:off x="2484438" y="4292600"/>
            <a:ext cx="21590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Rectangle 86"/>
          <p:cNvSpPr>
            <a:spLocks noChangeArrowheads="1"/>
          </p:cNvSpPr>
          <p:nvPr/>
        </p:nvSpPr>
        <p:spPr bwMode="auto">
          <a:xfrm>
            <a:off x="1908175" y="4652963"/>
            <a:ext cx="498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3" name="Line 92"/>
          <p:cNvSpPr>
            <a:spLocks noChangeShapeType="1"/>
          </p:cNvSpPr>
          <p:nvPr/>
        </p:nvSpPr>
        <p:spPr bwMode="auto">
          <a:xfrm>
            <a:off x="1258888" y="4292600"/>
            <a:ext cx="720725" cy="79216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86"/>
          <p:cNvSpPr>
            <a:spLocks noChangeArrowheads="1"/>
          </p:cNvSpPr>
          <p:nvPr/>
        </p:nvSpPr>
        <p:spPr bwMode="auto">
          <a:xfrm>
            <a:off x="2484438" y="4652963"/>
            <a:ext cx="498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7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03848" y="350100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6" name="Line 97"/>
          <p:cNvSpPr>
            <a:spLocks noChangeShapeType="1"/>
          </p:cNvSpPr>
          <p:nvPr/>
        </p:nvSpPr>
        <p:spPr bwMode="auto">
          <a:xfrm flipV="1">
            <a:off x="3059113" y="4365625"/>
            <a:ext cx="576262" cy="100806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96"/>
          <p:cNvSpPr>
            <a:spLocks noChangeShapeType="1"/>
          </p:cNvSpPr>
          <p:nvPr/>
        </p:nvSpPr>
        <p:spPr bwMode="auto">
          <a:xfrm>
            <a:off x="2124075" y="5373688"/>
            <a:ext cx="935038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67944" y="3501008"/>
            <a:ext cx="17620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43236" y="350100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ru-RU" sz="5400" b="1" dirty="0">
              <a:ln w="11430"/>
              <a:solidFill>
                <a:srgbClr val="7C3B0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Oval 77"/>
          <p:cNvSpPr>
            <a:spLocks noChangeArrowheads="1"/>
          </p:cNvSpPr>
          <p:nvPr/>
        </p:nvSpPr>
        <p:spPr bwMode="auto">
          <a:xfrm>
            <a:off x="7000892" y="1857364"/>
            <a:ext cx="533400" cy="533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80"/>
          <p:cNvSpPr>
            <a:spLocks noChangeArrowheads="1"/>
          </p:cNvSpPr>
          <p:nvPr/>
        </p:nvSpPr>
        <p:spPr bwMode="auto">
          <a:xfrm>
            <a:off x="2428860" y="2571744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80"/>
          <p:cNvSpPr>
            <a:spLocks noChangeArrowheads="1"/>
          </p:cNvSpPr>
          <p:nvPr/>
        </p:nvSpPr>
        <p:spPr bwMode="auto">
          <a:xfrm>
            <a:off x="3214678" y="2571744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80"/>
          <p:cNvSpPr>
            <a:spLocks noChangeArrowheads="1"/>
          </p:cNvSpPr>
          <p:nvPr/>
        </p:nvSpPr>
        <p:spPr bwMode="auto">
          <a:xfrm>
            <a:off x="3929058" y="2571744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80"/>
          <p:cNvSpPr>
            <a:spLocks noChangeArrowheads="1"/>
          </p:cNvSpPr>
          <p:nvPr/>
        </p:nvSpPr>
        <p:spPr bwMode="auto">
          <a:xfrm>
            <a:off x="4714876" y="2571744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80"/>
          <p:cNvSpPr>
            <a:spLocks noChangeArrowheads="1"/>
          </p:cNvSpPr>
          <p:nvPr/>
        </p:nvSpPr>
        <p:spPr bwMode="auto">
          <a:xfrm>
            <a:off x="5429256" y="2571744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80"/>
          <p:cNvSpPr>
            <a:spLocks noChangeArrowheads="1"/>
          </p:cNvSpPr>
          <p:nvPr/>
        </p:nvSpPr>
        <p:spPr bwMode="auto">
          <a:xfrm>
            <a:off x="6215074" y="2571744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98705E-6 L 0.1691 -0.1133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/>
      <p:bldP spid="23" grpId="0" animBg="1"/>
      <p:bldP spid="24" grpId="0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642918"/>
            <a:ext cx="6600828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Таблица сложения до 20</a:t>
            </a: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pic>
        <p:nvPicPr>
          <p:cNvPr id="8195" name="Picture 15" descr="mouses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77000" y="2209800"/>
            <a:ext cx="2667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1dd.ru/golovolomki/tablitsa-slozhe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6143668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642918"/>
            <a:ext cx="61722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Работа по учебнику</a:t>
            </a:r>
          </a:p>
        </p:txBody>
      </p:sp>
      <p:pic>
        <p:nvPicPr>
          <p:cNvPr id="8195" name="Picture 15" descr="mouses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77000" y="2209800"/>
            <a:ext cx="2667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600" y="2303463"/>
            <a:ext cx="571500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Стр.85 </a:t>
            </a:r>
            <a:r>
              <a:rPr lang="ru-RU" sz="2800" b="1" dirty="0" smtClean="0"/>
              <a:t>№ 1,2 выполни устно.</a:t>
            </a:r>
          </a:p>
          <a:p>
            <a:pPr algn="ctr">
              <a:defRPr/>
            </a:pPr>
            <a:r>
              <a:rPr lang="ru-RU" sz="2800" b="1" dirty="0" smtClean="0"/>
              <a:t>Стр.85 №</a:t>
            </a:r>
            <a:r>
              <a:rPr lang="ru-RU" sz="2800" b="1" dirty="0" smtClean="0"/>
              <a:t>5</a:t>
            </a:r>
            <a:r>
              <a:rPr lang="ru-RU" sz="2800" b="1" dirty="0" smtClean="0"/>
              <a:t> </a:t>
            </a:r>
            <a:r>
              <a:rPr lang="ru-RU" sz="2800" b="1" dirty="0" smtClean="0"/>
              <a:t>выполни в тетради. </a:t>
            </a:r>
          </a:p>
          <a:p>
            <a:pPr algn="ctr">
              <a:defRPr/>
            </a:pPr>
            <a:r>
              <a:rPr lang="ru-RU" sz="2800" b="1" dirty="0" smtClean="0"/>
              <a:t>Стр.87 </a:t>
            </a:r>
            <a:r>
              <a:rPr lang="ru-RU" sz="2800" b="1" dirty="0" smtClean="0"/>
              <a:t>№</a:t>
            </a:r>
            <a:r>
              <a:rPr lang="ru-RU" sz="2800" b="1" dirty="0" smtClean="0"/>
              <a:t>3,5 </a:t>
            </a:r>
            <a:r>
              <a:rPr lang="ru-RU" sz="2800" b="1" dirty="0" smtClean="0"/>
              <a:t>выполни в тетради </a:t>
            </a:r>
          </a:p>
          <a:p>
            <a:pPr algn="ctr">
              <a:defRPr/>
            </a:pPr>
            <a:endParaRPr lang="ru-RU" sz="2800" b="1" dirty="0" smtClean="0"/>
          </a:p>
          <a:p>
            <a:pPr algn="ctr">
              <a:defRPr/>
            </a:pPr>
            <a:endParaRPr lang="ru-RU" sz="2800" b="1" dirty="0" smtClean="0"/>
          </a:p>
          <a:p>
            <a:pPr algn="ctr">
              <a:defRPr/>
            </a:pPr>
            <a:endParaRPr lang="ru-RU" sz="28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9794159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438400"/>
            <a:ext cx="27432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0" y="685800"/>
            <a:ext cx="9144000" cy="12192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5400" b="1" dirty="0">
                <a:solidFill>
                  <a:srgbClr val="002060"/>
                </a:solidFill>
              </a:rPr>
              <a:t>СПАСИБО ЗА УРОК!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Минутка чистописания</a:t>
            </a:r>
            <a:endParaRPr lang="ru-RU" dirty="0">
              <a:ea typeface="+mj-ea"/>
            </a:endParaRPr>
          </a:p>
        </p:txBody>
      </p:sp>
      <p:pic>
        <p:nvPicPr>
          <p:cNvPr id="15363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412875"/>
            <a:ext cx="337661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ds02.infourok.ru/uploads/ex/0d0a/0005b259-5118840e/img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23790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Математический диктант.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Разгадай </a:t>
            </a:r>
            <a:r>
              <a:rPr lang="ru-RU" sz="3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правило, по которому составлен ряд чисел: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prstClr val="black"/>
                </a:solidFill>
                <a:latin typeface="Arial" charset="0"/>
                <a:cs typeface="Arial" charset="0"/>
              </a:rPr>
              <a:t>4, 12, 6, 14, 8, …. ?</a:t>
            </a:r>
            <a:r>
              <a:rPr lang="ru-RU" sz="3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Запиши число, которым нужно продолжить этот ряд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4437112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16		13		14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Ирина\Рабочий стол\Математика со Смешариками\с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637" y="3475167"/>
            <a:ext cx="18002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615207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45" y="476672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Выбери уменьшаемое, если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вычитаемое равно </a:t>
            </a:r>
            <a:r>
              <a:rPr lang="ru-RU" sz="440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6</a:t>
            </a:r>
            <a:r>
              <a:rPr lang="ru-RU" sz="360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, а значение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разности равно </a:t>
            </a:r>
            <a:r>
              <a:rPr lang="ru-RU" sz="440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05064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71809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charset="0"/>
              </a:rPr>
              <a:t>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005063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charset="0"/>
              </a:rPr>
              <a:t>13</a:t>
            </a:r>
          </a:p>
        </p:txBody>
      </p:sp>
      <p:pic>
        <p:nvPicPr>
          <p:cNvPr id="6" name="Picture 2" descr="C:\Documents and Settings\Ирина\Рабочий стол\смеш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"/>
          <a:stretch>
            <a:fillRect/>
          </a:stretch>
        </p:blipFill>
        <p:spPr bwMode="auto">
          <a:xfrm>
            <a:off x="6372200" y="3136954"/>
            <a:ext cx="21605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41483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154" y="384843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Georgia" pitchFamily="18" charset="0"/>
              </a:rPr>
              <a:t>Увеличь число </a:t>
            </a:r>
            <a:r>
              <a:rPr lang="ru-RU" sz="6000" b="1" dirty="0">
                <a:solidFill>
                  <a:prstClr val="black"/>
                </a:solidFill>
                <a:latin typeface="Arial" charset="0"/>
              </a:rPr>
              <a:t>9</a:t>
            </a:r>
            <a:r>
              <a:rPr lang="ru-RU" sz="3600" b="1" i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3600" b="1" i="1" dirty="0">
                <a:solidFill>
                  <a:prstClr val="black"/>
                </a:solidFill>
                <a:latin typeface="Georgia" pitchFamily="18" charset="0"/>
              </a:rPr>
              <a:t>на</a:t>
            </a:r>
            <a:r>
              <a:rPr lang="ru-RU" sz="3600" b="1" i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6000" b="1" dirty="0">
                <a:solidFill>
                  <a:prstClr val="black"/>
                </a:solidFill>
                <a:latin typeface="Arial" charset="0"/>
              </a:rPr>
              <a:t>5</a:t>
            </a:r>
            <a:r>
              <a:rPr lang="ru-RU" sz="3600" b="1" i="1" dirty="0">
                <a:solidFill>
                  <a:prstClr val="black"/>
                </a:solidFill>
                <a:latin typeface="Arial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Georgia" pitchFamily="18" charset="0"/>
              </a:rPr>
              <a:t>Какое число получится?</a:t>
            </a:r>
          </a:p>
        </p:txBody>
      </p:sp>
      <p:pic>
        <p:nvPicPr>
          <p:cNvPr id="4" name="Picture 1" descr="C:\Documents and Settings\Ирина\Рабочий стол\см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0" b="140"/>
          <a:stretch>
            <a:fillRect/>
          </a:stretch>
        </p:blipFill>
        <p:spPr bwMode="auto">
          <a:xfrm>
            <a:off x="6372225" y="3068960"/>
            <a:ext cx="25209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7790" y="3068960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44877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charset="0"/>
              </a:rPr>
              <a:t>15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7270" y="3068959"/>
            <a:ext cx="1326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charset="0"/>
              </a:rPr>
              <a:t>13</a:t>
            </a:r>
          </a:p>
        </p:txBody>
      </p:sp>
    </p:spTree>
    <p:extLst>
      <p:ext uri="{BB962C8B-B14F-4D97-AF65-F5344CB8AC3E}">
        <p14:creationId xmlns="" xmlns:p14="http://schemas.microsoft.com/office/powerpoint/2010/main" val="330015515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325" y="76470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Georgia" pitchFamily="18" charset="0"/>
              </a:rPr>
              <a:t>На сколько </a:t>
            </a:r>
            <a:r>
              <a:rPr lang="ru-RU" sz="6000" b="1" dirty="0">
                <a:solidFill>
                  <a:prstClr val="black"/>
                </a:solidFill>
                <a:latin typeface="Arial" charset="0"/>
              </a:rPr>
              <a:t>12 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3600" b="1" i="1" dirty="0">
                <a:solidFill>
                  <a:prstClr val="black"/>
                </a:solidFill>
                <a:latin typeface="Georgia" pitchFamily="18" charset="0"/>
              </a:rPr>
              <a:t>больше, чем </a:t>
            </a:r>
            <a:r>
              <a:rPr lang="ru-RU" sz="6000" b="1" dirty="0">
                <a:solidFill>
                  <a:prstClr val="black"/>
                </a:solidFill>
                <a:latin typeface="Arial" charset="0"/>
              </a:rPr>
              <a:t>7?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5389" y="3789040"/>
            <a:ext cx="22317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charset="0"/>
              </a:rPr>
              <a:t>на 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0103" y="2105560"/>
            <a:ext cx="22317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charset="0"/>
              </a:rPr>
              <a:t>на 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3946" y="2450646"/>
            <a:ext cx="22317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charset="0"/>
              </a:rPr>
              <a:t>на 6</a:t>
            </a:r>
          </a:p>
        </p:txBody>
      </p:sp>
      <p:pic>
        <p:nvPicPr>
          <p:cNvPr id="6" name="Picture 1" descr="C:\Documents and Settings\Ирина\Рабочий стол\смеша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0"/>
          <a:stretch>
            <a:fillRect/>
          </a:stretch>
        </p:blipFill>
        <p:spPr bwMode="auto">
          <a:xfrm>
            <a:off x="5868144" y="3573016"/>
            <a:ext cx="27544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765503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255" y="52051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Georgia" pitchFamily="18" charset="0"/>
              </a:rPr>
              <a:t>Выбери сумму, значение которой равно </a:t>
            </a:r>
            <a:r>
              <a:rPr lang="ru-RU" sz="6000" b="1" dirty="0">
                <a:solidFill>
                  <a:prstClr val="black"/>
                </a:solidFill>
                <a:latin typeface="Arial" charset="0"/>
              </a:rPr>
              <a:t>17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9236" y="2767281"/>
            <a:ext cx="1925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5+7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36912"/>
            <a:ext cx="22381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20-3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365104"/>
            <a:ext cx="1925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8+9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C:\Documents and Settings\Ирина\Рабочий стол\см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"/>
          <a:stretch>
            <a:fillRect/>
          </a:stretch>
        </p:blipFill>
        <p:spPr bwMode="auto">
          <a:xfrm>
            <a:off x="6112669" y="3319701"/>
            <a:ext cx="202088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35266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Georgia" pitchFamily="18" charset="0"/>
              </a:rPr>
              <a:t>Выбери разность, значение которой равно </a:t>
            </a:r>
            <a:r>
              <a:rPr lang="ru-RU" sz="6000" b="1" dirty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1252" y="2767281"/>
            <a:ext cx="2181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charset="0"/>
              </a:rPr>
              <a:t>11-6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767280"/>
            <a:ext cx="1925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5+0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4346" y="4293096"/>
            <a:ext cx="2181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11-5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1" descr="C:\Documents and Settings\Ирина\Рабочий стол\Математика со Смешариками\1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183515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514226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220" y="860516"/>
            <a:ext cx="47564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prstClr val="black"/>
                </a:solidFill>
                <a:latin typeface="Georgia" pitchFamily="18" charset="0"/>
              </a:rPr>
              <a:t>Дополни до 10: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932882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>
                <a:solidFill>
                  <a:prstClr val="black"/>
                </a:solidFill>
                <a:latin typeface="Georgia" pitchFamily="18" charset="0"/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716204"/>
            <a:ext cx="7328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>
                <a:solidFill>
                  <a:prstClr val="black"/>
                </a:solidFill>
                <a:latin typeface="Georgia" pitchFamily="18" charset="0"/>
              </a:rPr>
              <a:t>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0504" y="2716204"/>
            <a:ext cx="7344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>
                <a:solidFill>
                  <a:prstClr val="black"/>
                </a:solidFill>
                <a:latin typeface="Georgia" pitchFamily="18" charset="0"/>
              </a:rPr>
              <a:t>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70202"/>
            <a:ext cx="179863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860263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мой ФГО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мой ФГОС</Template>
  <TotalTime>764</TotalTime>
  <Words>228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мой ФГОС</vt:lpstr>
      <vt:lpstr>Слайд 1</vt:lpstr>
      <vt:lpstr>Минутка чистописания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Работа по рабочей тетради</vt:lpstr>
      <vt:lpstr>Динамическая пауза</vt:lpstr>
      <vt:lpstr>Слайд 12</vt:lpstr>
      <vt:lpstr>Слайд 13</vt:lpstr>
      <vt:lpstr>Таблица сложения до 20</vt:lpstr>
      <vt:lpstr>Работа по учебнику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Колледж</cp:lastModifiedBy>
  <cp:revision>49</cp:revision>
  <dcterms:created xsi:type="dcterms:W3CDTF">2015-05-28T13:25:41Z</dcterms:created>
  <dcterms:modified xsi:type="dcterms:W3CDTF">2020-04-28T18:03:19Z</dcterms:modified>
</cp:coreProperties>
</file>