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290" r:id="rId7"/>
    <p:sldId id="292" r:id="rId8"/>
    <p:sldId id="28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15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84296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клипарты\школа\01f31e9621df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643438"/>
            <a:ext cx="16779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10C6-8B10-4725-8F22-6E10678E88D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DC93-1A48-4D63-BAFB-B238808BB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A5BE-1CF2-46BA-9C80-1E97E8EEBB2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5D66-B4CF-40A4-84D8-48F9F1B12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1CAE-9400-4ACF-BCE4-B57345CD8B4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14A5-0970-4342-98B9-5DCB0915C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7C6A-EED1-4610-8A33-C136DABCF24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97B83-F42F-4E6C-882F-365E4089B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D877-9DBE-4ABC-BF32-BCDB8A9E17E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8F27-0862-40AA-800E-6755D0410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4591-FF17-403B-A32E-66F969E062A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64F9-BA44-4BBC-8B36-C82E3A69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3B63-0EB5-4E07-999F-C4F054A921D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3A02-C0E5-47A4-8C2F-66D914F1E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1BE4-B78D-40CF-ADE7-CA09F1A020A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9179-36C8-46A7-8B63-DA93B29A0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0D32-A073-4135-A356-A901FBA368E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0BAF-ABB0-4E0A-8A2E-6F3874D5F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E162-C767-4955-95CA-F1A20CE9E86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6824-D849-4D4B-B4E4-7DFDAB888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A302-76EF-42DA-B956-2CE90EFCA23D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8F63-A8C3-4AD8-BD4C-8D95B745C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56B6C3-4790-4144-AC78-494D02CD797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D65D9-D873-4345-8C42-0021FE016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D:\клипарты\школа\01f31e9621df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15188" y="4786313"/>
            <a:ext cx="16779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ova.rambler.ru/pic_cache?url=http://www.solnet.ee/gallery/knk14.html&amp;bi=http://www.solnet.ee/gallery/pic/knk/k14.jpg&amp;i=http://media4.picsearch.com/is?3c24-pnnJTSyi21CFoYPyOl5Vhcz7dGdvjfImquOIwA&amp;w=80&amp;h=128&amp;f=22&amp;q=&#1073;&#1091;&#1088;&#1072;&#1090;&#1080;&#1085;&#1086;&amp;p=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207168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/>
              <a:t>Повторение. </a:t>
            </a:r>
            <a:r>
              <a:rPr lang="ru-RU" sz="4000" dirty="0" smtClean="0"/>
              <a:t>Числа от 1 до 20.</a:t>
            </a:r>
            <a:r>
              <a:rPr lang="ru-RU" sz="4000" dirty="0" smtClean="0"/>
              <a:t>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Счёт до 20 вперёд и обратно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85750" y="1143000"/>
            <a:ext cx="2428875" cy="2071688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1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214563" y="1214438"/>
            <a:ext cx="2428875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14813" y="928688"/>
            <a:ext cx="2428875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3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6286500" y="642938"/>
            <a:ext cx="2428875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4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6715125" y="2571750"/>
            <a:ext cx="2428875" cy="2071688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5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5643563" y="4214813"/>
            <a:ext cx="2428875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6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3714750" y="4429125"/>
            <a:ext cx="2428875" cy="2071688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7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500" y="4500563"/>
            <a:ext cx="2428875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8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428625" y="3214688"/>
            <a:ext cx="2428875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9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3357563" y="2714625"/>
            <a:ext cx="2428875" cy="2071688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</a:rPr>
              <a:t>1</a:t>
            </a:r>
            <a:r>
              <a:rPr lang="ru-RU" sz="5400" b="1" dirty="0">
                <a:solidFill>
                  <a:schemeClr val="tx1"/>
                </a:solidFill>
              </a:rPr>
              <a:t>0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-конечная звезда 19"/>
          <p:cNvSpPr/>
          <p:nvPr/>
        </p:nvSpPr>
        <p:spPr>
          <a:xfrm>
            <a:off x="1214438" y="285750"/>
            <a:ext cx="2428875" cy="2214563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" name="5-конечная звезда 20"/>
          <p:cNvSpPr/>
          <p:nvPr/>
        </p:nvSpPr>
        <p:spPr>
          <a:xfrm>
            <a:off x="3500438" y="0"/>
            <a:ext cx="2428875" cy="2071688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5-конечная звезда 21"/>
          <p:cNvSpPr/>
          <p:nvPr/>
        </p:nvSpPr>
        <p:spPr>
          <a:xfrm>
            <a:off x="5357813" y="0"/>
            <a:ext cx="2428875" cy="2143125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3" name="5-конечная звезда 22"/>
          <p:cNvSpPr/>
          <p:nvPr/>
        </p:nvSpPr>
        <p:spPr>
          <a:xfrm>
            <a:off x="6429375" y="1357313"/>
            <a:ext cx="2357438" cy="2214562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4" name="5-конечная звезда 23"/>
          <p:cNvSpPr/>
          <p:nvPr/>
        </p:nvSpPr>
        <p:spPr>
          <a:xfrm>
            <a:off x="6572250" y="2928938"/>
            <a:ext cx="2357438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5" name="5-конечная звезда 24"/>
          <p:cNvSpPr/>
          <p:nvPr/>
        </p:nvSpPr>
        <p:spPr>
          <a:xfrm>
            <a:off x="5357813" y="4286250"/>
            <a:ext cx="2571750" cy="2071688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6" name="5-конечная звезда 25"/>
          <p:cNvSpPr/>
          <p:nvPr/>
        </p:nvSpPr>
        <p:spPr>
          <a:xfrm>
            <a:off x="3214688" y="4429125"/>
            <a:ext cx="2357437" cy="2143125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7" name="5-конечная звезда 26"/>
          <p:cNvSpPr/>
          <p:nvPr/>
        </p:nvSpPr>
        <p:spPr>
          <a:xfrm>
            <a:off x="3071813" y="2214563"/>
            <a:ext cx="2428875" cy="2071687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8" name="5-конечная звезда 27"/>
          <p:cNvSpPr/>
          <p:nvPr/>
        </p:nvSpPr>
        <p:spPr>
          <a:xfrm rot="235969">
            <a:off x="427038" y="2581275"/>
            <a:ext cx="2428875" cy="2143125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29" name="5-конечная звезда 28"/>
          <p:cNvSpPr/>
          <p:nvPr/>
        </p:nvSpPr>
        <p:spPr>
          <a:xfrm>
            <a:off x="1357313" y="4429125"/>
            <a:ext cx="2357437" cy="2071688"/>
          </a:xfrm>
          <a:prstGeom prst="star5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371600" y="838200"/>
            <a:ext cx="1676400" cy="1752600"/>
          </a:xfrm>
          <a:prstGeom prst="verticalScroll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6324600" y="838200"/>
            <a:ext cx="1676400" cy="1752600"/>
          </a:xfrm>
          <a:prstGeom prst="verticalScroll">
            <a:avLst/>
          </a:prstGeom>
          <a:solidFill>
            <a:srgbClr val="FF99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3810000" y="914400"/>
            <a:ext cx="1676400" cy="17526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057400" y="3733800"/>
            <a:ext cx="1676400" cy="1752600"/>
          </a:xfrm>
          <a:prstGeom prst="verticalScroll">
            <a:avLst/>
          </a:prstGeom>
          <a:solidFill>
            <a:srgbClr val="CC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715000" y="3657600"/>
            <a:ext cx="1676400" cy="1752600"/>
          </a:xfrm>
          <a:prstGeom prst="verticalScroll">
            <a:avLst/>
          </a:prstGeom>
          <a:solidFill>
            <a:srgbClr val="33CC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1752600" y="1295400"/>
            <a:ext cx="101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4114800" y="13716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14 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6705600" y="12954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9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Box 17"/>
          <p:cNvSpPr txBox="1">
            <a:spLocks noChangeArrowheads="1"/>
          </p:cNvSpPr>
          <p:nvPr/>
        </p:nvSpPr>
        <p:spPr bwMode="auto">
          <a:xfrm>
            <a:off x="2286000" y="44958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15</a:t>
            </a:r>
          </a:p>
        </p:txBody>
      </p:sp>
      <p:sp>
        <p:nvSpPr>
          <p:cNvPr id="10251" name="TextBox 18"/>
          <p:cNvSpPr txBox="1">
            <a:spLocks noChangeArrowheads="1"/>
          </p:cNvSpPr>
          <p:nvPr/>
        </p:nvSpPr>
        <p:spPr bwMode="auto">
          <a:xfrm>
            <a:off x="5943600" y="44958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 18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0200" y="2743200"/>
            <a:ext cx="17668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10,12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6000" y="5638800"/>
            <a:ext cx="17668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14,16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3200" y="2667000"/>
            <a:ext cx="14157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8,10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57600" y="2819400"/>
            <a:ext cx="17668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13,15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2600" y="5562600"/>
            <a:ext cx="17668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17,19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25" y="142875"/>
            <a:ext cx="5214938" cy="523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Назовите соседей числа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39624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33528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4419600"/>
            <a:ext cx="8915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1800" y="32766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62600" y="39624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53200" y="8382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0" y="1371600"/>
            <a:ext cx="8915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00" y="533400"/>
            <a:ext cx="5693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2200" y="83820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13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1295400"/>
            <a:ext cx="8915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5400" y="45720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4600" y="4495800"/>
            <a:ext cx="8915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rot="10800000">
            <a:off x="1752600" y="1066800"/>
            <a:ext cx="609600" cy="233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1"/>
          </p:cNvCxnSpPr>
          <p:nvPr/>
        </p:nvCxnSpPr>
        <p:spPr>
          <a:xfrm rot="10800000" flipV="1">
            <a:off x="1828800" y="1300163"/>
            <a:ext cx="533400" cy="376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1"/>
            <a:endCxn id="11" idx="3"/>
          </p:cNvCxnSpPr>
          <p:nvPr/>
        </p:nvCxnSpPr>
        <p:spPr>
          <a:xfrm rot="10800000">
            <a:off x="6056313" y="995363"/>
            <a:ext cx="496887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1"/>
          </p:cNvCxnSpPr>
          <p:nvPr/>
        </p:nvCxnSpPr>
        <p:spPr>
          <a:xfrm rot="10800000" flipV="1">
            <a:off x="6096000" y="1300163"/>
            <a:ext cx="457200" cy="376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3"/>
          </p:cNvCxnSpPr>
          <p:nvPr/>
        </p:nvCxnSpPr>
        <p:spPr>
          <a:xfrm flipV="1">
            <a:off x="2097088" y="4038600"/>
            <a:ext cx="417512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3"/>
            <a:endCxn id="16" idx="1"/>
          </p:cNvCxnSpPr>
          <p:nvPr/>
        </p:nvCxnSpPr>
        <p:spPr>
          <a:xfrm>
            <a:off x="2097088" y="4424363"/>
            <a:ext cx="417512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3"/>
          </p:cNvCxnSpPr>
          <p:nvPr/>
        </p:nvCxnSpPr>
        <p:spPr>
          <a:xfrm flipV="1">
            <a:off x="6516688" y="3962400"/>
            <a:ext cx="341312" cy="461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3"/>
            <a:endCxn id="6" idx="1"/>
          </p:cNvCxnSpPr>
          <p:nvPr/>
        </p:nvCxnSpPr>
        <p:spPr>
          <a:xfrm>
            <a:off x="6516688" y="4424363"/>
            <a:ext cx="341312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743200" y="45720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219200" y="1295400"/>
            <a:ext cx="8867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10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10400" y="457200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05400" y="137160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5875" y="142875"/>
            <a:ext cx="5500688" cy="52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Запиши разрядный состав чисел</a:t>
            </a:r>
            <a:endParaRPr lang="ru-RU" sz="2800" b="1" dirty="0"/>
          </a:p>
        </p:txBody>
      </p:sp>
      <p:pic>
        <p:nvPicPr>
          <p:cNvPr id="27" name="Рисунок 26" descr="http://media4.picsearch.com/is?3c24-pnnJTSyi21CFoYPyOl5Vhcz7dGdvjfImquOIwA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714625"/>
            <a:ext cx="2071687" cy="35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260350"/>
            <a:ext cx="8643938" cy="79692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Объект 3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215106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altLang="ru-RU" dirty="0" smtClean="0"/>
              <a:t>Контрольная работа.</a:t>
            </a:r>
          </a:p>
          <a:p>
            <a:pPr marL="457200" lvl="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    1 дм 6 см …. 14 см                                                   14 л – 10 л … 4 л          </a:t>
            </a:r>
          </a:p>
          <a:p>
            <a:pPr>
              <a:buNone/>
            </a:pPr>
            <a:r>
              <a:rPr lang="ru-RU" sz="2000" dirty="0" smtClean="0"/>
              <a:t>    3 </a:t>
            </a:r>
            <a:r>
              <a:rPr lang="ru-RU" sz="2000" dirty="0" smtClean="0"/>
              <a:t>см + 10 см + 2 см …. 12 </a:t>
            </a:r>
            <a:r>
              <a:rPr lang="ru-RU" sz="2000" dirty="0" smtClean="0"/>
              <a:t>см                                12 </a:t>
            </a:r>
            <a:r>
              <a:rPr lang="ru-RU" sz="2000" dirty="0" smtClean="0"/>
              <a:t>см + 6 см … 2 дм        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5 </a:t>
            </a:r>
            <a:r>
              <a:rPr lang="ru-RU" sz="2000" dirty="0" smtClean="0"/>
              <a:t>кг + 6 кг … 18 кг          </a:t>
            </a:r>
            <a:r>
              <a:rPr lang="ru-RU" sz="2000" dirty="0" smtClean="0"/>
              <a:t>                                         </a:t>
            </a:r>
            <a:r>
              <a:rPr lang="ru-RU" sz="2000" dirty="0" smtClean="0"/>
              <a:t>9 кг – 6 кг + 5 кг … 10 кг</a:t>
            </a:r>
          </a:p>
          <a:p>
            <a:pPr marL="457200" lvl="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Реши примеры</a:t>
            </a:r>
          </a:p>
          <a:p>
            <a:pPr>
              <a:buNone/>
            </a:pPr>
            <a:r>
              <a:rPr lang="ru-RU" sz="2000" dirty="0" smtClean="0"/>
              <a:t>    10 </a:t>
            </a:r>
            <a:r>
              <a:rPr lang="ru-RU" sz="2000" dirty="0" smtClean="0"/>
              <a:t>+ </a:t>
            </a:r>
            <a:r>
              <a:rPr lang="ru-RU" sz="2000" dirty="0" smtClean="0"/>
              <a:t>6=                </a:t>
            </a:r>
            <a:r>
              <a:rPr lang="ru-RU" sz="2000" dirty="0" smtClean="0"/>
              <a:t>9 + 5 – </a:t>
            </a:r>
            <a:r>
              <a:rPr lang="ru-RU" sz="2000" dirty="0" smtClean="0"/>
              <a:t>6=               </a:t>
            </a:r>
            <a:r>
              <a:rPr lang="ru-RU" sz="2000" dirty="0" smtClean="0"/>
              <a:t>6 + 4 + </a:t>
            </a:r>
            <a:r>
              <a:rPr lang="ru-RU" sz="2000" dirty="0" smtClean="0"/>
              <a:t>7=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12 </a:t>
            </a:r>
            <a:r>
              <a:rPr lang="ru-RU" sz="2000" dirty="0" smtClean="0"/>
              <a:t>– </a:t>
            </a:r>
            <a:r>
              <a:rPr lang="ru-RU" sz="2000" dirty="0" smtClean="0"/>
              <a:t>2=              </a:t>
            </a:r>
            <a:r>
              <a:rPr lang="ru-RU" sz="2000" dirty="0" smtClean="0"/>
              <a:t>18 – 7 + </a:t>
            </a:r>
            <a:r>
              <a:rPr lang="ru-RU" sz="2000" dirty="0" smtClean="0"/>
              <a:t>8=             </a:t>
            </a:r>
            <a:r>
              <a:rPr lang="ru-RU" sz="2000" dirty="0" smtClean="0"/>
              <a:t>13 – 6 </a:t>
            </a:r>
            <a:r>
              <a:rPr lang="ru-RU" sz="2000" dirty="0" smtClean="0"/>
              <a:t>– 5=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8 </a:t>
            </a:r>
            <a:r>
              <a:rPr lang="ru-RU" sz="2000" dirty="0" smtClean="0"/>
              <a:t>+ </a:t>
            </a:r>
            <a:r>
              <a:rPr lang="ru-RU" sz="2000" dirty="0" smtClean="0"/>
              <a:t>9=              15 </a:t>
            </a:r>
            <a:r>
              <a:rPr lang="ru-RU" sz="2000" dirty="0" smtClean="0"/>
              <a:t>– 5 + </a:t>
            </a:r>
            <a:r>
              <a:rPr lang="ru-RU" sz="2000" dirty="0" smtClean="0"/>
              <a:t>3=             12 </a:t>
            </a:r>
            <a:r>
              <a:rPr lang="ru-RU" sz="2000" dirty="0" smtClean="0"/>
              <a:t>– 0 + </a:t>
            </a:r>
            <a:r>
              <a:rPr lang="ru-RU" sz="2000" dirty="0" smtClean="0"/>
              <a:t>3=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15 </a:t>
            </a:r>
            <a:r>
              <a:rPr lang="ru-RU" sz="2000" dirty="0" smtClean="0"/>
              <a:t>– </a:t>
            </a:r>
            <a:r>
              <a:rPr lang="ru-RU" sz="2000" dirty="0" smtClean="0"/>
              <a:t>7=             14 </a:t>
            </a:r>
            <a:r>
              <a:rPr lang="ru-RU" sz="2000" dirty="0" smtClean="0"/>
              <a:t>+ 2 – </a:t>
            </a:r>
            <a:r>
              <a:rPr lang="ru-RU" sz="2000" dirty="0" smtClean="0"/>
              <a:t>9=             </a:t>
            </a:r>
            <a:r>
              <a:rPr lang="ru-RU" sz="2000" dirty="0" smtClean="0"/>
              <a:t>10 + 2 + </a:t>
            </a:r>
            <a:r>
              <a:rPr lang="ru-RU" sz="2000" dirty="0" smtClean="0"/>
              <a:t>5=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Реши задачу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В столовую завезли 6 кг белого хлеба и 9 кг чёрного хлеба. Продали 10 </a:t>
            </a:r>
            <a:r>
              <a:rPr lang="ru-RU" sz="2000" dirty="0" smtClean="0"/>
              <a:t>кг. Сколько </a:t>
            </a:r>
            <a:r>
              <a:rPr lang="ru-RU" sz="2000" dirty="0" smtClean="0"/>
              <a:t>кг хлеба осталось в столовой?</a:t>
            </a:r>
          </a:p>
          <a:p>
            <a:endParaRPr lang="ru-RU" alt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260350"/>
            <a:ext cx="8643938" cy="79692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Объект 3"/>
          <p:cNvSpPr>
            <a:spLocks noGrp="1"/>
          </p:cNvSpPr>
          <p:nvPr>
            <p:ph idx="1"/>
          </p:nvPr>
        </p:nvSpPr>
        <p:spPr>
          <a:xfrm>
            <a:off x="428564" y="285728"/>
            <a:ext cx="8143964" cy="6000792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altLang="ru-RU" dirty="0" smtClean="0"/>
              <a:t>Контрольная работа(продолжение)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Запиши число, в котором: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ед. =                             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ед. =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ед. =                              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7 ед. =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ед. =                              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0 ед. =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Реши геометрическую задачу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Длина прямоугольника 1 дм 1 см, а ширина – на 6 см меньше. Чему равна ширина прямоугольника? Начерти этот прямоугольник. Обозначь его.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/>
              <a:t>Вставь знак + или  - , чтобы получилась верная запись.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7 </a:t>
            </a:r>
            <a:r>
              <a:rPr lang="ru-RU" sz="2000" dirty="0" smtClean="0"/>
              <a:t>… 3 … 9 = 19                  14 … 4 …5 = 5             </a:t>
            </a:r>
          </a:p>
          <a:p>
            <a:pPr>
              <a:buNone/>
            </a:pPr>
            <a:r>
              <a:rPr lang="ru-RU" sz="2000" dirty="0" smtClean="0"/>
              <a:t>      10 </a:t>
            </a:r>
            <a:r>
              <a:rPr lang="ru-RU" sz="2000" dirty="0" smtClean="0"/>
              <a:t>… 4… 7 = 13                 9 … 9 …18 = </a:t>
            </a:r>
            <a:r>
              <a:rPr lang="ru-RU" sz="2000" dirty="0" smtClean="0"/>
              <a:t>0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7</a:t>
            </a:r>
            <a:r>
              <a:rPr lang="ru-RU" sz="2000" dirty="0" smtClean="0"/>
              <a:t>. </a:t>
            </a:r>
            <a:r>
              <a:rPr lang="ru-RU" sz="2000" b="1" dirty="0" smtClean="0"/>
              <a:t>Запиши числа в порядке их увеличения.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5  </a:t>
            </a:r>
            <a:r>
              <a:rPr lang="ru-RU" sz="2000" dirty="0" smtClean="0"/>
              <a:t>, 11 ,  15 ,  19 ,  9  ,  3 ,  7  , 17.</a:t>
            </a:r>
          </a:p>
          <a:p>
            <a:pPr>
              <a:buNone/>
            </a:pPr>
            <a:endParaRPr lang="ru-RU" sz="2000" dirty="0" smtClean="0"/>
          </a:p>
          <a:p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4582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7200" b="1">
                <a:solidFill>
                  <a:srgbClr val="FF0066"/>
                </a:solidFill>
                <a:latin typeface="Times New Roman" pitchFamily="18" charset="0"/>
              </a:rPr>
              <a:t>Спасибо за работу!</a:t>
            </a:r>
          </a:p>
        </p:txBody>
      </p:sp>
      <p:pic>
        <p:nvPicPr>
          <p:cNvPr id="16389" name="Рисунок 2" descr="заставка 5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85984" y="3714752"/>
            <a:ext cx="43576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F711C8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24288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2" descr="E:\Документы\Мама\солнце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56743">
            <a:off x="5638800" y="261938"/>
            <a:ext cx="4019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385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Тема:  «Повторение. Числа от 1 до 20.»</vt:lpstr>
      <vt:lpstr>Счёт до 20 вперёд и обратно</vt:lpstr>
      <vt:lpstr>Слайд 3</vt:lpstr>
      <vt:lpstr>Слайд 4</vt:lpstr>
      <vt:lpstr>Слайд 5</vt:lpstr>
      <vt:lpstr> </vt:lpstr>
      <vt:lpstr>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Колледж</cp:lastModifiedBy>
  <cp:revision>82</cp:revision>
  <dcterms:created xsi:type="dcterms:W3CDTF">2012-01-28T04:05:33Z</dcterms:created>
  <dcterms:modified xsi:type="dcterms:W3CDTF">2020-05-14T15:27:28Z</dcterms:modified>
</cp:coreProperties>
</file>