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413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6" r:id="rId13"/>
    <p:sldId id="424" r:id="rId14"/>
    <p:sldId id="425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266" r:id="rId26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3E9"/>
    <a:srgbClr val="DFF0F5"/>
    <a:srgbClr val="A0EEA4"/>
    <a:srgbClr val="6C2826"/>
    <a:srgbClr val="F00E44"/>
    <a:srgbClr val="FF99CC"/>
    <a:srgbClr val="FFCCFF"/>
    <a:srgbClr val="FF7C80"/>
    <a:srgbClr val="C2F4C4"/>
    <a:srgbClr val="6AD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27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8389-EB15-40AB-8074-DD9B019CD11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DB3DC-BA44-4CFD-90AC-8EF36F601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1FC3E9"/>
          </a:fgClr>
          <a:bgClr>
            <a:srgbClr val="DFF0F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" y="0"/>
            <a:ext cx="12190413" cy="6854123"/>
          </a:xfrm>
          <a:prstGeom prst="frame">
            <a:avLst>
              <a:gd name="adj1" fmla="val 2156"/>
            </a:avLst>
          </a:prstGeom>
          <a:solidFill>
            <a:srgbClr val="1FC3E9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590" y="45418"/>
            <a:ext cx="10937915" cy="1470365"/>
          </a:xfrm>
        </p:spPr>
        <p:txBody>
          <a:bodyPr>
            <a:normAutofit/>
          </a:bodyPr>
          <a:lstStyle/>
          <a:p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63758" y="6022082"/>
            <a:ext cx="864096" cy="576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5647" y="1477970"/>
            <a:ext cx="1045098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6C28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 Зачем нужны поезда?»</a:t>
            </a:r>
            <a:endParaRPr lang="ru-RU" sz="4400" b="1" spc="50" dirty="0">
              <a:ln w="11430"/>
              <a:solidFill>
                <a:srgbClr val="6C282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375" y="2674075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366946" y="2332227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кумент 4">
            <a:hlinkClick r:id="rId4" action="ppaction://hlinksldjump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prikolnye-kartinki.ru/img/picture/Jun/19/4ad97aeb0cb44f45c9d7b74e795b6a62/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870" y="2523228"/>
            <a:ext cx="6215099" cy="18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782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670" y="189434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6C28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Вагоны бывают</a:t>
            </a:r>
            <a:endParaRPr lang="ru-RU" sz="4000" b="1" spc="50" dirty="0">
              <a:ln w="11430"/>
              <a:solidFill>
                <a:srgbClr val="6C282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54646" y="1180066"/>
            <a:ext cx="3504744" cy="617744"/>
          </a:xfrm>
          <a:prstGeom prst="rect">
            <a:avLst/>
          </a:prstGeom>
          <a:noFill/>
          <a:ln w="38100">
            <a:solidFill>
              <a:srgbClr val="6C28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Пассажирские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270982" y="1195455"/>
            <a:ext cx="3504744" cy="602355"/>
          </a:xfrm>
          <a:prstGeom prst="rect">
            <a:avLst/>
          </a:prstGeom>
          <a:noFill/>
          <a:ln w="38100">
            <a:solidFill>
              <a:srgbClr val="6C28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Грузовые 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784881" y="1004111"/>
            <a:ext cx="950285" cy="3826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90851" y="929998"/>
            <a:ext cx="834899" cy="5589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54646" y="2021606"/>
            <a:ext cx="3504744" cy="1094798"/>
          </a:xfrm>
          <a:prstGeom prst="rect">
            <a:avLst/>
          </a:prstGeom>
          <a:noFill/>
          <a:ln w="38100">
            <a:solidFill>
              <a:srgbClr val="6C28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 smtClean="0">
                <a:latin typeface="Comic Sans MS" pitchFamily="66" charset="0"/>
              </a:rPr>
              <a:t>для перевозки пассажиров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270982" y="2052566"/>
            <a:ext cx="3504744" cy="1094798"/>
          </a:xfrm>
          <a:prstGeom prst="rect">
            <a:avLst/>
          </a:prstGeom>
          <a:noFill/>
          <a:ln w="38100">
            <a:solidFill>
              <a:srgbClr val="6C28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 smtClean="0">
                <a:latin typeface="Comic Sans MS" pitchFamily="66" charset="0"/>
              </a:rPr>
              <a:t>для перевозки грузов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26" name="Picture 2" descr="https://www.ridus.ru/images/2014/4/7/185379/in_article_4e93edd17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54" y="3429794"/>
            <a:ext cx="475252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apsan-rus.ru/upload/iblock/194/194243a76d572781b9c90a46b95c84e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70"/>
          <a:stretch/>
        </p:blipFill>
        <p:spPr bwMode="auto">
          <a:xfrm>
            <a:off x="6456069" y="3447469"/>
            <a:ext cx="5134570" cy="3150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438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26780" y="117426"/>
            <a:ext cx="371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Электричка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7285" y="117426"/>
            <a:ext cx="373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Товарный поезд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3907" y="5983173"/>
            <a:ext cx="3737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Поезд дальнего следования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780" y="663157"/>
            <a:ext cx="3714289" cy="2476192"/>
          </a:xfrm>
          <a:prstGeom prst="rect">
            <a:avLst/>
          </a:prstGeom>
          <a:noFill/>
          <a:ln w="38100">
            <a:solidFill>
              <a:srgbClr val="6C2826"/>
            </a:solidFill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284" y="572194"/>
            <a:ext cx="3851353" cy="2476192"/>
          </a:xfrm>
          <a:prstGeom prst="rect">
            <a:avLst/>
          </a:prstGeom>
          <a:noFill/>
          <a:ln w="38100">
            <a:solidFill>
              <a:srgbClr val="6C2826"/>
            </a:solidFill>
          </a:ln>
          <a:effectLst>
            <a:softEdge rad="12700"/>
          </a:effec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907" y="3573810"/>
            <a:ext cx="3735004" cy="2437921"/>
          </a:xfrm>
          <a:prstGeom prst="rect">
            <a:avLst/>
          </a:prstGeom>
          <a:noFill/>
          <a:ln w="38100">
            <a:solidFill>
              <a:srgbClr val="6C2826"/>
            </a:solidFill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285" y="3615957"/>
            <a:ext cx="3851354" cy="2461288"/>
          </a:xfrm>
          <a:prstGeom prst="rect">
            <a:avLst/>
          </a:prstGeom>
          <a:noFill/>
          <a:ln w="38100">
            <a:solidFill>
              <a:srgbClr val="6C2826"/>
            </a:solidFill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6645685" y="6136481"/>
            <a:ext cx="37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Поезд метро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" y="3050590"/>
            <a:ext cx="12190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C282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Нажимайте на картинку , чтобы узнать какие бывают поезда.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C282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111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Детская железная дорога в городе Красноярск.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2050" name="Picture 2" descr="https://www.kraskompas.ru/media/k2/galleries/1239/krasnojarskaja%20detskaja%20zheleznaja%20doroga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38" y="1845618"/>
            <a:ext cx="6551067" cy="436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79715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88215" y="261442"/>
            <a:ext cx="10199479" cy="2736304"/>
          </a:xfrm>
          <a:prstGeom prst="foldedCorner">
            <a:avLst/>
          </a:prstGeom>
          <a:solidFill>
            <a:schemeClr val="bg1"/>
          </a:solidFill>
          <a:ln>
            <a:solidFill>
              <a:srgbClr val="6C2826"/>
            </a:solidFill>
          </a:ln>
          <a:effectLst>
            <a:glow rad="139700">
              <a:srgbClr val="6C282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Метро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— это городская внеуличная железная дорога для перевозок пассажиров. Линии метро могут быть подземные, в тоннелях, и наземные, на эстакадах. Подземные линии метро наиболее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распространены.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1938" y="3213770"/>
            <a:ext cx="4608934" cy="36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14" y="3213769"/>
            <a:ext cx="4868980" cy="3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326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90" y="2205658"/>
            <a:ext cx="10971372" cy="11432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в РТ: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с.42 №1,2 (нарисовать)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104630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63758" y="6022082"/>
            <a:ext cx="864096" cy="576064"/>
          </a:xfrm>
          <a:prstGeom prst="rightArrow">
            <a:avLst/>
          </a:prstGeom>
          <a:solidFill>
            <a:srgbClr val="A0EEA4"/>
          </a:solidFill>
          <a:ln>
            <a:solidFill>
              <a:srgbClr val="4F8A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5647" y="1477970"/>
            <a:ext cx="1045098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4F8A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 Зачем строят корабли?»</a:t>
            </a:r>
            <a:endParaRPr lang="ru-RU" sz="4400" b="1" spc="50" dirty="0">
              <a:ln w="11430"/>
              <a:solidFill>
                <a:srgbClr val="4F8A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375" y="2674075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366946" y="2332227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кумент 4">
            <a:hlinkClick r:id="" action="ppaction://noaction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rgbClr val="A0EEA4"/>
          </a:solidFill>
          <a:ln>
            <a:solidFill>
              <a:srgbClr val="4F8A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s4.pic4you.ru/y2014/08-05/12216/45309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06" y="2175040"/>
            <a:ext cx="3698813" cy="27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892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1093010" y="251577"/>
            <a:ext cx="10342567" cy="2386130"/>
            <a:chOff x="3186030" y="2670310"/>
            <a:chExt cx="5429288" cy="2418909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0" y="2670310"/>
              <a:ext cx="5429288" cy="2418909"/>
            </a:xfrm>
            <a:prstGeom prst="cloudCallout">
              <a:avLst>
                <a:gd name="adj1" fmla="val -36472"/>
                <a:gd name="adj2" fmla="val 139766"/>
              </a:avLst>
            </a:prstGeom>
            <a:solidFill>
              <a:schemeClr val="bg1"/>
            </a:solidFill>
            <a:ln>
              <a:solidFill>
                <a:srgbClr val="4F8AFF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5008" y="2960119"/>
              <a:ext cx="5093453" cy="18408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Ребята! 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Предлагаем вам познакомиться с первыми русскими кораблями. Жмите на картинку и 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читайте названия.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A0EEA4"/>
          </a:solidFill>
          <a:ln>
            <a:solidFill>
              <a:srgbClr val="4F8A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2887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26780" y="117426"/>
            <a:ext cx="371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ЧЕЛН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7285" y="117426"/>
            <a:ext cx="373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ЛАДЬЯ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599" y="620848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НОВГОРОДСКОЕ СУДНО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103907" y="572194"/>
            <a:ext cx="3767163" cy="2567155"/>
          </a:xfrm>
          <a:prstGeom prst="rect">
            <a:avLst/>
          </a:prstGeom>
          <a:noFill/>
          <a:ln w="38100">
            <a:solidFill>
              <a:srgbClr val="4F8AFF"/>
            </a:solidFill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527285" y="572194"/>
            <a:ext cx="3851354" cy="2529498"/>
          </a:xfrm>
          <a:prstGeom prst="rect">
            <a:avLst/>
          </a:prstGeom>
          <a:noFill/>
          <a:ln w="38100">
            <a:solidFill>
              <a:srgbClr val="4F8AFF"/>
            </a:solidFill>
          </a:ln>
          <a:effectLst>
            <a:softEdge rad="12700"/>
          </a:effec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03905" y="3613145"/>
            <a:ext cx="3767163" cy="2480945"/>
          </a:xfrm>
          <a:prstGeom prst="rect">
            <a:avLst/>
          </a:prstGeom>
          <a:noFill/>
          <a:ln w="38100">
            <a:solidFill>
              <a:srgbClr val="4F8AFF"/>
            </a:solidFill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527284" y="3615956"/>
            <a:ext cx="3851353" cy="2478133"/>
          </a:xfrm>
          <a:prstGeom prst="rect">
            <a:avLst/>
          </a:prstGeom>
          <a:noFill/>
          <a:ln w="38100">
            <a:solidFill>
              <a:srgbClr val="4F8AFF"/>
            </a:solidFill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6645685" y="6208489"/>
            <a:ext cx="37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КОЧМАРА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" y="3101692"/>
            <a:ext cx="12190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ПЕРВЫЕ РУССКИЕ КОРАБЛИ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C2F4C4"/>
          </a:solidFill>
          <a:ln>
            <a:solidFill>
              <a:srgbClr val="4F8A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167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1093009" y="251577"/>
            <a:ext cx="10342567" cy="2314121"/>
            <a:chOff x="3186030" y="2670310"/>
            <a:chExt cx="5429288" cy="2418909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0" y="2670310"/>
              <a:ext cx="5429288" cy="2418909"/>
            </a:xfrm>
            <a:prstGeom prst="cloudCallout">
              <a:avLst>
                <a:gd name="adj1" fmla="val -36472"/>
                <a:gd name="adj2" fmla="val 139766"/>
              </a:avLst>
            </a:prstGeom>
            <a:solidFill>
              <a:schemeClr val="bg1"/>
            </a:solidFill>
            <a:ln>
              <a:solidFill>
                <a:srgbClr val="4F8AFF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815" y="2914017"/>
              <a:ext cx="5093453" cy="2026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Позже </a:t>
              </a:r>
              <a:r>
                <a:rPr lang="ru-RU" sz="2400" b="1" dirty="0">
                  <a:latin typeface="Comic Sans MS" pitchFamily="66" charset="0"/>
                </a:rPr>
                <a:t>появились парусники — красивые корабли, движущиеся по воде с помощью парусов </a:t>
              </a:r>
              <a:r>
                <a:rPr lang="ru-RU" sz="2400" b="1" dirty="0" smtClean="0">
                  <a:latin typeface="Comic Sans MS" pitchFamily="66" charset="0"/>
                </a:rPr>
                <a:t>и ветра.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 </a:t>
              </a:r>
              <a:r>
                <a:rPr lang="ru-RU" sz="2400" b="1" u="sng" dirty="0" smtClean="0">
                  <a:solidFill>
                    <a:srgbClr val="C00000"/>
                  </a:solidFill>
                  <a:latin typeface="Comic Sans MS" pitchFamily="66" charset="0"/>
                </a:rPr>
                <a:t>Парус </a:t>
              </a:r>
              <a:r>
                <a:rPr lang="ru-RU" sz="2400" b="1" dirty="0" smtClean="0">
                  <a:latin typeface="Comic Sans MS" pitchFamily="66" charset="0"/>
                </a:rPr>
                <a:t>— большой кусок толстой ткани на мачте, его надувает ветер, приводя в движение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 </a:t>
              </a:r>
              <a:r>
                <a:rPr lang="ru-RU" sz="2400" b="1" dirty="0">
                  <a:latin typeface="Comic Sans MS" pitchFamily="66" charset="0"/>
                </a:rPr>
                <a:t>корабль. </a:t>
              </a: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A0EEA4"/>
          </a:solidFill>
          <a:ln>
            <a:solidFill>
              <a:srgbClr val="4F8A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https://i.ytimg.com/vi/eSRV84w9KA0/hq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0790" y="2565698"/>
            <a:ext cx="6969830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805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26780" y="117426"/>
            <a:ext cx="371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БРИГАНТИНА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7285" y="117426"/>
            <a:ext cx="373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КАРАВЕЛЛА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599" y="620848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БАРК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03907" y="642859"/>
            <a:ext cx="3767163" cy="2425824"/>
          </a:xfrm>
          <a:prstGeom prst="rect">
            <a:avLst/>
          </a:prstGeom>
          <a:noFill/>
          <a:ln w="38100">
            <a:solidFill>
              <a:srgbClr val="4F8AFF"/>
            </a:solidFill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285" y="642859"/>
            <a:ext cx="3851354" cy="2458833"/>
          </a:xfrm>
          <a:prstGeom prst="rect">
            <a:avLst/>
          </a:prstGeom>
          <a:noFill/>
          <a:ln w="38100">
            <a:solidFill>
              <a:srgbClr val="4F8AFF"/>
            </a:solidFill>
          </a:ln>
          <a:effectLst>
            <a:softEdge rad="12700"/>
          </a:effec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907" y="3613145"/>
            <a:ext cx="3735004" cy="2480945"/>
          </a:xfrm>
          <a:prstGeom prst="rect">
            <a:avLst/>
          </a:prstGeom>
          <a:noFill/>
          <a:ln w="38100">
            <a:solidFill>
              <a:srgbClr val="4F8AFF"/>
            </a:solidFill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27284" y="3615956"/>
            <a:ext cx="3851353" cy="2478133"/>
          </a:xfrm>
          <a:prstGeom prst="rect">
            <a:avLst/>
          </a:prstGeom>
          <a:noFill/>
          <a:ln w="38100">
            <a:solidFill>
              <a:srgbClr val="4F8AFF"/>
            </a:solidFill>
          </a:ln>
          <a:effectLst/>
        </p:spPr>
      </p:pic>
      <p:sp>
        <p:nvSpPr>
          <p:cNvPr id="23" name="TextBox 22"/>
          <p:cNvSpPr txBox="1"/>
          <p:nvPr/>
        </p:nvSpPr>
        <p:spPr>
          <a:xfrm flipH="1">
            <a:off x="6645685" y="6208489"/>
            <a:ext cx="37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ШХУНА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" y="3101692"/>
            <a:ext cx="12190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ВИДЫ ПАРУСНЫХ КОРАБЛЕЙ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C2F4C4"/>
          </a:solidFill>
          <a:ln>
            <a:solidFill>
              <a:srgbClr val="4F8A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100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190544" y="189435"/>
            <a:ext cx="11161241" cy="2376263"/>
            <a:chOff x="2999311" y="2670310"/>
            <a:chExt cx="5933043" cy="1784390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999311" y="2670310"/>
              <a:ext cx="5933043" cy="1784390"/>
            </a:xfrm>
            <a:prstGeom prst="cloudCallout">
              <a:avLst>
                <a:gd name="adj1" fmla="val -38592"/>
                <a:gd name="adj2" fmla="val 148717"/>
              </a:avLst>
            </a:prstGeom>
            <a:solidFill>
              <a:schemeClr val="bg1"/>
            </a:solidFill>
            <a:ln>
              <a:solidFill>
                <a:srgbClr val="6C2826"/>
              </a:solidFill>
            </a:ln>
            <a:effectLst>
              <a:glow rad="101600">
                <a:srgbClr val="6C2826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0364" y="2832526"/>
              <a:ext cx="5240244" cy="128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Первая железная </a:t>
              </a:r>
              <a:r>
                <a:rPr lang="ru-RU" sz="2800" b="1" dirty="0">
                  <a:latin typeface="Comic Sans MS" pitchFamily="66" charset="0"/>
                </a:rPr>
                <a:t>дорога была построена </a:t>
              </a:r>
              <a:r>
                <a:rPr lang="ru-RU" sz="2800" b="1" dirty="0" smtClean="0">
                  <a:latin typeface="Comic Sans MS" pitchFamily="66" charset="0"/>
                </a:rPr>
                <a:t>у нас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в стране в Нижнем </a:t>
              </a:r>
              <a:r>
                <a:rPr lang="ru-RU" sz="2800" b="1" dirty="0">
                  <a:latin typeface="Comic Sans MS" pitchFamily="66" charset="0"/>
                </a:rPr>
                <a:t>Тагиле. Рельсы были проложены всего </a:t>
              </a:r>
              <a:r>
                <a:rPr lang="ru-RU" sz="2800" b="1" dirty="0" smtClean="0">
                  <a:latin typeface="Comic Sans MS" pitchFamily="66" charset="0"/>
                </a:rPr>
                <a:t>на </a:t>
              </a:r>
              <a:r>
                <a:rPr lang="ru-RU" sz="2800" b="1" dirty="0">
                  <a:latin typeface="Comic Sans MS" pitchFamily="66" charset="0"/>
                </a:rPr>
                <a:t>800 </a:t>
              </a:r>
              <a:r>
                <a:rPr lang="ru-RU" sz="2800" b="1" dirty="0" smtClean="0">
                  <a:latin typeface="Comic Sans MS" pitchFamily="66" charset="0"/>
                </a:rPr>
                <a:t>метров. Со временем стали строить железнодорожные пути по всей стране.  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misanec.ru/wp-content/uploads/2015/04/transport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0870" y="2726703"/>
            <a:ext cx="5715000" cy="391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593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1093007" y="251574"/>
            <a:ext cx="10342567" cy="2674163"/>
            <a:chOff x="3186030" y="2670310"/>
            <a:chExt cx="5429288" cy="2418909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0" y="2670310"/>
              <a:ext cx="5429288" cy="2418909"/>
            </a:xfrm>
            <a:prstGeom prst="cloudCallout">
              <a:avLst>
                <a:gd name="adj1" fmla="val -34960"/>
                <a:gd name="adj2" fmla="val 133155"/>
              </a:avLst>
            </a:prstGeom>
            <a:solidFill>
              <a:schemeClr val="bg1"/>
            </a:solidFill>
            <a:ln>
              <a:solidFill>
                <a:srgbClr val="4F8AFF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5009" y="2903717"/>
              <a:ext cx="4885845" cy="2032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От строительства лодок и плотов человек </a:t>
              </a:r>
              <a:r>
                <a:rPr lang="ru-RU" sz="2800" b="1" dirty="0" smtClean="0">
                  <a:latin typeface="Comic Sans MS" pitchFamily="66" charset="0"/>
                </a:rPr>
                <a:t>перешёл </a:t>
              </a:r>
              <a:r>
                <a:rPr lang="ru-RU" sz="2800" b="1" dirty="0">
                  <a:latin typeface="Comic Sans MS" pitchFamily="66" charset="0"/>
                </a:rPr>
                <a:t>к более сложным кораблям. Их </a:t>
              </a:r>
              <a:r>
                <a:rPr lang="ru-RU" sz="2800" b="1" dirty="0" smtClean="0">
                  <a:latin typeface="Comic Sans MS" pitchFamily="66" charset="0"/>
                </a:rPr>
                <a:t>ещё </a:t>
              </a:r>
              <a:r>
                <a:rPr lang="ru-RU" sz="2800" b="1" dirty="0">
                  <a:latin typeface="Comic Sans MS" pitchFamily="66" charset="0"/>
                </a:rPr>
                <a:t>называют </a:t>
              </a:r>
              <a:r>
                <a:rPr lang="ru-RU" sz="2800" b="1" dirty="0" smtClean="0">
                  <a:latin typeface="Comic Sans MS" pitchFamily="66" charset="0"/>
                </a:rPr>
                <a:t>судами. Существует </a:t>
              </a:r>
              <a:r>
                <a:rPr lang="ru-RU" sz="2800" b="1" dirty="0">
                  <a:latin typeface="Comic Sans MS" pitchFamily="66" charset="0"/>
                </a:rPr>
                <a:t>множество кораблей: торговые, </a:t>
              </a:r>
              <a:r>
                <a:rPr lang="ru-RU" sz="2800" b="1" dirty="0" smtClean="0">
                  <a:latin typeface="Comic Sans MS" pitchFamily="66" charset="0"/>
                </a:rPr>
                <a:t>пассажирские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боевые</a:t>
              </a:r>
              <a:r>
                <a:rPr lang="ru-RU" sz="2800" b="1" dirty="0">
                  <a:latin typeface="Comic Sans MS" pitchFamily="66" charset="0"/>
                </a:rPr>
                <a:t>.</a:t>
              </a: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A0EEA4"/>
          </a:solidFill>
          <a:ln>
            <a:solidFill>
              <a:srgbClr val="4F8A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82" y="2924658"/>
            <a:ext cx="5987452" cy="381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1874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1093006" y="251576"/>
            <a:ext cx="10342567" cy="1306011"/>
            <a:chOff x="3186031" y="2670310"/>
            <a:chExt cx="5429288" cy="1478156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1" y="2670310"/>
              <a:ext cx="5429288" cy="1478156"/>
            </a:xfrm>
            <a:prstGeom prst="cloudCallout">
              <a:avLst>
                <a:gd name="adj1" fmla="val -36356"/>
                <a:gd name="adj2" fmla="val 307892"/>
              </a:avLst>
            </a:prstGeom>
            <a:solidFill>
              <a:schemeClr val="bg1"/>
            </a:solidFill>
            <a:ln>
              <a:solidFill>
                <a:srgbClr val="4F8AFF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5008" y="2762977"/>
              <a:ext cx="5093453" cy="10798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Рассмотрите рисунок. Расскажите о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 назначении этих судов.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A0EEA4"/>
          </a:solidFill>
          <a:ln>
            <a:solidFill>
              <a:srgbClr val="4F8A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6574" y="1640558"/>
            <a:ext cx="5034040" cy="5029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9599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1093006" y="251576"/>
            <a:ext cx="10342567" cy="1306011"/>
            <a:chOff x="3186031" y="2670310"/>
            <a:chExt cx="5429288" cy="1478156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1" y="2670310"/>
              <a:ext cx="5429288" cy="1478156"/>
            </a:xfrm>
            <a:prstGeom prst="cloudCallout">
              <a:avLst>
                <a:gd name="adj1" fmla="val -36356"/>
                <a:gd name="adj2" fmla="val 307892"/>
              </a:avLst>
            </a:prstGeom>
            <a:solidFill>
              <a:schemeClr val="bg1"/>
            </a:solidFill>
            <a:ln>
              <a:solidFill>
                <a:srgbClr val="4F8AFF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5008" y="2762977"/>
              <a:ext cx="5093453" cy="10798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Хотя корабли разные,     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но </a:t>
              </a:r>
              <a:r>
                <a:rPr lang="ru-RU" sz="2800" b="1" dirty="0">
                  <a:latin typeface="Comic Sans MS" pitchFamily="66" charset="0"/>
                </a:rPr>
                <a:t>устроены они похоже.</a:t>
              </a: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A0EEA4"/>
          </a:solidFill>
          <a:ln>
            <a:solidFill>
              <a:srgbClr val="4F8A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3384" y="1638308"/>
            <a:ext cx="10356398" cy="5031846"/>
          </a:xfrm>
          <a:prstGeom prst="rect">
            <a:avLst/>
          </a:prstGeom>
          <a:noFill/>
          <a:ln w="38100">
            <a:solidFill>
              <a:srgbClr val="4F8A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2105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406571" y="251576"/>
            <a:ext cx="10873209" cy="2674162"/>
            <a:chOff x="3186031" y="2670310"/>
            <a:chExt cx="5429288" cy="1478156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1" y="2670310"/>
              <a:ext cx="5429288" cy="1478156"/>
            </a:xfrm>
            <a:prstGeom prst="cloudCallout">
              <a:avLst>
                <a:gd name="adj1" fmla="val -38625"/>
                <a:gd name="adj2" fmla="val 126067"/>
              </a:avLst>
            </a:prstGeom>
            <a:solidFill>
              <a:schemeClr val="bg1"/>
            </a:solidFill>
            <a:ln>
              <a:solidFill>
                <a:srgbClr val="4F8AFF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4483" y="2852218"/>
              <a:ext cx="5213979" cy="10037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На корабле обязательно должны быть 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спасательные </a:t>
              </a:r>
              <a:r>
                <a:rPr lang="ru-RU" sz="2800" b="1" dirty="0">
                  <a:latin typeface="Comic Sans MS" pitchFamily="66" charset="0"/>
                </a:rPr>
                <a:t>средства. </a:t>
              </a:r>
              <a:r>
                <a:rPr lang="ru-RU" sz="2800" b="1" dirty="0" smtClean="0">
                  <a:latin typeface="Comic Sans MS" pitchFamily="66" charset="0"/>
                </a:rPr>
                <a:t>Спасательных </a:t>
              </a:r>
              <a:r>
                <a:rPr lang="ru-RU" sz="2800" b="1" dirty="0">
                  <a:latin typeface="Comic Sans MS" pitchFamily="66" charset="0"/>
                </a:rPr>
                <a:t>средств должно быть столько, чтобы их хватило для помощи всем людям, находящимся на борту.</a:t>
              </a: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A0EEA4"/>
          </a:solidFill>
          <a:ln>
            <a:solidFill>
              <a:srgbClr val="4F8A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7429" y="3230589"/>
            <a:ext cx="2351314" cy="1605718"/>
          </a:xfrm>
          <a:prstGeom prst="rect">
            <a:avLst/>
          </a:prstGeom>
          <a:noFill/>
          <a:ln w="38100">
            <a:solidFill>
              <a:srgbClr val="4F8A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5793" y="4967623"/>
            <a:ext cx="3560051" cy="1621809"/>
          </a:xfrm>
          <a:prstGeom prst="rect">
            <a:avLst/>
          </a:prstGeom>
          <a:noFill/>
          <a:ln w="38100">
            <a:solidFill>
              <a:srgbClr val="4F8A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7213" y="4952788"/>
            <a:ext cx="3246597" cy="1636644"/>
          </a:xfrm>
          <a:prstGeom prst="rect">
            <a:avLst/>
          </a:prstGeom>
          <a:noFill/>
          <a:ln w="38100">
            <a:solidFill>
              <a:srgbClr val="4F8A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1994" y="3230590"/>
            <a:ext cx="2333664" cy="1605718"/>
          </a:xfrm>
          <a:prstGeom prst="rect">
            <a:avLst/>
          </a:prstGeom>
          <a:noFill/>
          <a:ln w="38100">
            <a:solidFill>
              <a:srgbClr val="4F8A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577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98" y="1629594"/>
            <a:ext cx="10971372" cy="11432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в РТ: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с.45 №2 - нарисовать корабль, на котором тебе хотелось бы поплавать.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702011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47945" y="1820461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795417" y="1104918"/>
            <a:ext cx="4752528" cy="3116964"/>
          </a:xfrm>
          <a:prstGeom prst="foldedCorner">
            <a:avLst/>
          </a:prstGeom>
          <a:solidFill>
            <a:schemeClr val="bg1"/>
          </a:solidFill>
          <a:ln>
            <a:solidFill>
              <a:srgbClr val="1FC3E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02" y="1917626"/>
            <a:ext cx="484619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дети,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урок!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11279782" y="189434"/>
            <a:ext cx="720080" cy="698370"/>
          </a:xfrm>
          <a:prstGeom prst="mathMultiply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337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88215" y="261442"/>
            <a:ext cx="7319159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6C2826"/>
            </a:solidFill>
          </a:ln>
          <a:effectLst>
            <a:glow rad="139700">
              <a:srgbClr val="6C282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В России первый паровоз был 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изобретён  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мастерами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Черепановыми в 1834 году . Это 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были маленькие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паровозики 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четырёх колёсах 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и с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трубой. 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1938" y="3213770"/>
            <a:ext cx="4608934" cy="36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snalc.clan.su/_nw/2/s93605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702" y="3242742"/>
            <a:ext cx="4392488" cy="3478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192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190543" y="189435"/>
            <a:ext cx="11161241" cy="2709643"/>
            <a:chOff x="2999311" y="2670310"/>
            <a:chExt cx="5933043" cy="1784390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999311" y="2670310"/>
              <a:ext cx="5933043" cy="1784390"/>
            </a:xfrm>
            <a:prstGeom prst="cloudCallout">
              <a:avLst>
                <a:gd name="adj1" fmla="val -39131"/>
                <a:gd name="adj2" fmla="val 128736"/>
              </a:avLst>
            </a:prstGeom>
            <a:solidFill>
              <a:schemeClr val="bg1"/>
            </a:solidFill>
            <a:ln>
              <a:solidFill>
                <a:srgbClr val="6C2826"/>
              </a:solidFill>
            </a:ln>
            <a:effectLst>
              <a:glow rad="101600">
                <a:srgbClr val="6C2826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0364" y="2832526"/>
              <a:ext cx="5240244" cy="1479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atin typeface="Comic Sans MS" pitchFamily="66" charset="0"/>
                </a:rPr>
                <a:t>Со временем </a:t>
              </a:r>
              <a:r>
                <a:rPr lang="ru-RU" sz="2800" b="1" dirty="0" smtClean="0">
                  <a:latin typeface="Comic Sans MS" pitchFamily="66" charset="0"/>
                </a:rPr>
                <a:t>изменялись </a:t>
              </a:r>
              <a:r>
                <a:rPr lang="ru-RU" sz="2800" b="1" dirty="0">
                  <a:latin typeface="Comic Sans MS" pitchFamily="66" charset="0"/>
                </a:rPr>
                <a:t>локомотивы и вагоны, усовершенствовались их механизмы. Одно из последних достижений высокоскоростной поезд «Сапсан», который перевозит людей </a:t>
              </a:r>
              <a:r>
                <a:rPr lang="ru-RU" sz="2800" b="1" dirty="0" smtClean="0">
                  <a:latin typeface="Comic Sans MS" pitchFamily="66" charset="0"/>
                </a:rPr>
                <a:t>между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 </a:t>
              </a:r>
              <a:r>
                <a:rPr lang="ru-RU" sz="2800" b="1" dirty="0">
                  <a:latin typeface="Comic Sans MS" pitchFamily="66" charset="0"/>
                </a:rPr>
                <a:t>Москвой и Санкт-Петербургом.</a:t>
              </a: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tver-portal.ru/media/k2/items/cache/97528cec9ec9fb471fa154bd8e78f4d2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803" y="2957708"/>
            <a:ext cx="6480720" cy="3649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785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10630" y="189434"/>
            <a:ext cx="98650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6C28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Устройство железной дороги</a:t>
            </a:r>
            <a:endParaRPr lang="ru-RU" sz="4000" b="1" spc="50" dirty="0">
              <a:ln w="11430"/>
              <a:solidFill>
                <a:srgbClr val="6C282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www.metallostroy.org/new/gallery/category_249/med_gallery_2_249_1105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347" y="887927"/>
            <a:ext cx="5472608" cy="365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926854" y="4221882"/>
            <a:ext cx="1080120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12901" y="4797946"/>
            <a:ext cx="3962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mic Sans MS" pitchFamily="66" charset="0"/>
              </a:rPr>
              <a:t>Рельс</a:t>
            </a:r>
            <a:r>
              <a:rPr lang="ru-RU" sz="24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— это стальной узкий брус, по которому, катясь, движутся </a:t>
            </a:r>
            <a:r>
              <a:rPr lang="ru-RU" sz="2400" b="1" dirty="0" smtClean="0">
                <a:latin typeface="Comic Sans MS" pitchFamily="66" charset="0"/>
              </a:rPr>
              <a:t>колёса </a:t>
            </a:r>
            <a:r>
              <a:rPr lang="ru-RU" sz="2400" b="1" dirty="0">
                <a:latin typeface="Comic Sans MS" pitchFamily="66" charset="0"/>
              </a:rPr>
              <a:t>вагонов.</a:t>
            </a:r>
            <a:endParaRPr lang="ru-RU" sz="3200" b="1" dirty="0">
              <a:latin typeface="Comic Sans MS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023198" y="4221882"/>
            <a:ext cx="144016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31110" y="4797946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Comic Sans MS" pitchFamily="66" charset="0"/>
              </a:rPr>
              <a:t>Шпалы </a:t>
            </a:r>
            <a:r>
              <a:rPr lang="ru-RU" sz="2400" b="1" i="1" dirty="0">
                <a:latin typeface="Comic Sans MS" pitchFamily="66" charset="0"/>
              </a:rPr>
              <a:t>— </a:t>
            </a:r>
            <a:r>
              <a:rPr lang="ru-RU" sz="2400" b="1" dirty="0" smtClean="0">
                <a:latin typeface="Comic Sans MS" pitchFamily="66" charset="0"/>
              </a:rPr>
              <a:t>деревянные брусья, укладываемые поперёк </a:t>
            </a:r>
            <a:r>
              <a:rPr lang="ru-RU" sz="2400" b="1" dirty="0">
                <a:latin typeface="Comic Sans MS" pitchFamily="66" charset="0"/>
              </a:rPr>
              <a:t>железнодорожного полотна. Они нужны для опоры рельсам.</a:t>
            </a:r>
          </a:p>
        </p:txBody>
      </p:sp>
    </p:spTree>
    <p:extLst>
      <p:ext uri="{BB962C8B-B14F-4D97-AF65-F5344CB8AC3E}">
        <p14:creationId xmlns:p14="http://schemas.microsoft.com/office/powerpoint/2010/main" val="19876495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670" y="189434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6C28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Устройство железной дороги</a:t>
            </a:r>
            <a:endParaRPr lang="ru-RU" sz="4000" b="1" spc="50" dirty="0">
              <a:ln w="11430"/>
              <a:solidFill>
                <a:srgbClr val="6C282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214" y="1413203"/>
            <a:ext cx="3504744" cy="617744"/>
          </a:xfrm>
          <a:prstGeom prst="rect">
            <a:avLst/>
          </a:prstGeom>
          <a:noFill/>
          <a:ln w="38100">
            <a:solidFill>
              <a:srgbClr val="6C28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Эстакада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58214" y="2332669"/>
            <a:ext cx="3504744" cy="3987898"/>
          </a:xfrm>
          <a:prstGeom prst="rect">
            <a:avLst/>
          </a:prstGeom>
          <a:noFill/>
          <a:ln w="38100">
            <a:solidFill>
              <a:srgbClr val="6C28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строительное сооружение в виде моста, служащее для поднятия вверх путей сообщения, для перехода или переезда через путь.</a:t>
            </a:r>
          </a:p>
        </p:txBody>
      </p:sp>
      <p:pic>
        <p:nvPicPr>
          <p:cNvPr id="2050" name="Picture 2" descr="http://photos.wikimapia.org/p/00/02/21/28/1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90" y="1347674"/>
            <a:ext cx="7704856" cy="5107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3286894" y="909514"/>
            <a:ext cx="1224136" cy="3887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62958" y="2030947"/>
            <a:ext cx="2736304" cy="211892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7397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670" y="189434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6C28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Устройство железной дороги</a:t>
            </a:r>
            <a:endParaRPr lang="ru-RU" sz="4000" b="1" spc="50" dirty="0">
              <a:ln w="11430"/>
              <a:solidFill>
                <a:srgbClr val="6C282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214" y="1413203"/>
            <a:ext cx="3504744" cy="617744"/>
          </a:xfrm>
          <a:prstGeom prst="rect">
            <a:avLst/>
          </a:prstGeom>
          <a:noFill/>
          <a:ln w="38100">
            <a:solidFill>
              <a:srgbClr val="6C28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Туннель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58214" y="2332669"/>
            <a:ext cx="3504744" cy="2264349"/>
          </a:xfrm>
          <a:prstGeom prst="rect">
            <a:avLst/>
          </a:prstGeom>
          <a:noFill/>
          <a:ln w="38100">
            <a:solidFill>
              <a:srgbClr val="6C28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сооружение в виде сквозного коридора, прохода под землёй или в горах.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2998" y="1413203"/>
            <a:ext cx="7488831" cy="5112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3286894" y="909514"/>
            <a:ext cx="1224136" cy="3887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62958" y="2030947"/>
            <a:ext cx="3384376" cy="23349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572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670" y="189434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6C28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Устройство железной дороги</a:t>
            </a:r>
            <a:endParaRPr lang="ru-RU" sz="4000" b="1" spc="50" dirty="0">
              <a:ln w="11430"/>
              <a:solidFill>
                <a:srgbClr val="6C282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214" y="1413203"/>
            <a:ext cx="3504744" cy="617744"/>
          </a:xfrm>
          <a:prstGeom prst="rect">
            <a:avLst/>
          </a:prstGeom>
          <a:noFill/>
          <a:ln w="38100">
            <a:solidFill>
              <a:srgbClr val="6C28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Шлагбаум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58214" y="2332669"/>
            <a:ext cx="3504744" cy="3126123"/>
          </a:xfrm>
          <a:prstGeom prst="rect">
            <a:avLst/>
          </a:prstGeom>
          <a:noFill/>
          <a:ln w="38100">
            <a:solidFill>
              <a:srgbClr val="6C28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подвижная перекладина, при помощи которой открывают и закрывают путь на железнодорожных переездах.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8791" y="1413203"/>
            <a:ext cx="7153039" cy="5112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3286894" y="909514"/>
            <a:ext cx="1224136" cy="3887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62958" y="2030947"/>
            <a:ext cx="3672408" cy="204691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4364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C28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10630" y="189434"/>
            <a:ext cx="98650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6C28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Устройство поезда</a:t>
            </a:r>
            <a:endParaRPr lang="ru-RU" sz="4000" b="1" spc="50" dirty="0">
              <a:ln w="11430"/>
              <a:solidFill>
                <a:srgbClr val="6C282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28347" y="968932"/>
            <a:ext cx="5472608" cy="3489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998862" y="3069754"/>
            <a:ext cx="792088" cy="15841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270669" y="4653930"/>
            <a:ext cx="41764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mic Sans MS" pitchFamily="66" charset="0"/>
              </a:rPr>
              <a:t>Локомотив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– это машина, которая движется по рельсам, предназначена для тяги </a:t>
            </a:r>
            <a:r>
              <a:rPr lang="ru-RU" sz="2400" b="1" dirty="0" smtClean="0">
                <a:latin typeface="Comic Sans MS" pitchFamily="66" charset="0"/>
              </a:rPr>
              <a:t>прицепленных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к ней вагонов.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635266" y="2997746"/>
            <a:ext cx="612068" cy="17281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75126" y="4653930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Comic Sans MS" pitchFamily="66" charset="0"/>
              </a:rPr>
              <a:t>Вагон</a:t>
            </a:r>
            <a:r>
              <a:rPr lang="ru-RU" sz="2400" b="1" dirty="0" smtClean="0">
                <a:latin typeface="Comic Sans MS" pitchFamily="66" charset="0"/>
              </a:rPr>
              <a:t>– </a:t>
            </a:r>
            <a:r>
              <a:rPr lang="ru-RU" sz="2400" b="1" dirty="0">
                <a:latin typeface="Comic Sans MS" pitchFamily="66" charset="0"/>
              </a:rPr>
              <a:t>транспортное средство, специально оборудованное для перевозки пассажиров и грузов  </a:t>
            </a:r>
            <a:r>
              <a:rPr lang="ru-RU" sz="2400" b="1" dirty="0" smtClean="0">
                <a:latin typeface="Comic Sans MS" pitchFamily="66" charset="0"/>
              </a:rPr>
              <a:t>по </a:t>
            </a:r>
            <a:r>
              <a:rPr lang="ru-RU" sz="2400" b="1" dirty="0">
                <a:latin typeface="Comic Sans MS" pitchFamily="66" charset="0"/>
              </a:rPr>
              <a:t>рельсовым путям.</a:t>
            </a:r>
          </a:p>
        </p:txBody>
      </p:sp>
    </p:spTree>
    <p:extLst>
      <p:ext uri="{BB962C8B-B14F-4D97-AF65-F5344CB8AC3E}">
        <p14:creationId xmlns:p14="http://schemas.microsoft.com/office/powerpoint/2010/main" val="16242067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446</Words>
  <Application>Microsoft Office PowerPoint</Application>
  <PresentationFormat>Произвольный</PresentationFormat>
  <Paragraphs>91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Детская железная дорога в городе Красноярск.</vt:lpstr>
      <vt:lpstr>Презентация PowerPoint</vt:lpstr>
      <vt:lpstr>Работа в РТ:  с.42 №1,2 (нарисовать)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РТ:  с.45 №2 - нарисовать корабль, на котором тебе хотелось бы поплавать.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 Наталья</dc:creator>
  <cp:lastModifiedBy>Минзиля</cp:lastModifiedBy>
  <cp:revision>240</cp:revision>
  <dcterms:created xsi:type="dcterms:W3CDTF">2016-11-11T12:35:51Z</dcterms:created>
  <dcterms:modified xsi:type="dcterms:W3CDTF">2020-05-04T16:50:37Z</dcterms:modified>
</cp:coreProperties>
</file>