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0" r:id="rId3"/>
    <p:sldId id="262" r:id="rId4"/>
    <p:sldId id="271" r:id="rId5"/>
    <p:sldId id="273" r:id="rId6"/>
    <p:sldId id="275" r:id="rId7"/>
    <p:sldId id="259" r:id="rId8"/>
    <p:sldId id="278" r:id="rId9"/>
    <p:sldId id="279" r:id="rId10"/>
    <p:sldId id="274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402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2E5AE-31C9-4CCF-B2E3-F9ED59FFAC88}" type="datetimeFigureOut">
              <a:rPr lang="ru-RU" smtClean="0"/>
              <a:pPr/>
              <a:t>17.05.2020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7A27A-2AFB-4E48-B487-8ED011A6CE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2E5AE-31C9-4CCF-B2E3-F9ED59FFAC88}" type="datetimeFigureOut">
              <a:rPr lang="ru-RU" smtClean="0"/>
              <a:pPr/>
              <a:t>17.05.2020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7A27A-2AFB-4E48-B487-8ED011A6CE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2E5AE-31C9-4CCF-B2E3-F9ED59FFAC88}" type="datetimeFigureOut">
              <a:rPr lang="ru-RU" smtClean="0"/>
              <a:pPr/>
              <a:t>17.05.2020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7A27A-2AFB-4E48-B487-8ED011A6CE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2E5AE-31C9-4CCF-B2E3-F9ED59FFAC88}" type="datetimeFigureOut">
              <a:rPr lang="ru-RU" smtClean="0"/>
              <a:pPr/>
              <a:t>17.05.2020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7A27A-2AFB-4E48-B487-8ED011A6CE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2E5AE-31C9-4CCF-B2E3-F9ED59FFAC88}" type="datetimeFigureOut">
              <a:rPr lang="ru-RU" smtClean="0"/>
              <a:pPr/>
              <a:t>17.05.2020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7A27A-2AFB-4E48-B487-8ED011A6CE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2E5AE-31C9-4CCF-B2E3-F9ED59FFAC88}" type="datetimeFigureOut">
              <a:rPr lang="ru-RU" smtClean="0"/>
              <a:pPr/>
              <a:t>17.05.2020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7A27A-2AFB-4E48-B487-8ED011A6CE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2E5AE-31C9-4CCF-B2E3-F9ED59FFAC88}" type="datetimeFigureOut">
              <a:rPr lang="ru-RU" smtClean="0"/>
              <a:pPr/>
              <a:t>17.05.2020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7A27A-2AFB-4E48-B487-8ED011A6CE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2E5AE-31C9-4CCF-B2E3-F9ED59FFAC88}" type="datetimeFigureOut">
              <a:rPr lang="ru-RU" smtClean="0"/>
              <a:pPr/>
              <a:t>17.05.2020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7A27A-2AFB-4E48-B487-8ED011A6CE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2E5AE-31C9-4CCF-B2E3-F9ED59FFAC88}" type="datetimeFigureOut">
              <a:rPr lang="ru-RU" smtClean="0"/>
              <a:pPr/>
              <a:t>17.05.2020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7A27A-2AFB-4E48-B487-8ED011A6CE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2E5AE-31C9-4CCF-B2E3-F9ED59FFAC88}" type="datetimeFigureOut">
              <a:rPr lang="ru-RU" smtClean="0"/>
              <a:pPr/>
              <a:t>17.05.2020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7A27A-2AFB-4E48-B487-8ED011A6CE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2E5AE-31C9-4CCF-B2E3-F9ED59FFAC88}" type="datetimeFigureOut">
              <a:rPr lang="ru-RU" smtClean="0"/>
              <a:pPr/>
              <a:t>17.05.2020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7A27A-2AFB-4E48-B487-8ED011A6CE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>
            <a:alpha val="43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32E5AE-31C9-4CCF-B2E3-F9ED59FFAC88}" type="datetimeFigureOut">
              <a:rPr lang="ru-RU" smtClean="0"/>
              <a:pPr/>
              <a:t>17.05.2020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27A27A-2AFB-4E48-B487-8ED011A6CEF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gufi.78@mail.ru" TargetMode="External"/><Relationship Id="rId2" Type="http://schemas.openxmlformats.org/officeDocument/2006/relationships/hyperlink" Target="mailto:antipova_25@mail.ru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mailto:shafic-gulnaz@mail.ru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www.youtube.com/watch?v=pmUUvM6MzKU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857232"/>
            <a:ext cx="807249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i="1" dirty="0">
                <a:solidFill>
                  <a:srgbClr val="C00000"/>
                </a:solidFill>
              </a:rPr>
              <a:t>«Письменные приемы умножения и деления в пределах 1000»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928926" y="4000504"/>
            <a:ext cx="571504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i="1" dirty="0">
                <a:solidFill>
                  <a:schemeClr val="accent6">
                    <a:lumMod val="50000"/>
                  </a:schemeClr>
                </a:solidFill>
              </a:rPr>
              <a:t>«Геометрия на клетчатой бумаге. Фигурные числа»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428860" y="428604"/>
            <a:ext cx="42148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Домашнее  задание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0034" y="1071546"/>
            <a:ext cx="80010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/>
              <a:t>Отправь  фото  выполненной  работы   учителю. </a:t>
            </a: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3428992" y="5429264"/>
            <a:ext cx="5286403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rgbClr val="002060"/>
                </a:solidFill>
                <a:hlinkClick r:id="rId2"/>
              </a:rPr>
              <a:t>antipova_25@mail.ru</a:t>
            </a:r>
            <a:r>
              <a:rPr lang="ru-RU" sz="2400" dirty="0"/>
              <a:t>   (Антипова Э.В.)</a:t>
            </a:r>
          </a:p>
          <a:p>
            <a:pPr algn="ctr"/>
            <a:r>
              <a:rPr lang="ru-RU" sz="2400" u="sng" dirty="0">
                <a:hlinkClick r:id="rId3"/>
              </a:rPr>
              <a:t>gufi.78@mail.ru</a:t>
            </a:r>
            <a:r>
              <a:rPr lang="ru-RU" sz="2400" dirty="0"/>
              <a:t>    (</a:t>
            </a:r>
            <a:r>
              <a:rPr lang="ru-RU" sz="2400" dirty="0" err="1"/>
              <a:t>Саляхутдинова</a:t>
            </a:r>
            <a:r>
              <a:rPr lang="ru-RU" sz="2400" dirty="0"/>
              <a:t> Г.С.)</a:t>
            </a:r>
          </a:p>
          <a:p>
            <a:pPr algn="ctr"/>
            <a:r>
              <a:rPr lang="en-US" sz="2400" u="sng" dirty="0" err="1">
                <a:hlinkClick r:id="rId4"/>
              </a:rPr>
              <a:t>shafic</a:t>
            </a:r>
            <a:r>
              <a:rPr lang="ru-RU" sz="2400" u="sng" dirty="0">
                <a:hlinkClick r:id="rId4"/>
              </a:rPr>
              <a:t>-</a:t>
            </a:r>
            <a:r>
              <a:rPr lang="en-US" sz="2400" u="sng" dirty="0" err="1">
                <a:hlinkClick r:id="rId4"/>
              </a:rPr>
              <a:t>gulnaz</a:t>
            </a:r>
            <a:r>
              <a:rPr lang="ru-RU" sz="2400" u="sng" dirty="0">
                <a:hlinkClick r:id="rId4"/>
              </a:rPr>
              <a:t>@</a:t>
            </a:r>
            <a:r>
              <a:rPr lang="en-US" sz="2400" u="sng" dirty="0">
                <a:hlinkClick r:id="rId4"/>
              </a:rPr>
              <a:t>mail</a:t>
            </a:r>
            <a:r>
              <a:rPr lang="ru-RU" sz="2400" u="sng" dirty="0">
                <a:hlinkClick r:id="rId4"/>
              </a:rPr>
              <a:t>.</a:t>
            </a:r>
            <a:r>
              <a:rPr lang="en-US" sz="2400" u="sng" dirty="0" err="1">
                <a:hlinkClick r:id="rId4"/>
              </a:rPr>
              <a:t>ru</a:t>
            </a:r>
            <a:r>
              <a:rPr lang="ru-RU" sz="2400" dirty="0"/>
              <a:t>  (</a:t>
            </a:r>
            <a:r>
              <a:rPr lang="ru-RU" sz="2400" dirty="0" err="1"/>
              <a:t>Шафикова</a:t>
            </a:r>
            <a:r>
              <a:rPr lang="ru-RU" sz="2400" dirty="0"/>
              <a:t> Г.Д.)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357290" y="2928934"/>
            <a:ext cx="6668429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9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Молодцы!!!</a:t>
            </a:r>
            <a:endParaRPr lang="ru-RU" sz="9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15093" t="25728" r="52834" b="29530"/>
          <a:stretch>
            <a:fillRect/>
          </a:stretch>
        </p:blipFill>
        <p:spPr bwMode="auto">
          <a:xfrm>
            <a:off x="229590" y="357166"/>
            <a:ext cx="8700128" cy="628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071802" y="3500438"/>
            <a:ext cx="5857916" cy="3143272"/>
          </a:xfrm>
          <a:prstGeom prst="rect">
            <a:avLst/>
          </a:prstGeom>
          <a:solidFill>
            <a:srgbClr val="92D050">
              <a:alpha val="7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85720" y="214290"/>
            <a:ext cx="6072230" cy="32147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 l="12079" t="34180" r="61018" b="33593"/>
          <a:stretch>
            <a:fillRect/>
          </a:stretch>
        </p:blipFill>
        <p:spPr bwMode="auto">
          <a:xfrm>
            <a:off x="428596" y="357166"/>
            <a:ext cx="5786478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 l="12628" t="32226" r="53880" b="40430"/>
          <a:stretch>
            <a:fillRect/>
          </a:stretch>
        </p:blipFill>
        <p:spPr bwMode="auto">
          <a:xfrm>
            <a:off x="3214678" y="3643314"/>
            <a:ext cx="5572164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8" name="Picture 4" descr="http://images.myshared.ru/6/602683/slide_12.jpg"/>
          <p:cNvPicPr>
            <a:picLocks noChangeAspect="1" noChangeArrowheads="1"/>
          </p:cNvPicPr>
          <p:nvPr/>
        </p:nvPicPr>
        <p:blipFill>
          <a:blip r:embed="rId2" cstate="print"/>
          <a:srcRect l="5089" t="24949" r="54409" b="12500"/>
          <a:stretch>
            <a:fillRect/>
          </a:stretch>
        </p:blipFill>
        <p:spPr bwMode="auto">
          <a:xfrm>
            <a:off x="214282" y="285728"/>
            <a:ext cx="4500594" cy="6357982"/>
          </a:xfrm>
          <a:prstGeom prst="rect">
            <a:avLst/>
          </a:prstGeom>
          <a:noFill/>
        </p:spPr>
      </p:pic>
      <p:pic>
        <p:nvPicPr>
          <p:cNvPr id="5" name="Picture 2" descr="https://i.pinimg.com/736x/8e/96/2f/8e962f42729d60d292736cd872c59d53.jpg"/>
          <p:cNvPicPr>
            <a:picLocks noChangeAspect="1" noChangeArrowheads="1"/>
          </p:cNvPicPr>
          <p:nvPr/>
        </p:nvPicPr>
        <p:blipFill>
          <a:blip r:embed="rId3" cstate="print"/>
          <a:srcRect l="7456" t="51053" r="26332" b="19563"/>
          <a:stretch>
            <a:fillRect/>
          </a:stretch>
        </p:blipFill>
        <p:spPr bwMode="auto">
          <a:xfrm>
            <a:off x="4857752" y="2071678"/>
            <a:ext cx="4071966" cy="364333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000628" y="285728"/>
            <a:ext cx="37147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C00000"/>
                </a:solidFill>
              </a:rPr>
              <a:t>Задание 1</a:t>
            </a:r>
            <a:endParaRPr lang="ru-RU" sz="3200" b="1" i="1" dirty="0">
              <a:solidFill>
                <a:srgbClr val="C00000"/>
              </a:solidFill>
            </a:endParaRPr>
          </a:p>
          <a:p>
            <a:pPr algn="ctr"/>
            <a:r>
              <a:rPr lang="ru-RU" sz="3200" b="1" i="1" dirty="0" smtClean="0"/>
              <a:t> Реши примеры</a:t>
            </a:r>
          </a:p>
          <a:p>
            <a:pPr algn="ctr"/>
            <a:r>
              <a:rPr lang="ru-RU" sz="3200" b="1" i="1" dirty="0" smtClean="0"/>
              <a:t> по алгоритму</a:t>
            </a:r>
            <a:endParaRPr lang="ru-RU" sz="32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8" name="Picture 4" descr="http://images.myshared.ru/6/602683/slide_12.jpg"/>
          <p:cNvPicPr>
            <a:picLocks noChangeAspect="1" noChangeArrowheads="1"/>
          </p:cNvPicPr>
          <p:nvPr/>
        </p:nvPicPr>
        <p:blipFill>
          <a:blip r:embed="rId2" cstate="print"/>
          <a:srcRect l="49256" t="24990" r="5322" b="12500"/>
          <a:stretch>
            <a:fillRect/>
          </a:stretch>
        </p:blipFill>
        <p:spPr bwMode="auto">
          <a:xfrm>
            <a:off x="214282" y="357166"/>
            <a:ext cx="4500594" cy="6143668"/>
          </a:xfrm>
          <a:prstGeom prst="rect">
            <a:avLst/>
          </a:prstGeom>
          <a:noFill/>
        </p:spPr>
      </p:pic>
      <p:pic>
        <p:nvPicPr>
          <p:cNvPr id="5" name="Picture 2" descr="https://ds04.infourok.ru/uploads/ex/0192/0007dd49-989ed384/hello_html_76038804.jpg"/>
          <p:cNvPicPr>
            <a:picLocks noChangeAspect="1" noChangeArrowheads="1"/>
          </p:cNvPicPr>
          <p:nvPr/>
        </p:nvPicPr>
        <p:blipFill>
          <a:blip r:embed="rId3" cstate="print"/>
          <a:srcRect l="7786" t="43219" r="21763" b="23530"/>
          <a:stretch>
            <a:fillRect/>
          </a:stretch>
        </p:blipFill>
        <p:spPr bwMode="auto">
          <a:xfrm>
            <a:off x="4857752" y="2071678"/>
            <a:ext cx="4071966" cy="3786214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214942" y="428604"/>
            <a:ext cx="335758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C00000"/>
                </a:solidFill>
              </a:rPr>
              <a:t>Задание 2</a:t>
            </a:r>
          </a:p>
          <a:p>
            <a:pPr algn="ctr"/>
            <a:r>
              <a:rPr lang="ru-RU" sz="3200" b="1" i="1" dirty="0" smtClean="0"/>
              <a:t> Реши примеры по алгоритму</a:t>
            </a:r>
            <a:endParaRPr lang="ru-RU" sz="32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1000108"/>
            <a:ext cx="835824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1) Что можно поставить на бумаге карандашом, ручкой, фломастером? (</a:t>
            </a:r>
            <a:r>
              <a:rPr lang="ru-RU" sz="2400" b="1" i="1" dirty="0"/>
              <a:t>Точку</a:t>
            </a:r>
            <a:r>
              <a:rPr lang="ru-RU" sz="2400" b="1" dirty="0"/>
              <a:t> </a:t>
            </a:r>
            <a:r>
              <a:rPr lang="ru-RU" sz="2400" dirty="0" smtClean="0"/>
              <a:t>).</a:t>
            </a:r>
            <a:endParaRPr lang="ru-RU" sz="2400" dirty="0"/>
          </a:p>
          <a:p>
            <a:r>
              <a:rPr lang="ru-RU" sz="2400" dirty="0"/>
              <a:t>2) Что за линия такая, которая выходит из одной точки и продолжается до бесконечности</a:t>
            </a:r>
            <a:r>
              <a:rPr lang="ru-RU" sz="2400" dirty="0" smtClean="0"/>
              <a:t>?  (</a:t>
            </a:r>
            <a:r>
              <a:rPr lang="ru-RU" sz="2400" b="1" i="1" dirty="0" smtClean="0"/>
              <a:t>Луч</a:t>
            </a:r>
            <a:r>
              <a:rPr lang="ru-RU" sz="2400" dirty="0" smtClean="0"/>
              <a:t> ).</a:t>
            </a:r>
          </a:p>
          <a:p>
            <a:r>
              <a:rPr lang="ru-RU" sz="2400" dirty="0" smtClean="0"/>
              <a:t>3</a:t>
            </a:r>
            <a:r>
              <a:rPr lang="ru-RU" sz="2400" dirty="0"/>
              <a:t>) Как называется линия, которая не имеет </a:t>
            </a:r>
            <a:r>
              <a:rPr lang="ru-RU" sz="2400" dirty="0" smtClean="0"/>
              <a:t>начала </a:t>
            </a:r>
            <a:r>
              <a:rPr lang="ru-RU" sz="2400" dirty="0"/>
              <a:t>и конца? (</a:t>
            </a:r>
            <a:r>
              <a:rPr lang="ru-RU" sz="2400" b="1" i="1" dirty="0" smtClean="0"/>
              <a:t>Прямая</a:t>
            </a:r>
            <a:r>
              <a:rPr lang="ru-RU" sz="2400" dirty="0" smtClean="0"/>
              <a:t>).</a:t>
            </a:r>
            <a:endParaRPr lang="ru-RU" sz="2400" dirty="0"/>
          </a:p>
          <a:p>
            <a:r>
              <a:rPr lang="ru-RU" sz="2400" dirty="0"/>
              <a:t> 4) Что получится, если на некотором расстоянии друг от друга на прямой поставить две   точки? (</a:t>
            </a:r>
            <a:r>
              <a:rPr lang="ru-RU" sz="2400" b="1" i="1" dirty="0" smtClean="0"/>
              <a:t>Отрезок</a:t>
            </a:r>
            <a:r>
              <a:rPr lang="ru-RU" sz="2400" dirty="0" smtClean="0"/>
              <a:t>).</a:t>
            </a:r>
            <a:endParaRPr lang="ru-RU" sz="2400" dirty="0"/>
          </a:p>
          <a:p>
            <a:r>
              <a:rPr lang="ru-RU" sz="2400" dirty="0"/>
              <a:t>5) Что образуют два луча, которые выходят из одной точки? (</a:t>
            </a:r>
            <a:r>
              <a:rPr lang="ru-RU" sz="2400" b="1" i="1" dirty="0" smtClean="0"/>
              <a:t>Угол</a:t>
            </a:r>
            <a:r>
              <a:rPr lang="ru-RU" sz="2400" dirty="0" smtClean="0"/>
              <a:t>).</a:t>
            </a:r>
            <a:endParaRPr lang="ru-RU" sz="2400" dirty="0"/>
          </a:p>
          <a:p>
            <a:r>
              <a:rPr lang="ru-RU" sz="2400" dirty="0"/>
              <a:t>6) Что за фигура, у которой все стороны равны? (</a:t>
            </a:r>
            <a:r>
              <a:rPr lang="ru-RU" sz="2400" b="1" i="1" dirty="0"/>
              <a:t>Квадрат</a:t>
            </a:r>
            <a:r>
              <a:rPr lang="ru-RU" sz="2400" dirty="0"/>
              <a:t> ,</a:t>
            </a:r>
            <a:r>
              <a:rPr lang="ru-RU" sz="2400" b="1" dirty="0" smtClean="0"/>
              <a:t>ромб</a:t>
            </a:r>
            <a:r>
              <a:rPr lang="ru-RU" sz="2400" dirty="0" smtClean="0"/>
              <a:t>).</a:t>
            </a:r>
            <a:endParaRPr lang="ru-RU" sz="2400" dirty="0"/>
          </a:p>
          <a:p>
            <a:r>
              <a:rPr lang="ru-RU" sz="2400" dirty="0"/>
              <a:t>7) У какой фигуры противоположные стороны равны? (</a:t>
            </a:r>
            <a:r>
              <a:rPr lang="ru-RU" sz="2400" b="1" i="1" dirty="0" smtClean="0"/>
              <a:t>Прямоугольник).</a:t>
            </a:r>
            <a:endParaRPr lang="ru-RU" sz="2400" dirty="0"/>
          </a:p>
          <a:p>
            <a:r>
              <a:rPr lang="ru-RU" sz="2400" dirty="0"/>
              <a:t>8) У какой фигуры три угла и три стороны? (</a:t>
            </a:r>
            <a:r>
              <a:rPr lang="ru-RU" sz="2400" b="1" i="1" dirty="0" smtClean="0"/>
              <a:t>Треугольник</a:t>
            </a:r>
            <a:r>
              <a:rPr lang="ru-RU" sz="2400" dirty="0" smtClean="0"/>
              <a:t>).</a:t>
            </a:r>
            <a:endParaRPr lang="ru-RU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214282" y="214290"/>
            <a:ext cx="86439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C00000"/>
                </a:solidFill>
              </a:rPr>
              <a:t>Вспомним  основные геометрические понятия</a:t>
            </a:r>
            <a:endParaRPr lang="ru-RU" sz="2800" b="1" i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928670"/>
            <a:ext cx="8286808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hlinkClick r:id="rId2"/>
              </a:rPr>
              <a:t>https://www.youtube.com/watch?v=pmUUvM6MzKU</a:t>
            </a:r>
            <a:endParaRPr lang="ru-RU" sz="2800" dirty="0" smtClean="0"/>
          </a:p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428596" y="285728"/>
            <a:ext cx="75724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C00000"/>
                </a:solidFill>
              </a:rPr>
              <a:t>Пройди по ссылке и посмотри видео</a:t>
            </a:r>
            <a:endParaRPr lang="ru-RU" sz="3200" b="1" i="1" dirty="0">
              <a:solidFill>
                <a:srgbClr val="C00000"/>
              </a:solidFill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 l="36823" t="21679" r="22547" b="29492"/>
          <a:stretch>
            <a:fillRect/>
          </a:stretch>
        </p:blipFill>
        <p:spPr bwMode="auto">
          <a:xfrm>
            <a:off x="214282" y="1571612"/>
            <a:ext cx="4286280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 cstate="print"/>
          <a:srcRect l="36823" t="21679" r="22547" b="29492"/>
          <a:stretch>
            <a:fillRect/>
          </a:stretch>
        </p:blipFill>
        <p:spPr bwMode="auto">
          <a:xfrm>
            <a:off x="4071934" y="3214686"/>
            <a:ext cx="4786346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A2138930-39BA-42AC-993D-EADE8B3110E3}"/>
              </a:ext>
            </a:extLst>
          </p:cNvPr>
          <p:cNvSpPr/>
          <p:nvPr/>
        </p:nvSpPr>
        <p:spPr>
          <a:xfrm>
            <a:off x="500034" y="357166"/>
            <a:ext cx="8143932" cy="1571636"/>
          </a:xfrm>
          <a:prstGeom prst="rect">
            <a:avLst/>
          </a:prstGeom>
          <a:solidFill>
            <a:srgbClr val="FFC0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C00000"/>
                </a:solidFill>
              </a:rPr>
              <a:t>Задание 3</a:t>
            </a:r>
            <a:r>
              <a:rPr lang="ru-RU" sz="3600" b="1" i="1" dirty="0" smtClean="0">
                <a:solidFill>
                  <a:schemeClr val="tx1"/>
                </a:solidFill>
              </a:rPr>
              <a:t>.</a:t>
            </a:r>
            <a:r>
              <a:rPr lang="ru-RU" sz="3600" b="1" dirty="0" smtClean="0">
                <a:solidFill>
                  <a:schemeClr val="tx1"/>
                </a:solidFill>
              </a:rPr>
              <a:t> </a:t>
            </a:r>
          </a:p>
          <a:p>
            <a:r>
              <a:rPr lang="ru-RU" sz="2800" b="1" dirty="0" smtClean="0">
                <a:solidFill>
                  <a:schemeClr val="tx1"/>
                </a:solidFill>
              </a:rPr>
              <a:t>Построй </a:t>
            </a:r>
            <a:r>
              <a:rPr lang="ru-RU" sz="2800" b="1" dirty="0">
                <a:solidFill>
                  <a:schemeClr val="tx1"/>
                </a:solidFill>
              </a:rPr>
              <a:t>прямоугольник, площадь которого равна </a:t>
            </a:r>
            <a:r>
              <a:rPr lang="ru-RU" sz="2800" b="1" dirty="0" smtClean="0">
                <a:solidFill>
                  <a:schemeClr val="tx1"/>
                </a:solidFill>
              </a:rPr>
              <a:t>  72 клеткам.</a:t>
            </a:r>
            <a:endParaRPr lang="ru-RU" sz="3600" b="1" dirty="0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4282" y="2000240"/>
            <a:ext cx="8643998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1" dirty="0" smtClean="0">
                <a:solidFill>
                  <a:srgbClr val="C00000"/>
                </a:solidFill>
              </a:rPr>
              <a:t>Задание 4.</a:t>
            </a:r>
          </a:p>
          <a:p>
            <a:pPr marL="514350" indent="-514350"/>
            <a:r>
              <a:rPr lang="ru-RU" sz="2800" b="1" dirty="0" smtClean="0"/>
              <a:t>    Найди  площадь  </a:t>
            </a:r>
            <a:r>
              <a:rPr lang="ru-RU" sz="2800" b="1" dirty="0"/>
              <a:t>прямоугольника </a:t>
            </a:r>
            <a:r>
              <a:rPr lang="ru-RU" sz="2800" b="1" dirty="0" smtClean="0"/>
              <a:t> со сторонами</a:t>
            </a:r>
          </a:p>
          <a:p>
            <a:pPr marL="514350" indent="-514350"/>
            <a:r>
              <a:rPr lang="ru-RU" sz="2800" b="1" dirty="0" smtClean="0"/>
              <a:t>  225 </a:t>
            </a:r>
            <a:r>
              <a:rPr lang="ru-RU" sz="2800" b="1" dirty="0"/>
              <a:t>и </a:t>
            </a:r>
            <a:r>
              <a:rPr lang="ru-RU" sz="2800" b="1" dirty="0" smtClean="0"/>
              <a:t>4 клеток.</a:t>
            </a:r>
            <a:endParaRPr lang="ru-RU" sz="28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28596" y="3929066"/>
            <a:ext cx="807249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1" dirty="0" smtClean="0">
                <a:solidFill>
                  <a:srgbClr val="C00000"/>
                </a:solidFill>
              </a:rPr>
              <a:t>Задание 5</a:t>
            </a:r>
          </a:p>
          <a:p>
            <a:r>
              <a:rPr lang="ru-RU" sz="2800" b="1" dirty="0" smtClean="0"/>
              <a:t>Начерти изображение </a:t>
            </a:r>
            <a:r>
              <a:rPr lang="ru-RU" sz="2800" b="1" dirty="0"/>
              <a:t>куба</a:t>
            </a:r>
            <a:r>
              <a:rPr lang="ru-RU" sz="2000" b="1" i="1" dirty="0" smtClean="0"/>
              <a:t>. (Куб</a:t>
            </a:r>
            <a:r>
              <a:rPr lang="ru-RU" sz="2000" i="1" dirty="0" smtClean="0"/>
              <a:t> — правильный многогранник, каждая грань которого представляет собой квадрат).</a:t>
            </a:r>
            <a:endParaRPr lang="ru-RU" sz="2000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/>
          <a:srcRect l="25805" t="16601" r="23133" b="15039"/>
          <a:stretch>
            <a:fillRect/>
          </a:stretch>
        </p:blipFill>
        <p:spPr bwMode="auto">
          <a:xfrm>
            <a:off x="357158" y="357166"/>
            <a:ext cx="8429684" cy="6215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</TotalTime>
  <Words>128</Words>
  <Application>Microsoft Office PowerPoint</Application>
  <PresentationFormat>Экран (4:3)</PresentationFormat>
  <Paragraphs>31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Company>Ya Blondinko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Азат</cp:lastModifiedBy>
  <cp:revision>24</cp:revision>
  <dcterms:created xsi:type="dcterms:W3CDTF">2020-05-16T21:51:32Z</dcterms:created>
  <dcterms:modified xsi:type="dcterms:W3CDTF">2020-05-17T17:24:27Z</dcterms:modified>
</cp:coreProperties>
</file>