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7D661-1836-44F7-8FAF-35E8F866ECD3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F71CE-B899-4B2B-848D-9F12F0C901B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CF1CA-F464-4B29-B867-EAF8A9B936E3}" type="datetime1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4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6B357-51B9-47D2-A71D-0D06CB03185D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CB827-F132-4DF6-9FB9-4035A4C798EF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2A601-7D32-4ED7-AD1A-974B6DDBDCDC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17B41-4A0C-4639-A132-E5C8F99A4BE8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967FD-6084-4075-993E-77EC8038773F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88B47-74BA-4873-ADAE-EB0120124E83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F52C1-9A39-494C-9977-BBEFAB872C1F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EACE2-EA00-4376-9A66-47ABB8B02CF5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A47DADC-55EA-4839-91C8-5BCC0EC06F5C}" type="datetime1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DAFCFF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himova.rosa.1958@mail.ru" TargetMode="External"/><Relationship Id="rId2" Type="http://schemas.openxmlformats.org/officeDocument/2006/relationships/hyperlink" Target="mailto:2303000234@edu.tata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Джордж Гордон Байрон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«Паломничество </a:t>
            </a:r>
            <a:r>
              <a:rPr lang="ru-RU" sz="6600" dirty="0" err="1" smtClean="0"/>
              <a:t>Чайльд</a:t>
            </a:r>
            <a:r>
              <a:rPr lang="ru-RU" sz="6600" dirty="0" smtClean="0"/>
              <a:t> Гарольда»</a:t>
            </a:r>
          </a:p>
          <a:p>
            <a:r>
              <a:rPr lang="ru-RU" sz="6600" dirty="0" smtClean="0"/>
              <a:t>(фрагменты)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8971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634082"/>
          </a:xfrm>
        </p:spPr>
        <p:txBody>
          <a:bodyPr>
            <a:normAutofit/>
          </a:bodyPr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17" y="1052736"/>
            <a:ext cx="4978896" cy="452596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/>
              <a:t>Поэма содержит элементы, которые принято считать автобиографичными, так как Байрон создаёт часть сюжетной линии исходя из опыта, полученного во время путешествий по Средиземноморью вообще, и в частности Албании, Испании, Португалии, Эгейскому морю и Греции в 1809—1811 годах[1]. «</a:t>
            </a:r>
            <a:r>
              <a:rPr lang="ru-RU" dirty="0" err="1"/>
              <a:t>Ианта</a:t>
            </a:r>
            <a:r>
              <a:rPr lang="ru-RU" dirty="0"/>
              <a:t>» — это его ласковое обращение к Шарлотте </a:t>
            </a:r>
            <a:r>
              <a:rPr lang="ru-RU" dirty="0" err="1"/>
              <a:t>Харли</a:t>
            </a:r>
            <a:r>
              <a:rPr lang="ru-RU" dirty="0"/>
              <a:t>, 13-летней дочери Леди Оксфорд (прапрабабушки художника </a:t>
            </a:r>
            <a:r>
              <a:rPr lang="ru-RU" dirty="0" err="1"/>
              <a:t>Фрэнсиса</a:t>
            </a:r>
            <a:r>
              <a:rPr lang="ru-RU" dirty="0"/>
              <a:t> Бэкона). В целесообразности издания первых двух частей Байрон чрезвычайно сомневался, поскольку очень многое в них было напрямую сопоставимо с его личностью и судьбой. Они были изданы Джоном </a:t>
            </a:r>
            <a:r>
              <a:rPr lang="ru-RU" dirty="0" err="1"/>
              <a:t>Мюрреем</a:t>
            </a:r>
            <a:r>
              <a:rPr lang="ru-RU" dirty="0"/>
              <a:t> по настоянию друзей Байрона в 1812 и принесли как произведению, так и его автору неожиданное внимание общественности. Байрон позже писал: «я проснулся однажды утром и узнал, что знаменит»</a:t>
            </a:r>
          </a:p>
        </p:txBody>
      </p:sp>
      <p:pic>
        <p:nvPicPr>
          <p:cNvPr id="6148" name="Picture 4" descr="C:\Users\кампутер на\Desktop\b1_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0728"/>
            <a:ext cx="1383637" cy="195745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ампутер на\Desktop\b1_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66" y="5069026"/>
            <a:ext cx="2505174" cy="14826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кампутер на\Desktop\b1_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63" y="5012413"/>
            <a:ext cx="2376264" cy="151216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60" y="184417"/>
            <a:ext cx="1809772" cy="239553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77" y="3212976"/>
            <a:ext cx="2395537" cy="155416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6207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Байронический герой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5364088" cy="5688632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Поэма выявила в себе первый пример байронического героя. Идея байронического героя несет в себе множество следующих различных характеристик:</a:t>
            </a:r>
          </a:p>
          <a:p>
            <a:pPr algn="ctr"/>
            <a:r>
              <a:rPr lang="ru-RU" sz="1400" dirty="0"/>
              <a:t>Герой должен иметь высокий уровень интеллекта и восприятия, а также — быть в состоянии легко приспособиться к новым ситуациям и использовать хитрость для собственной выгоды. Так, Чайльд-Гарольд прекрасно образован, воспитан и умен, а также наделен внешней привлекательностью, стилем и тактом. Кроме очевидного очарования, которое это автоматически создает, он борется со своей честной прямотой, будучи склонным к колебанию настроения или биполярным стремлениям.</a:t>
            </a:r>
          </a:p>
          <a:p>
            <a:pPr algn="ctr"/>
            <a:r>
              <a:rPr lang="ru-RU" sz="1400" dirty="0"/>
              <a:t>В целом, герою присуща непочтительность к любой власти, — таким образом, создаётся изображение байронического героя как изгнанника или изгоя.</a:t>
            </a:r>
          </a:p>
          <a:p>
            <a:pPr algn="ctr"/>
            <a:r>
              <a:rPr lang="ru-RU" sz="1400" dirty="0"/>
              <a:t>Также у героя есть склонность быть высокомерным и циничным, потворствуя </a:t>
            </a:r>
            <a:r>
              <a:rPr lang="ru-RU" sz="1400" dirty="0" err="1"/>
              <a:t>саморазрушительному</a:t>
            </a:r>
            <a:r>
              <a:rPr lang="ru-RU" sz="1400" dirty="0"/>
              <a:t> поведению, которое сочетается с потребностью обольщения женщин.</a:t>
            </a:r>
          </a:p>
          <a:p>
            <a:pPr algn="ctr"/>
            <a:r>
              <a:rPr lang="ru-RU" sz="1400" dirty="0"/>
              <a:t>Таинственность героя — безусловно усиливающий фактор его сексуальной привлекательности, однако ещё более провоцирующий его частое столкновение с теми или иными проблемами.</a:t>
            </a:r>
          </a:p>
        </p:txBody>
      </p:sp>
      <p:pic>
        <p:nvPicPr>
          <p:cNvPr id="7172" name="Picture 4" descr="C:\Users\кампутер на\Desktop\b1_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4133"/>
            <a:ext cx="2655231" cy="146516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5747"/>
            <a:ext cx="1579563" cy="2511425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828925" cy="152737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 descr="C:\Users\кампутер на\Desktop\b1_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7421"/>
            <a:ext cx="1622808" cy="257993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4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0" i="0" dirty="0">
                <a:effectLst/>
              </a:rPr>
              <a:t>Н</a:t>
            </a:r>
            <a:r>
              <a:rPr lang="ru-RU" b="0" i="0" dirty="0" smtClean="0">
                <a:effectLst/>
              </a:rPr>
              <a:t>аписать </a:t>
            </a:r>
            <a:r>
              <a:rPr lang="ru-RU" b="0" i="0" dirty="0">
                <a:effectLst/>
              </a:rPr>
              <a:t>небольшое сочинение на одну из тем:</a:t>
            </a:r>
          </a:p>
          <a:p>
            <a:r>
              <a:rPr lang="ru-RU" b="0" i="0" dirty="0">
                <a:effectLst/>
              </a:rPr>
              <a:t>1. Как в поэме разрешены проблемы наиболее общего, вечного: смерть и бессмертие, конечное и вечное, встреча и столкновение их.</a:t>
            </a:r>
          </a:p>
          <a:p>
            <a:r>
              <a:rPr lang="ru-RU" b="0" i="0" dirty="0">
                <a:effectLst/>
              </a:rPr>
              <a:t>2. Согласны ли вы с утверждением Белинского, что в поэме Байрона «Паломничество Чайльд-Гарольда» «заключены все нравственные вопросы ,какие только могут возникнуть в груди внутреннего человека нашего времени».</a:t>
            </a:r>
          </a:p>
          <a:p>
            <a:r>
              <a:rPr lang="ru-RU" b="0" i="0" dirty="0">
                <a:effectLst/>
              </a:rPr>
              <a:t>3. Почему не стареет поэма?</a:t>
            </a:r>
          </a:p>
        </p:txBody>
      </p:sp>
    </p:spTree>
    <p:extLst>
      <p:ext uri="{BB962C8B-B14F-4D97-AF65-F5344CB8AC3E}">
        <p14:creationId xmlns:p14="http://schemas.microsoft.com/office/powerpoint/2010/main" val="42195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Отправить фото на электронную почту учителя, преподающего в вашем классе: 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u="sng" dirty="0">
                <a:solidFill>
                  <a:prstClr val="black"/>
                </a:solidFill>
                <a:latin typeface="Constantia"/>
                <a:hlinkClick r:id="rId2"/>
              </a:rPr>
              <a:t>2303000234@</a:t>
            </a:r>
            <a:r>
              <a:rPr lang="en-US" u="sng" dirty="0" err="1">
                <a:solidFill>
                  <a:prstClr val="black"/>
                </a:solidFill>
                <a:latin typeface="Constantia"/>
                <a:hlinkClick r:id="rId2"/>
              </a:rPr>
              <a:t>edu</a:t>
            </a:r>
            <a:r>
              <a:rPr lang="ru-RU" u="sng" dirty="0">
                <a:solidFill>
                  <a:prstClr val="black"/>
                </a:solidFill>
                <a:latin typeface="Constantia"/>
                <a:hlinkClick r:id="rId2"/>
              </a:rPr>
              <a:t>.</a:t>
            </a:r>
            <a:r>
              <a:rPr lang="en-US" u="sng" dirty="0" err="1">
                <a:solidFill>
                  <a:prstClr val="black"/>
                </a:solidFill>
                <a:latin typeface="Constantia"/>
                <a:hlinkClick r:id="rId2"/>
              </a:rPr>
              <a:t>tatar</a:t>
            </a:r>
            <a:r>
              <a:rPr lang="ru-RU" u="sng" dirty="0">
                <a:solidFill>
                  <a:prstClr val="black"/>
                </a:solidFill>
                <a:latin typeface="Constantia"/>
                <a:hlinkClick r:id="rId2"/>
              </a:rPr>
              <a:t>.</a:t>
            </a:r>
            <a:r>
              <a:rPr lang="en-US" u="sng" dirty="0" err="1">
                <a:solidFill>
                  <a:prstClr val="black"/>
                </a:solidFill>
                <a:latin typeface="Constantia"/>
                <a:hlinkClick r:id="rId2"/>
              </a:rPr>
              <a:t>ru</a:t>
            </a:r>
            <a:r>
              <a:rPr lang="ru-RU" u="sng" dirty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u="sng" dirty="0" err="1">
                <a:solidFill>
                  <a:prstClr val="black"/>
                </a:solidFill>
                <a:latin typeface="Constantia"/>
              </a:rPr>
              <a:t>Галимуллина</a:t>
            </a:r>
            <a:r>
              <a:rPr lang="ru-RU" u="sng" dirty="0">
                <a:solidFill>
                  <a:prstClr val="black"/>
                </a:solidFill>
                <a:latin typeface="Constantia"/>
              </a:rPr>
              <a:t> ГГ.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u="sng" dirty="0">
                <a:solidFill>
                  <a:prstClr val="black"/>
                </a:solidFill>
                <a:latin typeface="Constantia"/>
                <a:hlinkClick r:id="rId3"/>
              </a:rPr>
              <a:t>rahimova.rosa.1958@mail.ru</a:t>
            </a:r>
            <a:r>
              <a:rPr lang="ru-RU" u="sng" dirty="0">
                <a:solidFill>
                  <a:prstClr val="black"/>
                </a:solidFill>
                <a:latin typeface="Constantia"/>
              </a:rPr>
              <a:t>  Рахимова Р.Ш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16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Джордж Гордон Байрон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«Байрон </a:t>
            </a:r>
            <a:r>
              <a:rPr lang="ru-RU" sz="2400" dirty="0"/>
              <a:t>- гений: властитель наших дум, звук новой чудной </a:t>
            </a:r>
            <a:r>
              <a:rPr lang="ru-RU" sz="2400" dirty="0" smtClean="0"/>
              <a:t>лиры…»</a:t>
            </a:r>
            <a:endParaRPr lang="ru-RU" sz="2400" dirty="0"/>
          </a:p>
          <a:p>
            <a:r>
              <a:rPr lang="ru-RU" sz="2000" dirty="0"/>
              <a:t>А</a:t>
            </a:r>
            <a:r>
              <a:rPr lang="ru-RU" sz="2000" dirty="0" smtClean="0"/>
              <a:t>. С. Пушкин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175"/>
            <a:ext cx="167640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Б</a:t>
            </a:r>
            <a:r>
              <a:rPr lang="ru-RU" sz="2400" dirty="0" smtClean="0"/>
              <a:t>иография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5040560" cy="496695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Джордж </a:t>
            </a:r>
            <a:r>
              <a:rPr lang="ru-RU" dirty="0" err="1" smtClean="0"/>
              <a:t>Ноэл</a:t>
            </a:r>
            <a:r>
              <a:rPr lang="ru-RU" dirty="0" smtClean="0"/>
              <a:t> Гордон Байрон родился 22 января 1788 года в обедневшей дворянской семье в Лондоне. Мать Байрона бросила своего мужа и уехала вместе с сыном к себе на родину, в Шотландию. Там мальчик и воспитывался, там же стал сочинять свои первые стихи.</a:t>
            </a:r>
          </a:p>
          <a:p>
            <a:pPr algn="ctr"/>
            <a:r>
              <a:rPr lang="ru-RU" dirty="0" smtClean="0"/>
              <a:t>В 1798 году после смерти своего двоюродного деда Байрон получил в наследство титул лорда и поместье </a:t>
            </a:r>
            <a:r>
              <a:rPr lang="ru-RU" dirty="0" err="1" smtClean="0"/>
              <a:t>Ньюстед</a:t>
            </a:r>
            <a:r>
              <a:rPr lang="ru-RU" dirty="0" smtClean="0"/>
              <a:t> в Англии. Там, в аристократическом колледже </a:t>
            </a:r>
            <a:r>
              <a:rPr lang="ru-RU" dirty="0" err="1" smtClean="0"/>
              <a:t>Гарроу</a:t>
            </a:r>
            <a:r>
              <a:rPr lang="ru-RU" dirty="0" smtClean="0"/>
              <a:t>, Байрон и завершил среднее образование, а продолжил учебу в Кембриджском университете, став в 1805 году студентом Тринити-колледжа, который, однако, не закончил.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362977" cy="1224136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64" y="1268760"/>
            <a:ext cx="2088232" cy="1224136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7" y="2636912"/>
            <a:ext cx="2466975" cy="184785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438400" cy="182880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93077" y="476672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Шотландия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7495" y="3059668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4">
                    <a:lumMod val="50000"/>
                  </a:schemeClr>
                </a:solidFill>
              </a:rPr>
              <a:t>поместье </a:t>
            </a:r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000" b="1" i="1" dirty="0" err="1" smtClean="0">
                <a:solidFill>
                  <a:schemeClr val="accent4">
                    <a:lumMod val="50000"/>
                  </a:schemeClr>
                </a:solidFill>
              </a:rPr>
              <a:t>Ньюстед</a:t>
            </a:r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6198" y="6235714"/>
            <a:ext cx="12314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Тринити-колледж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15963"/>
            <a:ext cx="4248472" cy="45063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В 1806 году Байрон издал сборник стихов "Поэмы на разные случаи", скрыв свое авторство. В 1807 году вышел второй сборник - "Часы досуга", при его издании Байрон уже не скрывал своего имени. Реакция на этот сборник была разной: от восторженных отзывов до яростной критики.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 1809 году Байрон отправляется в путешествие в Испанию, Португалию, Грецию, на остров Мальта, поэт посещает Малую Азию и Турцию. Во время своих странствований Байрон начинает работу над поэмой "Паломничество </a:t>
            </a:r>
            <a:r>
              <a:rPr lang="ru-RU" sz="1600" dirty="0" err="1" smtClean="0"/>
              <a:t>Чайльд</a:t>
            </a:r>
            <a:r>
              <a:rPr lang="ru-RU" sz="1600" dirty="0" smtClean="0"/>
              <a:t> Гарольда".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48" y="112216"/>
            <a:ext cx="2600325" cy="129614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27" y="1628800"/>
            <a:ext cx="2514600" cy="134168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72" y="3140968"/>
            <a:ext cx="2647950" cy="144478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69" y="4725144"/>
            <a:ext cx="2466975" cy="136815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3650"/>
            <a:ext cx="2895600" cy="136512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03650"/>
            <a:ext cx="2466975" cy="133599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09460" y="311750"/>
            <a:ext cx="6591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Испания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35186"/>
            <a:ext cx="8835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Португалия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3249812"/>
            <a:ext cx="5822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Греция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337" y="6231462"/>
            <a:ext cx="11144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4">
                    <a:lumMod val="50000"/>
                  </a:schemeClr>
                </a:solidFill>
              </a:rPr>
              <a:t>остров</a:t>
            </a:r>
            <a:r>
              <a:rPr lang="ru-RU" sz="1000" b="1" i="1" dirty="0"/>
              <a:t> </a:t>
            </a:r>
            <a:r>
              <a:rPr lang="ru-RU" sz="1000" b="1" i="1" dirty="0">
                <a:solidFill>
                  <a:schemeClr val="accent4">
                    <a:lumMod val="50000"/>
                  </a:schemeClr>
                </a:solidFill>
              </a:rPr>
              <a:t>Мальта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7479" y="5064278"/>
            <a:ext cx="8787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Малая</a:t>
            </a:r>
            <a:r>
              <a:rPr lang="ru-RU" sz="1000" b="1" i="1" dirty="0" smtClean="0"/>
              <a:t> </a:t>
            </a:r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Азия 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2872" y="5057429"/>
            <a:ext cx="5870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Турция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85018"/>
            <a:ext cx="4762872" cy="564949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По возвращении в Англию Байрон вел и активную политическую жизнь, и плодотворно занимался литературой. В 1813 году он публикует поэмы "Гяур" и "</a:t>
            </a:r>
            <a:r>
              <a:rPr lang="ru-RU" dirty="0" err="1" smtClean="0"/>
              <a:t>Абидосская</a:t>
            </a:r>
            <a:r>
              <a:rPr lang="ru-RU" dirty="0" smtClean="0"/>
              <a:t> невеста", в 1814 году выходят поэмы "Лара" и "Корсар", в 1816 году Байрон публикует "Осаду Коринфа" и "</a:t>
            </a:r>
            <a:r>
              <a:rPr lang="ru-RU" dirty="0" err="1" smtClean="0"/>
              <a:t>Паризину</a:t>
            </a:r>
            <a:r>
              <a:rPr lang="ru-RU" dirty="0" smtClean="0"/>
              <a:t>".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В 1816 году Байрон вновь покидает Англию, и сначала останавливается в Швейцарии, где завершает работу над поэмой "</a:t>
            </a:r>
            <a:r>
              <a:rPr lang="ru-RU" dirty="0" err="1" smtClean="0"/>
              <a:t>Шильонский</a:t>
            </a:r>
            <a:r>
              <a:rPr lang="ru-RU" dirty="0" smtClean="0"/>
              <a:t> узник". Через два года Байрон переезжает в Италию, пишет поэму "Жалоба Тассо", начинает работу над романом в стихах "Дон Жуан".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2476500" cy="158417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332656"/>
            <a:ext cx="580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Англия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97" y="2204864"/>
            <a:ext cx="1996607" cy="22098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02853" y="2348880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Швейцария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02322"/>
            <a:ext cx="2466975" cy="18478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6180839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Италия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147" y="491871"/>
            <a:ext cx="4834880" cy="564949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В Италии Байрон становится активным участником организации карбонариев, боровшихся за освобождение Италии от Австро-Венгрии, а в 1823 году отправляется в Грецию, принимая участие в освободительной борьбе греков от власти Турции.</a:t>
            </a:r>
          </a:p>
          <a:p>
            <a:pPr algn="ctr"/>
            <a:r>
              <a:rPr lang="ru-RU" dirty="0" smtClean="0"/>
              <a:t>Борьбе греческого народа посвящены такие стихи Байрона, как "Последние слова о Греции", "Песнь к </a:t>
            </a:r>
            <a:r>
              <a:rPr lang="ru-RU" dirty="0" err="1" smtClean="0"/>
              <a:t>сулиотам</a:t>
            </a:r>
            <a:r>
              <a:rPr lang="ru-RU" dirty="0" smtClean="0"/>
              <a:t>", "Из дневника в </a:t>
            </a:r>
            <a:r>
              <a:rPr lang="ru-RU" dirty="0" err="1" smtClean="0"/>
              <a:t>Кефалонии</a:t>
            </a:r>
            <a:r>
              <a:rPr lang="ru-RU" dirty="0" smtClean="0"/>
              <a:t>".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Байрон становится во главе партизанского отряда. В декабре 1823 года, при осаде, поэт заболевает лихорадкой.</a:t>
            </a:r>
          </a:p>
          <a:p>
            <a:pPr algn="ctr"/>
            <a:r>
              <a:rPr lang="ru-RU" dirty="0" smtClean="0"/>
              <a:t>19 апреля 1824 года Байрон скончался. Легкие Байрона были захоронены в Греции (по просьбе его греческих соратников), а тело было доставлено в Англию.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466975" cy="18478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28384" y="548680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карбонарии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2286000" cy="18097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2095500" cy="20193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96336" y="4658614"/>
            <a:ext cx="1236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4">
                    <a:lumMod val="50000"/>
                  </a:schemeClr>
                </a:solidFill>
              </a:rPr>
              <a:t>Осада </a:t>
            </a:r>
            <a:r>
              <a:rPr lang="ru-RU" sz="1000" b="1" i="1" dirty="0" err="1">
                <a:solidFill>
                  <a:schemeClr val="accent4">
                    <a:lumMod val="50000"/>
                  </a:schemeClr>
                </a:solidFill>
              </a:rPr>
              <a:t>Миссолонги</a:t>
            </a:r>
            <a:endParaRPr lang="ru-RU" sz="1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708920"/>
            <a:ext cx="1263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000" b="1" i="1" dirty="0">
                <a:solidFill>
                  <a:schemeClr val="accent4">
                    <a:lumMod val="50000"/>
                  </a:schemeClr>
                </a:solidFill>
              </a:rPr>
              <a:t>освободительной </a:t>
            </a:r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000" b="1" i="1" dirty="0" smtClean="0"/>
              <a:t>  </a:t>
            </a:r>
            <a:r>
              <a:rPr lang="ru-RU" sz="1000" b="1" i="1" dirty="0" smtClean="0">
                <a:solidFill>
                  <a:schemeClr val="accent4">
                    <a:lumMod val="50000"/>
                  </a:schemeClr>
                </a:solidFill>
              </a:rPr>
              <a:t>борьбе</a:t>
            </a:r>
            <a:r>
              <a:rPr lang="ru-RU" sz="1000" b="1" i="1" dirty="0" smtClean="0"/>
              <a:t> </a:t>
            </a:r>
            <a:r>
              <a:rPr lang="ru-RU" sz="1000" b="1" i="1" dirty="0">
                <a:solidFill>
                  <a:schemeClr val="accent4">
                    <a:lumMod val="50000"/>
                  </a:schemeClr>
                </a:solidFill>
              </a:rPr>
              <a:t>греков </a:t>
            </a:r>
          </a:p>
        </p:txBody>
      </p:sp>
    </p:spTree>
    <p:extLst>
      <p:ext uri="{BB962C8B-B14F-4D97-AF65-F5344CB8AC3E}">
        <p14:creationId xmlns:p14="http://schemas.microsoft.com/office/powerpoint/2010/main" val="370112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Значение творчества Д.Г. Байрона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Имя Байрона, поэта, по выражению Пушкина, "оплаканного свободой", всегда близко и дорого тем, для кого святы высокие и прекрасные чувства людей, их благородная борьба против произвола и тирании.</a:t>
            </a:r>
          </a:p>
          <a:p>
            <a:r>
              <a:rPr lang="ru-RU" dirty="0"/>
              <a:t>Творчество Байрона было новаторским, в нем содержались идеи, которые волновали как современников, так и последующие поколения. Недосказанное, непонятое Байроном досказывалось или рождало новые споры, но всегда его творчество тревожило умы, будило фантазию. И поэт, как бы предвидя это, сказал: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...жил я не напрасно!</a:t>
            </a:r>
          </a:p>
          <a:p>
            <a:r>
              <a:rPr lang="ru-RU" dirty="0"/>
              <a:t>Хоть, может быть, под бурею невзгод,</a:t>
            </a:r>
          </a:p>
          <a:p>
            <a:r>
              <a:rPr lang="ru-RU" dirty="0" err="1"/>
              <a:t>Борьбою</a:t>
            </a:r>
            <a:r>
              <a:rPr lang="ru-RU" dirty="0"/>
              <a:t> сломлен, рано я угасну,</a:t>
            </a:r>
          </a:p>
          <a:p>
            <a:r>
              <a:rPr lang="ru-RU" dirty="0"/>
              <a:t>Но нечто есть во мне, что не умрет,</a:t>
            </a:r>
          </a:p>
          <a:p>
            <a:r>
              <a:rPr lang="ru-RU" dirty="0"/>
              <a:t>Чего ни смерть, ни времени полет,</a:t>
            </a:r>
          </a:p>
          <a:p>
            <a:r>
              <a:rPr lang="ru-RU" dirty="0"/>
              <a:t>Ни клевета врагов не уничтожит,</a:t>
            </a:r>
          </a:p>
          <a:p>
            <a:r>
              <a:rPr lang="ru-RU" dirty="0"/>
              <a:t>Что в эхо многократном оживет...</a:t>
            </a:r>
          </a:p>
        </p:txBody>
      </p:sp>
    </p:spTree>
    <p:extLst>
      <p:ext uri="{BB962C8B-B14F-4D97-AF65-F5344CB8AC3E}">
        <p14:creationId xmlns:p14="http://schemas.microsoft.com/office/powerpoint/2010/main" val="361959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Поэма</a:t>
            </a:r>
            <a:br>
              <a:rPr lang="ru-RU" sz="2800" dirty="0" smtClean="0"/>
            </a:br>
            <a:r>
              <a:rPr lang="ru-RU" sz="2800" dirty="0" smtClean="0"/>
              <a:t> «Паломничество </a:t>
            </a:r>
            <a:r>
              <a:rPr lang="ru-RU" sz="2800" dirty="0" err="1" smtClean="0"/>
              <a:t>Чайльд</a:t>
            </a:r>
            <a:r>
              <a:rPr lang="ru-RU" sz="2800" dirty="0" smtClean="0"/>
              <a:t> Гарольда»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9145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83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83488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поэме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764704"/>
            <a:ext cx="5040560" cy="5554736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 П</a:t>
            </a:r>
            <a:r>
              <a:rPr lang="ru-RU" sz="1600" dirty="0" smtClean="0"/>
              <a:t>оэма </a:t>
            </a:r>
            <a:r>
              <a:rPr lang="ru-RU" sz="1600" dirty="0"/>
              <a:t>в четырёх частях</a:t>
            </a:r>
            <a:r>
              <a:rPr lang="ru-RU" sz="1600" dirty="0" smtClean="0"/>
              <a:t>,  </a:t>
            </a:r>
            <a:r>
              <a:rPr lang="ru-RU" sz="1600" dirty="0"/>
              <a:t>публиковалась между 1812 и 1818. Посвящение поэмы — обращение к </a:t>
            </a:r>
            <a:r>
              <a:rPr lang="ru-RU" sz="1600" dirty="0" err="1" smtClean="0"/>
              <a:t>Ианте</a:t>
            </a:r>
            <a:r>
              <a:rPr lang="ru-RU" sz="1600" dirty="0" smtClean="0"/>
              <a:t>, </a:t>
            </a:r>
            <a:r>
              <a:rPr lang="ru-RU" sz="1600" dirty="0"/>
              <a:t>под именем которой скрыта дочь его английских знакомых. «Паломничество Чайльд-Гарольда» описывает путешествия и размышления пресыщенного молодого человека, который разочаровался в жизни полной удовольствий и веселья и ищет приключений в незнакомых землях. В более широком смысле, это выражение меланхолии и разочарования, которые ощущает поколение, утомлённое эпохой Великой французской революции и последовавших за ней наполеоновских войн. Обозначение главного героя происходит от старинного английского титулования </a:t>
            </a:r>
            <a:r>
              <a:rPr lang="ru-RU" sz="1600" dirty="0" err="1"/>
              <a:t>childe</a:t>
            </a:r>
            <a:r>
              <a:rPr lang="ru-RU" sz="1600" dirty="0"/>
              <a:t> («</a:t>
            </a:r>
            <a:r>
              <a:rPr lang="ru-RU" sz="1600" dirty="0" err="1"/>
              <a:t>чайльд</a:t>
            </a:r>
            <a:r>
              <a:rPr lang="ru-RU" sz="1600" dirty="0"/>
              <a:t>») — средневекового обозначения молодого дворянина, который был ещё только кандидатом в рыцари. Этот титул, как указывает автор поэмы, был выбран как наиболее сообразный со старинной формой </a:t>
            </a:r>
            <a:r>
              <a:rPr lang="ru-RU" sz="1600" dirty="0" smtClean="0"/>
              <a:t>стихосложения.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51" y="764704"/>
            <a:ext cx="1647825" cy="27717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14500" cy="2676525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 descr="C:\Users\кампутер на\Desktop\b1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9" y="3356992"/>
            <a:ext cx="1714500" cy="243423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60" y="3789040"/>
            <a:ext cx="1860798" cy="289044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6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7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179</TotalTime>
  <Words>1122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Тема17</vt:lpstr>
      <vt:lpstr>Джордж Гордон Байрон</vt:lpstr>
      <vt:lpstr>Джордж Гордон Байрон</vt:lpstr>
      <vt:lpstr>Биография</vt:lpstr>
      <vt:lpstr>Презентация PowerPoint</vt:lpstr>
      <vt:lpstr>Презентация PowerPoint</vt:lpstr>
      <vt:lpstr>Презентация PowerPoint</vt:lpstr>
      <vt:lpstr>Значение творчества Д.Г. Байрона</vt:lpstr>
      <vt:lpstr>Поэма  «Паломничество Чайльд Гарольда»</vt:lpstr>
      <vt:lpstr>О поэме</vt:lpstr>
      <vt:lpstr>Содержание</vt:lpstr>
      <vt:lpstr>Байронический герой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кампутер на</dc:creator>
  <cp:lastModifiedBy>Гульнара</cp:lastModifiedBy>
  <cp:revision>18</cp:revision>
  <dcterms:created xsi:type="dcterms:W3CDTF">2012-08-03T13:29:38Z</dcterms:created>
  <dcterms:modified xsi:type="dcterms:W3CDTF">2020-04-28T07:59:07Z</dcterms:modified>
</cp:coreProperties>
</file>